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95" r:id="rId2"/>
    <p:sldId id="266" r:id="rId3"/>
    <p:sldId id="296" r:id="rId4"/>
    <p:sldId id="319" r:id="rId5"/>
    <p:sldId id="320" r:id="rId6"/>
    <p:sldId id="321" r:id="rId7"/>
    <p:sldId id="297" r:id="rId8"/>
    <p:sldId id="293" r:id="rId9"/>
    <p:sldId id="298" r:id="rId10"/>
    <p:sldId id="268" r:id="rId11"/>
    <p:sldId id="322" r:id="rId12"/>
    <p:sldId id="281" r:id="rId13"/>
    <p:sldId id="307" r:id="rId14"/>
    <p:sldId id="323" r:id="rId15"/>
    <p:sldId id="300" r:id="rId16"/>
    <p:sldId id="309" r:id="rId17"/>
    <p:sldId id="276" r:id="rId18"/>
    <p:sldId id="326" r:id="rId19"/>
    <p:sldId id="282" r:id="rId20"/>
    <p:sldId id="315" r:id="rId21"/>
    <p:sldId id="325" r:id="rId22"/>
    <p:sldId id="277" r:id="rId23"/>
    <p:sldId id="324" r:id="rId24"/>
    <p:sldId id="285" r:id="rId25"/>
    <p:sldId id="311" r:id="rId26"/>
    <p:sldId id="279" r:id="rId27"/>
    <p:sldId id="280" r:id="rId28"/>
    <p:sldId id="331" r:id="rId29"/>
    <p:sldId id="294" r:id="rId30"/>
    <p:sldId id="332" r:id="rId3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388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85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3" d="100"/>
          <a:sy n="73" d="100"/>
        </p:scale>
        <p:origin x="618" y="78"/>
      </p:cViewPr>
      <p:guideLst>
        <p:guide orient="horz" pos="2160"/>
        <p:guide pos="3840"/>
        <p:guide pos="3887"/>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57380-4789-45CF-AD3E-9CE6A5B05C6A}" type="datetimeFigureOut">
              <a:rPr lang="en-US" smtClean="0"/>
              <a:t>7/22/2019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F99A2-905C-4906-9126-331B4246F86A}" type="slidenum">
              <a:rPr lang="en-US" smtClean="0"/>
              <a:t>‹#›</a:t>
            </a:fld>
            <a:endParaRPr lang="en-US"/>
          </a:p>
        </p:txBody>
      </p:sp>
    </p:spTree>
    <p:extLst>
      <p:ext uri="{BB962C8B-B14F-4D97-AF65-F5344CB8AC3E}">
        <p14:creationId xmlns:p14="http://schemas.microsoft.com/office/powerpoint/2010/main" val="1781172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0B202-DE31-4558-B9E9-EE4AA19414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de-DE"/>
          </a:p>
        </p:txBody>
      </p:sp>
      <p:sp>
        <p:nvSpPr>
          <p:cNvPr id="3" name="Subtitle 2">
            <a:extLst>
              <a:ext uri="{FF2B5EF4-FFF2-40B4-BE49-F238E27FC236}">
                <a16:creationId xmlns:a16="http://schemas.microsoft.com/office/drawing/2014/main" id="{799161D9-A11B-4CFF-ADA7-32D0B3AC72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DE"/>
          </a:p>
        </p:txBody>
      </p:sp>
      <p:sp>
        <p:nvSpPr>
          <p:cNvPr id="4" name="Date Placeholder 3">
            <a:extLst>
              <a:ext uri="{FF2B5EF4-FFF2-40B4-BE49-F238E27FC236}">
                <a16:creationId xmlns:a16="http://schemas.microsoft.com/office/drawing/2014/main" id="{B09A43AF-B064-424A-83B6-1B65D56DA281}"/>
              </a:ext>
            </a:extLst>
          </p:cNvPr>
          <p:cNvSpPr>
            <a:spLocks noGrp="1"/>
          </p:cNvSpPr>
          <p:nvPr>
            <p:ph type="dt" sz="half" idx="10"/>
          </p:nvPr>
        </p:nvSpPr>
        <p:spPr/>
        <p:txBody>
          <a:bodyPr/>
          <a:lstStyle/>
          <a:p>
            <a:fld id="{0DF6C767-EB99-471F-A052-721D777D4F91}" type="datetime1">
              <a:rPr lang="de-DE" smtClean="0"/>
              <a:t>22.07.2019</a:t>
            </a:fld>
            <a:endParaRPr lang="de-DE"/>
          </a:p>
        </p:txBody>
      </p:sp>
      <p:sp>
        <p:nvSpPr>
          <p:cNvPr id="5" name="Footer Placeholder 4">
            <a:extLst>
              <a:ext uri="{FF2B5EF4-FFF2-40B4-BE49-F238E27FC236}">
                <a16:creationId xmlns:a16="http://schemas.microsoft.com/office/drawing/2014/main" id="{EA883018-F4E0-4E24-BDC2-FFBFB4E3CAE3}"/>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6E36EFEF-B3FC-4A34-A485-E59831E024F3}"/>
              </a:ext>
            </a:extLst>
          </p:cNvPr>
          <p:cNvSpPr>
            <a:spLocks noGrp="1"/>
          </p:cNvSpPr>
          <p:nvPr>
            <p:ph type="sldNum" sz="quarter" idx="12"/>
          </p:nvPr>
        </p:nvSpPr>
        <p:spPr/>
        <p:txBody>
          <a:bodyPr/>
          <a:lstStyle/>
          <a:p>
            <a:fld id="{C651C1B4-F6FA-46D4-8271-33460A3DA5CE}" type="slidenum">
              <a:rPr lang="de-DE" smtClean="0"/>
              <a:t>‹#›</a:t>
            </a:fld>
            <a:endParaRPr lang="de-DE"/>
          </a:p>
        </p:txBody>
      </p:sp>
    </p:spTree>
    <p:extLst>
      <p:ext uri="{BB962C8B-B14F-4D97-AF65-F5344CB8AC3E}">
        <p14:creationId xmlns:p14="http://schemas.microsoft.com/office/powerpoint/2010/main" val="3103169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87B6D-2DAF-4238-99A2-288BC7B1EF82}"/>
              </a:ext>
            </a:extLst>
          </p:cNvPr>
          <p:cNvSpPr>
            <a:spLocks noGrp="1"/>
          </p:cNvSpPr>
          <p:nvPr>
            <p:ph type="title"/>
          </p:nvPr>
        </p:nvSpPr>
        <p:spPr/>
        <p:txBody>
          <a:bodyPr/>
          <a:lstStyle/>
          <a:p>
            <a:r>
              <a:rPr lang="en-US"/>
              <a:t>Click to edit Master title style</a:t>
            </a:r>
            <a:endParaRPr lang="de-DE"/>
          </a:p>
        </p:txBody>
      </p:sp>
      <p:sp>
        <p:nvSpPr>
          <p:cNvPr id="3" name="Vertical Text Placeholder 2">
            <a:extLst>
              <a:ext uri="{FF2B5EF4-FFF2-40B4-BE49-F238E27FC236}">
                <a16:creationId xmlns:a16="http://schemas.microsoft.com/office/drawing/2014/main" id="{6A4B3326-12A2-40FB-9437-E3650463E8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751BDF36-CE41-479E-9B40-6FDC98A44715}"/>
              </a:ext>
            </a:extLst>
          </p:cNvPr>
          <p:cNvSpPr>
            <a:spLocks noGrp="1"/>
          </p:cNvSpPr>
          <p:nvPr>
            <p:ph type="dt" sz="half" idx="10"/>
          </p:nvPr>
        </p:nvSpPr>
        <p:spPr/>
        <p:txBody>
          <a:bodyPr/>
          <a:lstStyle/>
          <a:p>
            <a:fld id="{33C50242-D3D3-4EC3-9E1E-721BD3C6A967}" type="datetime1">
              <a:rPr lang="de-DE" smtClean="0"/>
              <a:t>22.07.2019</a:t>
            </a:fld>
            <a:endParaRPr lang="de-DE"/>
          </a:p>
        </p:txBody>
      </p:sp>
      <p:sp>
        <p:nvSpPr>
          <p:cNvPr id="5" name="Footer Placeholder 4">
            <a:extLst>
              <a:ext uri="{FF2B5EF4-FFF2-40B4-BE49-F238E27FC236}">
                <a16:creationId xmlns:a16="http://schemas.microsoft.com/office/drawing/2014/main" id="{C24925A0-AAED-4034-93BF-1B251CB0BAF9}"/>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7481157B-D76D-467B-B2E7-94E6348E171F}"/>
              </a:ext>
            </a:extLst>
          </p:cNvPr>
          <p:cNvSpPr>
            <a:spLocks noGrp="1"/>
          </p:cNvSpPr>
          <p:nvPr>
            <p:ph type="sldNum" sz="quarter" idx="12"/>
          </p:nvPr>
        </p:nvSpPr>
        <p:spPr/>
        <p:txBody>
          <a:bodyPr/>
          <a:lstStyle/>
          <a:p>
            <a:fld id="{C651C1B4-F6FA-46D4-8271-33460A3DA5CE}" type="slidenum">
              <a:rPr lang="de-DE" smtClean="0"/>
              <a:t>‹#›</a:t>
            </a:fld>
            <a:endParaRPr lang="de-DE"/>
          </a:p>
        </p:txBody>
      </p:sp>
    </p:spTree>
    <p:extLst>
      <p:ext uri="{BB962C8B-B14F-4D97-AF65-F5344CB8AC3E}">
        <p14:creationId xmlns:p14="http://schemas.microsoft.com/office/powerpoint/2010/main" val="3485921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7A284E-0852-4D8D-B198-7B1DD94280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de-DE"/>
          </a:p>
        </p:txBody>
      </p:sp>
      <p:sp>
        <p:nvSpPr>
          <p:cNvPr id="3" name="Vertical Text Placeholder 2">
            <a:extLst>
              <a:ext uri="{FF2B5EF4-FFF2-40B4-BE49-F238E27FC236}">
                <a16:creationId xmlns:a16="http://schemas.microsoft.com/office/drawing/2014/main" id="{E79B962A-556F-4F7F-A357-9B138B19BD6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C27656A6-0EA7-47C3-A78D-F77AFFBE2F8C}"/>
              </a:ext>
            </a:extLst>
          </p:cNvPr>
          <p:cNvSpPr>
            <a:spLocks noGrp="1"/>
          </p:cNvSpPr>
          <p:nvPr>
            <p:ph type="dt" sz="half" idx="10"/>
          </p:nvPr>
        </p:nvSpPr>
        <p:spPr/>
        <p:txBody>
          <a:bodyPr/>
          <a:lstStyle/>
          <a:p>
            <a:fld id="{9E5081A2-686D-4694-AD4B-4EEC60C530A8}" type="datetime1">
              <a:rPr lang="de-DE" smtClean="0"/>
              <a:t>22.07.2019</a:t>
            </a:fld>
            <a:endParaRPr lang="de-DE"/>
          </a:p>
        </p:txBody>
      </p:sp>
      <p:sp>
        <p:nvSpPr>
          <p:cNvPr id="5" name="Footer Placeholder 4">
            <a:extLst>
              <a:ext uri="{FF2B5EF4-FFF2-40B4-BE49-F238E27FC236}">
                <a16:creationId xmlns:a16="http://schemas.microsoft.com/office/drawing/2014/main" id="{C3B61670-CD2D-4C0F-B084-70098BAD887A}"/>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37237EA3-85B8-4529-A3E2-A581D45911F0}"/>
              </a:ext>
            </a:extLst>
          </p:cNvPr>
          <p:cNvSpPr>
            <a:spLocks noGrp="1"/>
          </p:cNvSpPr>
          <p:nvPr>
            <p:ph type="sldNum" sz="quarter" idx="12"/>
          </p:nvPr>
        </p:nvSpPr>
        <p:spPr/>
        <p:txBody>
          <a:bodyPr/>
          <a:lstStyle/>
          <a:p>
            <a:fld id="{C651C1B4-F6FA-46D4-8271-33460A3DA5CE}" type="slidenum">
              <a:rPr lang="de-DE" smtClean="0"/>
              <a:t>‹#›</a:t>
            </a:fld>
            <a:endParaRPr lang="de-DE"/>
          </a:p>
        </p:txBody>
      </p:sp>
    </p:spTree>
    <p:extLst>
      <p:ext uri="{BB962C8B-B14F-4D97-AF65-F5344CB8AC3E}">
        <p14:creationId xmlns:p14="http://schemas.microsoft.com/office/powerpoint/2010/main" val="259135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18C45-3528-479A-AEF9-CAF29FFA8BBB}"/>
              </a:ext>
            </a:extLst>
          </p:cNvPr>
          <p:cNvSpPr>
            <a:spLocks noGrp="1"/>
          </p:cNvSpPr>
          <p:nvPr>
            <p:ph type="title"/>
          </p:nvPr>
        </p:nvSpPr>
        <p:spPr/>
        <p:txBody>
          <a:bodyPr/>
          <a:lstStyle/>
          <a:p>
            <a:r>
              <a:rPr lang="en-US"/>
              <a:t>Click to edit Master title style</a:t>
            </a:r>
            <a:endParaRPr lang="de-DE"/>
          </a:p>
        </p:txBody>
      </p:sp>
      <p:sp>
        <p:nvSpPr>
          <p:cNvPr id="3" name="Content Placeholder 2">
            <a:extLst>
              <a:ext uri="{FF2B5EF4-FFF2-40B4-BE49-F238E27FC236}">
                <a16:creationId xmlns:a16="http://schemas.microsoft.com/office/drawing/2014/main" id="{4DA6D5C1-0158-4248-B5AE-A5016DD4668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556F118B-DB3A-4F23-96C4-7DA8FEA3C340}"/>
              </a:ext>
            </a:extLst>
          </p:cNvPr>
          <p:cNvSpPr>
            <a:spLocks noGrp="1"/>
          </p:cNvSpPr>
          <p:nvPr>
            <p:ph type="dt" sz="half" idx="10"/>
          </p:nvPr>
        </p:nvSpPr>
        <p:spPr/>
        <p:txBody>
          <a:bodyPr/>
          <a:lstStyle/>
          <a:p>
            <a:fld id="{66E1AE35-718D-4C76-B70D-BAF63BAD07EF}" type="datetime1">
              <a:rPr lang="de-DE" smtClean="0"/>
              <a:t>22.07.2019</a:t>
            </a:fld>
            <a:endParaRPr lang="de-DE"/>
          </a:p>
        </p:txBody>
      </p:sp>
      <p:sp>
        <p:nvSpPr>
          <p:cNvPr id="5" name="Footer Placeholder 4">
            <a:extLst>
              <a:ext uri="{FF2B5EF4-FFF2-40B4-BE49-F238E27FC236}">
                <a16:creationId xmlns:a16="http://schemas.microsoft.com/office/drawing/2014/main" id="{2584DD09-A31F-4773-9058-DEC4CF21E575}"/>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3CCE428A-9C3F-4B32-8A6A-33E3F1BC4EF4}"/>
              </a:ext>
            </a:extLst>
          </p:cNvPr>
          <p:cNvSpPr>
            <a:spLocks noGrp="1"/>
          </p:cNvSpPr>
          <p:nvPr>
            <p:ph type="sldNum" sz="quarter" idx="12"/>
          </p:nvPr>
        </p:nvSpPr>
        <p:spPr/>
        <p:txBody>
          <a:bodyPr/>
          <a:lstStyle/>
          <a:p>
            <a:fld id="{C651C1B4-F6FA-46D4-8271-33460A3DA5CE}" type="slidenum">
              <a:rPr lang="de-DE" smtClean="0"/>
              <a:t>‹#›</a:t>
            </a:fld>
            <a:endParaRPr lang="de-DE"/>
          </a:p>
        </p:txBody>
      </p:sp>
    </p:spTree>
    <p:extLst>
      <p:ext uri="{BB962C8B-B14F-4D97-AF65-F5344CB8AC3E}">
        <p14:creationId xmlns:p14="http://schemas.microsoft.com/office/powerpoint/2010/main" val="2164081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29290-360C-48A8-987F-7D1CCAE52A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de-DE"/>
          </a:p>
        </p:txBody>
      </p:sp>
      <p:sp>
        <p:nvSpPr>
          <p:cNvPr id="3" name="Text Placeholder 2">
            <a:extLst>
              <a:ext uri="{FF2B5EF4-FFF2-40B4-BE49-F238E27FC236}">
                <a16:creationId xmlns:a16="http://schemas.microsoft.com/office/drawing/2014/main" id="{DF107936-61D8-404F-99F8-824D17E3A1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C23277E-CCA8-4BD6-8ED1-E91A8D49FC89}"/>
              </a:ext>
            </a:extLst>
          </p:cNvPr>
          <p:cNvSpPr>
            <a:spLocks noGrp="1"/>
          </p:cNvSpPr>
          <p:nvPr>
            <p:ph type="dt" sz="half" idx="10"/>
          </p:nvPr>
        </p:nvSpPr>
        <p:spPr/>
        <p:txBody>
          <a:bodyPr/>
          <a:lstStyle/>
          <a:p>
            <a:fld id="{5D56967C-6CFA-4BCD-88D6-0C2AA39F9D43}" type="datetime1">
              <a:rPr lang="de-DE" smtClean="0"/>
              <a:t>22.07.2019</a:t>
            </a:fld>
            <a:endParaRPr lang="de-DE"/>
          </a:p>
        </p:txBody>
      </p:sp>
      <p:sp>
        <p:nvSpPr>
          <p:cNvPr id="5" name="Footer Placeholder 4">
            <a:extLst>
              <a:ext uri="{FF2B5EF4-FFF2-40B4-BE49-F238E27FC236}">
                <a16:creationId xmlns:a16="http://schemas.microsoft.com/office/drawing/2014/main" id="{2B4F02CE-70ED-48EC-8654-6B0EE830501E}"/>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25A07171-245E-4489-940F-3A5F0039E701}"/>
              </a:ext>
            </a:extLst>
          </p:cNvPr>
          <p:cNvSpPr>
            <a:spLocks noGrp="1"/>
          </p:cNvSpPr>
          <p:nvPr>
            <p:ph type="sldNum" sz="quarter" idx="12"/>
          </p:nvPr>
        </p:nvSpPr>
        <p:spPr/>
        <p:txBody>
          <a:bodyPr/>
          <a:lstStyle/>
          <a:p>
            <a:fld id="{C651C1B4-F6FA-46D4-8271-33460A3DA5CE}" type="slidenum">
              <a:rPr lang="de-DE" smtClean="0"/>
              <a:t>‹#›</a:t>
            </a:fld>
            <a:endParaRPr lang="de-DE"/>
          </a:p>
        </p:txBody>
      </p:sp>
    </p:spTree>
    <p:extLst>
      <p:ext uri="{BB962C8B-B14F-4D97-AF65-F5344CB8AC3E}">
        <p14:creationId xmlns:p14="http://schemas.microsoft.com/office/powerpoint/2010/main" val="3349003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31C0B-D1B6-4B84-AA31-58AF00E4E103}"/>
              </a:ext>
            </a:extLst>
          </p:cNvPr>
          <p:cNvSpPr>
            <a:spLocks noGrp="1"/>
          </p:cNvSpPr>
          <p:nvPr>
            <p:ph type="title"/>
          </p:nvPr>
        </p:nvSpPr>
        <p:spPr/>
        <p:txBody>
          <a:bodyPr/>
          <a:lstStyle/>
          <a:p>
            <a:r>
              <a:rPr lang="en-US"/>
              <a:t>Click to edit Master title style</a:t>
            </a:r>
            <a:endParaRPr lang="de-DE"/>
          </a:p>
        </p:txBody>
      </p:sp>
      <p:sp>
        <p:nvSpPr>
          <p:cNvPr id="3" name="Content Placeholder 2">
            <a:extLst>
              <a:ext uri="{FF2B5EF4-FFF2-40B4-BE49-F238E27FC236}">
                <a16:creationId xmlns:a16="http://schemas.microsoft.com/office/drawing/2014/main" id="{67F8EE68-4CF6-4F70-BEA5-43AD19213AD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a:extLst>
              <a:ext uri="{FF2B5EF4-FFF2-40B4-BE49-F238E27FC236}">
                <a16:creationId xmlns:a16="http://schemas.microsoft.com/office/drawing/2014/main" id="{4CD63A2F-D882-453A-8E88-655510D0104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Date Placeholder 4">
            <a:extLst>
              <a:ext uri="{FF2B5EF4-FFF2-40B4-BE49-F238E27FC236}">
                <a16:creationId xmlns:a16="http://schemas.microsoft.com/office/drawing/2014/main" id="{7B5B8DC8-DBE9-485F-8209-D13F4A161177}"/>
              </a:ext>
            </a:extLst>
          </p:cNvPr>
          <p:cNvSpPr>
            <a:spLocks noGrp="1"/>
          </p:cNvSpPr>
          <p:nvPr>
            <p:ph type="dt" sz="half" idx="10"/>
          </p:nvPr>
        </p:nvSpPr>
        <p:spPr/>
        <p:txBody>
          <a:bodyPr/>
          <a:lstStyle/>
          <a:p>
            <a:fld id="{760DF947-F40A-4D5C-A2C8-68BDC1C9CCBC}" type="datetime1">
              <a:rPr lang="de-DE" smtClean="0"/>
              <a:t>22.07.2019</a:t>
            </a:fld>
            <a:endParaRPr lang="de-DE"/>
          </a:p>
        </p:txBody>
      </p:sp>
      <p:sp>
        <p:nvSpPr>
          <p:cNvPr id="6" name="Footer Placeholder 5">
            <a:extLst>
              <a:ext uri="{FF2B5EF4-FFF2-40B4-BE49-F238E27FC236}">
                <a16:creationId xmlns:a16="http://schemas.microsoft.com/office/drawing/2014/main" id="{28F84564-E1E2-451D-AB70-C3109ED52585}"/>
              </a:ext>
            </a:extLst>
          </p:cNvPr>
          <p:cNvSpPr>
            <a:spLocks noGrp="1"/>
          </p:cNvSpPr>
          <p:nvPr>
            <p:ph type="ftr" sz="quarter" idx="11"/>
          </p:nvPr>
        </p:nvSpPr>
        <p:spPr/>
        <p:txBody>
          <a:bodyPr/>
          <a:lstStyle/>
          <a:p>
            <a:endParaRPr lang="de-DE"/>
          </a:p>
        </p:txBody>
      </p:sp>
      <p:sp>
        <p:nvSpPr>
          <p:cNvPr id="7" name="Slide Number Placeholder 6">
            <a:extLst>
              <a:ext uri="{FF2B5EF4-FFF2-40B4-BE49-F238E27FC236}">
                <a16:creationId xmlns:a16="http://schemas.microsoft.com/office/drawing/2014/main" id="{AEC94716-EEE8-47A1-9AFB-DB4B16CC30CF}"/>
              </a:ext>
            </a:extLst>
          </p:cNvPr>
          <p:cNvSpPr>
            <a:spLocks noGrp="1"/>
          </p:cNvSpPr>
          <p:nvPr>
            <p:ph type="sldNum" sz="quarter" idx="12"/>
          </p:nvPr>
        </p:nvSpPr>
        <p:spPr/>
        <p:txBody>
          <a:bodyPr/>
          <a:lstStyle/>
          <a:p>
            <a:fld id="{C651C1B4-F6FA-46D4-8271-33460A3DA5CE}" type="slidenum">
              <a:rPr lang="de-DE" smtClean="0"/>
              <a:t>‹#›</a:t>
            </a:fld>
            <a:endParaRPr lang="de-DE"/>
          </a:p>
        </p:txBody>
      </p:sp>
    </p:spTree>
    <p:extLst>
      <p:ext uri="{BB962C8B-B14F-4D97-AF65-F5344CB8AC3E}">
        <p14:creationId xmlns:p14="http://schemas.microsoft.com/office/powerpoint/2010/main" val="2379196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50F13-982D-4226-ACEB-CBB2E49D7662}"/>
              </a:ext>
            </a:extLst>
          </p:cNvPr>
          <p:cNvSpPr>
            <a:spLocks noGrp="1"/>
          </p:cNvSpPr>
          <p:nvPr>
            <p:ph type="title"/>
          </p:nvPr>
        </p:nvSpPr>
        <p:spPr>
          <a:xfrm>
            <a:off x="839788" y="365125"/>
            <a:ext cx="10515600" cy="1325563"/>
          </a:xfrm>
        </p:spPr>
        <p:txBody>
          <a:bodyPr/>
          <a:lstStyle/>
          <a:p>
            <a:r>
              <a:rPr lang="en-US"/>
              <a:t>Click to edit Master title style</a:t>
            </a:r>
            <a:endParaRPr lang="de-DE"/>
          </a:p>
        </p:txBody>
      </p:sp>
      <p:sp>
        <p:nvSpPr>
          <p:cNvPr id="3" name="Text Placeholder 2">
            <a:extLst>
              <a:ext uri="{FF2B5EF4-FFF2-40B4-BE49-F238E27FC236}">
                <a16:creationId xmlns:a16="http://schemas.microsoft.com/office/drawing/2014/main" id="{613A87AB-78A3-48EF-BF51-104FDF3107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1746D02-4709-4FC3-AD87-AAEDABFE1CD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a:extLst>
              <a:ext uri="{FF2B5EF4-FFF2-40B4-BE49-F238E27FC236}">
                <a16:creationId xmlns:a16="http://schemas.microsoft.com/office/drawing/2014/main" id="{0F24A433-2F61-4B35-9EF2-4E05CF0267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31402A6-2496-4BD8-99C8-4965A37005D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Date Placeholder 6">
            <a:extLst>
              <a:ext uri="{FF2B5EF4-FFF2-40B4-BE49-F238E27FC236}">
                <a16:creationId xmlns:a16="http://schemas.microsoft.com/office/drawing/2014/main" id="{112ABCFE-840C-4B4B-B25A-7AA533F07727}"/>
              </a:ext>
            </a:extLst>
          </p:cNvPr>
          <p:cNvSpPr>
            <a:spLocks noGrp="1"/>
          </p:cNvSpPr>
          <p:nvPr>
            <p:ph type="dt" sz="half" idx="10"/>
          </p:nvPr>
        </p:nvSpPr>
        <p:spPr/>
        <p:txBody>
          <a:bodyPr/>
          <a:lstStyle/>
          <a:p>
            <a:fld id="{5A3420B1-976A-4280-BA62-E0F28617EFDB}" type="datetime1">
              <a:rPr lang="de-DE" smtClean="0"/>
              <a:t>22.07.2019</a:t>
            </a:fld>
            <a:endParaRPr lang="de-DE"/>
          </a:p>
        </p:txBody>
      </p:sp>
      <p:sp>
        <p:nvSpPr>
          <p:cNvPr id="8" name="Footer Placeholder 7">
            <a:extLst>
              <a:ext uri="{FF2B5EF4-FFF2-40B4-BE49-F238E27FC236}">
                <a16:creationId xmlns:a16="http://schemas.microsoft.com/office/drawing/2014/main" id="{528EB9BC-4BF4-41B8-A1DC-661A6E259E0A}"/>
              </a:ext>
            </a:extLst>
          </p:cNvPr>
          <p:cNvSpPr>
            <a:spLocks noGrp="1"/>
          </p:cNvSpPr>
          <p:nvPr>
            <p:ph type="ftr" sz="quarter" idx="11"/>
          </p:nvPr>
        </p:nvSpPr>
        <p:spPr/>
        <p:txBody>
          <a:bodyPr/>
          <a:lstStyle/>
          <a:p>
            <a:endParaRPr lang="de-DE"/>
          </a:p>
        </p:txBody>
      </p:sp>
      <p:sp>
        <p:nvSpPr>
          <p:cNvPr id="9" name="Slide Number Placeholder 8">
            <a:extLst>
              <a:ext uri="{FF2B5EF4-FFF2-40B4-BE49-F238E27FC236}">
                <a16:creationId xmlns:a16="http://schemas.microsoft.com/office/drawing/2014/main" id="{50C8BFED-D745-4351-8029-EE2D4862948C}"/>
              </a:ext>
            </a:extLst>
          </p:cNvPr>
          <p:cNvSpPr>
            <a:spLocks noGrp="1"/>
          </p:cNvSpPr>
          <p:nvPr>
            <p:ph type="sldNum" sz="quarter" idx="12"/>
          </p:nvPr>
        </p:nvSpPr>
        <p:spPr/>
        <p:txBody>
          <a:bodyPr/>
          <a:lstStyle/>
          <a:p>
            <a:fld id="{C651C1B4-F6FA-46D4-8271-33460A3DA5CE}" type="slidenum">
              <a:rPr lang="de-DE" smtClean="0"/>
              <a:t>‹#›</a:t>
            </a:fld>
            <a:endParaRPr lang="de-DE"/>
          </a:p>
        </p:txBody>
      </p:sp>
    </p:spTree>
    <p:extLst>
      <p:ext uri="{BB962C8B-B14F-4D97-AF65-F5344CB8AC3E}">
        <p14:creationId xmlns:p14="http://schemas.microsoft.com/office/powerpoint/2010/main" val="1843890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6D663-6751-4342-8E45-09EB9CE09BAE}"/>
              </a:ext>
            </a:extLst>
          </p:cNvPr>
          <p:cNvSpPr>
            <a:spLocks noGrp="1"/>
          </p:cNvSpPr>
          <p:nvPr>
            <p:ph type="title"/>
          </p:nvPr>
        </p:nvSpPr>
        <p:spPr/>
        <p:txBody>
          <a:bodyPr/>
          <a:lstStyle/>
          <a:p>
            <a:r>
              <a:rPr lang="en-US"/>
              <a:t>Click to edit Master title style</a:t>
            </a:r>
            <a:endParaRPr lang="de-DE"/>
          </a:p>
        </p:txBody>
      </p:sp>
      <p:sp>
        <p:nvSpPr>
          <p:cNvPr id="3" name="Date Placeholder 2">
            <a:extLst>
              <a:ext uri="{FF2B5EF4-FFF2-40B4-BE49-F238E27FC236}">
                <a16:creationId xmlns:a16="http://schemas.microsoft.com/office/drawing/2014/main" id="{FF62941E-8C75-4A45-9217-B563A260B071}"/>
              </a:ext>
            </a:extLst>
          </p:cNvPr>
          <p:cNvSpPr>
            <a:spLocks noGrp="1"/>
          </p:cNvSpPr>
          <p:nvPr>
            <p:ph type="dt" sz="half" idx="10"/>
          </p:nvPr>
        </p:nvSpPr>
        <p:spPr/>
        <p:txBody>
          <a:bodyPr/>
          <a:lstStyle/>
          <a:p>
            <a:fld id="{BF54424A-0CE3-41B2-A2C1-45D5A34711F1}" type="datetime1">
              <a:rPr lang="de-DE" smtClean="0"/>
              <a:t>22.07.2019</a:t>
            </a:fld>
            <a:endParaRPr lang="de-DE"/>
          </a:p>
        </p:txBody>
      </p:sp>
      <p:sp>
        <p:nvSpPr>
          <p:cNvPr id="4" name="Footer Placeholder 3">
            <a:extLst>
              <a:ext uri="{FF2B5EF4-FFF2-40B4-BE49-F238E27FC236}">
                <a16:creationId xmlns:a16="http://schemas.microsoft.com/office/drawing/2014/main" id="{3CBE95A2-6226-4184-BBDF-EE5DAD842625}"/>
              </a:ext>
            </a:extLst>
          </p:cNvPr>
          <p:cNvSpPr>
            <a:spLocks noGrp="1"/>
          </p:cNvSpPr>
          <p:nvPr>
            <p:ph type="ftr" sz="quarter" idx="11"/>
          </p:nvPr>
        </p:nvSpPr>
        <p:spPr/>
        <p:txBody>
          <a:bodyPr/>
          <a:lstStyle/>
          <a:p>
            <a:endParaRPr lang="de-DE"/>
          </a:p>
        </p:txBody>
      </p:sp>
      <p:sp>
        <p:nvSpPr>
          <p:cNvPr id="5" name="Slide Number Placeholder 4">
            <a:extLst>
              <a:ext uri="{FF2B5EF4-FFF2-40B4-BE49-F238E27FC236}">
                <a16:creationId xmlns:a16="http://schemas.microsoft.com/office/drawing/2014/main" id="{3DD908CE-830D-4B8E-BEE9-09BE4327D1BB}"/>
              </a:ext>
            </a:extLst>
          </p:cNvPr>
          <p:cNvSpPr>
            <a:spLocks noGrp="1"/>
          </p:cNvSpPr>
          <p:nvPr>
            <p:ph type="sldNum" sz="quarter" idx="12"/>
          </p:nvPr>
        </p:nvSpPr>
        <p:spPr/>
        <p:txBody>
          <a:bodyPr/>
          <a:lstStyle/>
          <a:p>
            <a:fld id="{C651C1B4-F6FA-46D4-8271-33460A3DA5CE}" type="slidenum">
              <a:rPr lang="de-DE" smtClean="0"/>
              <a:t>‹#›</a:t>
            </a:fld>
            <a:endParaRPr lang="de-DE"/>
          </a:p>
        </p:txBody>
      </p:sp>
    </p:spTree>
    <p:extLst>
      <p:ext uri="{BB962C8B-B14F-4D97-AF65-F5344CB8AC3E}">
        <p14:creationId xmlns:p14="http://schemas.microsoft.com/office/powerpoint/2010/main" val="5105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644DAD-98D6-450F-B16A-B2AFE3DC013D}"/>
              </a:ext>
            </a:extLst>
          </p:cNvPr>
          <p:cNvSpPr>
            <a:spLocks noGrp="1"/>
          </p:cNvSpPr>
          <p:nvPr>
            <p:ph type="dt" sz="half" idx="10"/>
          </p:nvPr>
        </p:nvSpPr>
        <p:spPr/>
        <p:txBody>
          <a:bodyPr/>
          <a:lstStyle/>
          <a:p>
            <a:fld id="{42BA5406-394B-411E-99DD-6DA99BCE5DAB}" type="datetime1">
              <a:rPr lang="de-DE" smtClean="0"/>
              <a:t>22.07.2019</a:t>
            </a:fld>
            <a:endParaRPr lang="de-DE"/>
          </a:p>
        </p:txBody>
      </p:sp>
      <p:sp>
        <p:nvSpPr>
          <p:cNvPr id="3" name="Footer Placeholder 2">
            <a:extLst>
              <a:ext uri="{FF2B5EF4-FFF2-40B4-BE49-F238E27FC236}">
                <a16:creationId xmlns:a16="http://schemas.microsoft.com/office/drawing/2014/main" id="{9F60A8C4-3371-490A-8D28-9302518B87A3}"/>
              </a:ext>
            </a:extLst>
          </p:cNvPr>
          <p:cNvSpPr>
            <a:spLocks noGrp="1"/>
          </p:cNvSpPr>
          <p:nvPr>
            <p:ph type="ftr" sz="quarter" idx="11"/>
          </p:nvPr>
        </p:nvSpPr>
        <p:spPr/>
        <p:txBody>
          <a:bodyPr/>
          <a:lstStyle/>
          <a:p>
            <a:endParaRPr lang="de-DE"/>
          </a:p>
        </p:txBody>
      </p:sp>
      <p:sp>
        <p:nvSpPr>
          <p:cNvPr id="4" name="Slide Number Placeholder 3">
            <a:extLst>
              <a:ext uri="{FF2B5EF4-FFF2-40B4-BE49-F238E27FC236}">
                <a16:creationId xmlns:a16="http://schemas.microsoft.com/office/drawing/2014/main" id="{BDA25742-909A-4E10-9E0B-2979F3ECCA78}"/>
              </a:ext>
            </a:extLst>
          </p:cNvPr>
          <p:cNvSpPr>
            <a:spLocks noGrp="1"/>
          </p:cNvSpPr>
          <p:nvPr>
            <p:ph type="sldNum" sz="quarter" idx="12"/>
          </p:nvPr>
        </p:nvSpPr>
        <p:spPr/>
        <p:txBody>
          <a:bodyPr/>
          <a:lstStyle/>
          <a:p>
            <a:fld id="{C651C1B4-F6FA-46D4-8271-33460A3DA5CE}" type="slidenum">
              <a:rPr lang="de-DE" smtClean="0"/>
              <a:t>‹#›</a:t>
            </a:fld>
            <a:endParaRPr lang="de-DE"/>
          </a:p>
        </p:txBody>
      </p:sp>
    </p:spTree>
    <p:extLst>
      <p:ext uri="{BB962C8B-B14F-4D97-AF65-F5344CB8AC3E}">
        <p14:creationId xmlns:p14="http://schemas.microsoft.com/office/powerpoint/2010/main" val="1631371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F67C4-ED13-4151-8986-076523542D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de-DE"/>
          </a:p>
        </p:txBody>
      </p:sp>
      <p:sp>
        <p:nvSpPr>
          <p:cNvPr id="3" name="Content Placeholder 2">
            <a:extLst>
              <a:ext uri="{FF2B5EF4-FFF2-40B4-BE49-F238E27FC236}">
                <a16:creationId xmlns:a16="http://schemas.microsoft.com/office/drawing/2014/main" id="{9FF55D30-E2A9-4A8B-8C3D-AAAE9C53B6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a:extLst>
              <a:ext uri="{FF2B5EF4-FFF2-40B4-BE49-F238E27FC236}">
                <a16:creationId xmlns:a16="http://schemas.microsoft.com/office/drawing/2014/main" id="{574CADD5-6EB4-41EE-B1F6-9FFD0F3923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E52B64C-68B9-47EF-94BA-C9CEE468AAC0}"/>
              </a:ext>
            </a:extLst>
          </p:cNvPr>
          <p:cNvSpPr>
            <a:spLocks noGrp="1"/>
          </p:cNvSpPr>
          <p:nvPr>
            <p:ph type="dt" sz="half" idx="10"/>
          </p:nvPr>
        </p:nvSpPr>
        <p:spPr/>
        <p:txBody>
          <a:bodyPr/>
          <a:lstStyle/>
          <a:p>
            <a:fld id="{CDDFE8C9-C57A-43A7-9550-96AC2BE5E0AC}" type="datetime1">
              <a:rPr lang="de-DE" smtClean="0"/>
              <a:t>22.07.2019</a:t>
            </a:fld>
            <a:endParaRPr lang="de-DE"/>
          </a:p>
        </p:txBody>
      </p:sp>
      <p:sp>
        <p:nvSpPr>
          <p:cNvPr id="6" name="Footer Placeholder 5">
            <a:extLst>
              <a:ext uri="{FF2B5EF4-FFF2-40B4-BE49-F238E27FC236}">
                <a16:creationId xmlns:a16="http://schemas.microsoft.com/office/drawing/2014/main" id="{B0AB0FD2-CEDB-4FBC-A07A-8F83F95A4E6A}"/>
              </a:ext>
            </a:extLst>
          </p:cNvPr>
          <p:cNvSpPr>
            <a:spLocks noGrp="1"/>
          </p:cNvSpPr>
          <p:nvPr>
            <p:ph type="ftr" sz="quarter" idx="11"/>
          </p:nvPr>
        </p:nvSpPr>
        <p:spPr/>
        <p:txBody>
          <a:bodyPr/>
          <a:lstStyle/>
          <a:p>
            <a:endParaRPr lang="de-DE"/>
          </a:p>
        </p:txBody>
      </p:sp>
      <p:sp>
        <p:nvSpPr>
          <p:cNvPr id="7" name="Slide Number Placeholder 6">
            <a:extLst>
              <a:ext uri="{FF2B5EF4-FFF2-40B4-BE49-F238E27FC236}">
                <a16:creationId xmlns:a16="http://schemas.microsoft.com/office/drawing/2014/main" id="{A3410937-64A5-4EAB-A7AD-449EB1A29692}"/>
              </a:ext>
            </a:extLst>
          </p:cNvPr>
          <p:cNvSpPr>
            <a:spLocks noGrp="1"/>
          </p:cNvSpPr>
          <p:nvPr>
            <p:ph type="sldNum" sz="quarter" idx="12"/>
          </p:nvPr>
        </p:nvSpPr>
        <p:spPr/>
        <p:txBody>
          <a:bodyPr/>
          <a:lstStyle/>
          <a:p>
            <a:fld id="{C651C1B4-F6FA-46D4-8271-33460A3DA5CE}" type="slidenum">
              <a:rPr lang="de-DE" smtClean="0"/>
              <a:t>‹#›</a:t>
            </a:fld>
            <a:endParaRPr lang="de-DE"/>
          </a:p>
        </p:txBody>
      </p:sp>
    </p:spTree>
    <p:extLst>
      <p:ext uri="{BB962C8B-B14F-4D97-AF65-F5344CB8AC3E}">
        <p14:creationId xmlns:p14="http://schemas.microsoft.com/office/powerpoint/2010/main" val="1534937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BDEC3-0832-4F27-B869-D1ECEB8053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de-DE"/>
          </a:p>
        </p:txBody>
      </p:sp>
      <p:sp>
        <p:nvSpPr>
          <p:cNvPr id="3" name="Picture Placeholder 2">
            <a:extLst>
              <a:ext uri="{FF2B5EF4-FFF2-40B4-BE49-F238E27FC236}">
                <a16:creationId xmlns:a16="http://schemas.microsoft.com/office/drawing/2014/main" id="{D0059D80-F1B2-4307-9ACE-7953F3FFA1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 Placeholder 3">
            <a:extLst>
              <a:ext uri="{FF2B5EF4-FFF2-40B4-BE49-F238E27FC236}">
                <a16:creationId xmlns:a16="http://schemas.microsoft.com/office/drawing/2014/main" id="{A1D13869-9DFA-4420-9A36-C4F8B36E08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784EC16-47D2-4348-9F5C-85212A4D1B3D}"/>
              </a:ext>
            </a:extLst>
          </p:cNvPr>
          <p:cNvSpPr>
            <a:spLocks noGrp="1"/>
          </p:cNvSpPr>
          <p:nvPr>
            <p:ph type="dt" sz="half" idx="10"/>
          </p:nvPr>
        </p:nvSpPr>
        <p:spPr/>
        <p:txBody>
          <a:bodyPr/>
          <a:lstStyle/>
          <a:p>
            <a:fld id="{630072A5-D347-4AC7-9420-432808821204}" type="datetime1">
              <a:rPr lang="de-DE" smtClean="0"/>
              <a:t>22.07.2019</a:t>
            </a:fld>
            <a:endParaRPr lang="de-DE"/>
          </a:p>
        </p:txBody>
      </p:sp>
      <p:sp>
        <p:nvSpPr>
          <p:cNvPr id="6" name="Footer Placeholder 5">
            <a:extLst>
              <a:ext uri="{FF2B5EF4-FFF2-40B4-BE49-F238E27FC236}">
                <a16:creationId xmlns:a16="http://schemas.microsoft.com/office/drawing/2014/main" id="{F712F278-5271-48C8-9CC4-163F4FF469AB}"/>
              </a:ext>
            </a:extLst>
          </p:cNvPr>
          <p:cNvSpPr>
            <a:spLocks noGrp="1"/>
          </p:cNvSpPr>
          <p:nvPr>
            <p:ph type="ftr" sz="quarter" idx="11"/>
          </p:nvPr>
        </p:nvSpPr>
        <p:spPr/>
        <p:txBody>
          <a:bodyPr/>
          <a:lstStyle/>
          <a:p>
            <a:endParaRPr lang="de-DE"/>
          </a:p>
        </p:txBody>
      </p:sp>
      <p:sp>
        <p:nvSpPr>
          <p:cNvPr id="7" name="Slide Number Placeholder 6">
            <a:extLst>
              <a:ext uri="{FF2B5EF4-FFF2-40B4-BE49-F238E27FC236}">
                <a16:creationId xmlns:a16="http://schemas.microsoft.com/office/drawing/2014/main" id="{5D655F4A-F492-4FF3-B143-01398B8174D8}"/>
              </a:ext>
            </a:extLst>
          </p:cNvPr>
          <p:cNvSpPr>
            <a:spLocks noGrp="1"/>
          </p:cNvSpPr>
          <p:nvPr>
            <p:ph type="sldNum" sz="quarter" idx="12"/>
          </p:nvPr>
        </p:nvSpPr>
        <p:spPr/>
        <p:txBody>
          <a:bodyPr/>
          <a:lstStyle/>
          <a:p>
            <a:fld id="{C651C1B4-F6FA-46D4-8271-33460A3DA5CE}" type="slidenum">
              <a:rPr lang="de-DE" smtClean="0"/>
              <a:t>‹#›</a:t>
            </a:fld>
            <a:endParaRPr lang="de-DE"/>
          </a:p>
        </p:txBody>
      </p:sp>
    </p:spTree>
    <p:extLst>
      <p:ext uri="{BB962C8B-B14F-4D97-AF65-F5344CB8AC3E}">
        <p14:creationId xmlns:p14="http://schemas.microsoft.com/office/powerpoint/2010/main" val="1114928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3CE5CB-19F6-412B-BED4-A79EF3AB68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de-DE"/>
          </a:p>
        </p:txBody>
      </p:sp>
      <p:sp>
        <p:nvSpPr>
          <p:cNvPr id="3" name="Text Placeholder 2">
            <a:extLst>
              <a:ext uri="{FF2B5EF4-FFF2-40B4-BE49-F238E27FC236}">
                <a16:creationId xmlns:a16="http://schemas.microsoft.com/office/drawing/2014/main" id="{FB0A5578-54E3-405B-97AA-AFC04FD3CC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010511E0-7B3E-4617-B139-E765F67C42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7AA686-77AE-49F7-8BA7-A467C3DA69EF}" type="datetime1">
              <a:rPr lang="de-DE" smtClean="0"/>
              <a:t>22.07.2019</a:t>
            </a:fld>
            <a:endParaRPr lang="de-DE"/>
          </a:p>
        </p:txBody>
      </p:sp>
      <p:sp>
        <p:nvSpPr>
          <p:cNvPr id="5" name="Footer Placeholder 4">
            <a:extLst>
              <a:ext uri="{FF2B5EF4-FFF2-40B4-BE49-F238E27FC236}">
                <a16:creationId xmlns:a16="http://schemas.microsoft.com/office/drawing/2014/main" id="{BB11F7EF-6F97-4109-B618-603FF2DC50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a:extLst>
              <a:ext uri="{FF2B5EF4-FFF2-40B4-BE49-F238E27FC236}">
                <a16:creationId xmlns:a16="http://schemas.microsoft.com/office/drawing/2014/main" id="{A23C116F-17DC-4CF4-BC08-28FFB99C7D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51C1B4-F6FA-46D4-8271-33460A3DA5CE}" type="slidenum">
              <a:rPr lang="de-DE" smtClean="0"/>
              <a:t>‹#›</a:t>
            </a:fld>
            <a:endParaRPr lang="de-DE"/>
          </a:p>
        </p:txBody>
      </p:sp>
    </p:spTree>
    <p:extLst>
      <p:ext uri="{BB962C8B-B14F-4D97-AF65-F5344CB8AC3E}">
        <p14:creationId xmlns:p14="http://schemas.microsoft.com/office/powerpoint/2010/main" val="314292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hyperlink" Target="http://www.uncdf.org/" TargetMode="External"/><Relationship Id="rId2" Type="http://schemas.openxmlformats.org/officeDocument/2006/relationships/hyperlink" Target="http://www.psfuganda.org.ug/" TargetMode="External"/><Relationship Id="rId1" Type="http://schemas.openxmlformats.org/officeDocument/2006/relationships/slideLayout" Target="../slideLayouts/slideLayout2.xml"/><Relationship Id="rId6" Type="http://schemas.openxmlformats.org/officeDocument/2006/relationships/hyperlink" Target="mailto:cfp.start@uncdf.org" TargetMode="External"/><Relationship Id="rId5" Type="http://schemas.openxmlformats.org/officeDocument/2006/relationships/hyperlink" Target="mailto:cfpstart@psfuganda.org.ug" TargetMode="External"/><Relationship Id="rId4" Type="http://schemas.openxmlformats.org/officeDocument/2006/relationships/hyperlink" Target="https://www.udbl.co.u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cfp.start@uncdf.org" TargetMode="External"/><Relationship Id="rId2" Type="http://schemas.openxmlformats.org/officeDocument/2006/relationships/hyperlink" Target="mailto:cfpstart@psfuganda.org.u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3FC4B-C9A6-4E18-98A6-0A81E0E824E5}"/>
              </a:ext>
            </a:extLst>
          </p:cNvPr>
          <p:cNvSpPr>
            <a:spLocks noGrp="1"/>
          </p:cNvSpPr>
          <p:nvPr>
            <p:ph type="ctrTitle"/>
          </p:nvPr>
        </p:nvSpPr>
        <p:spPr>
          <a:xfrm>
            <a:off x="1645921" y="1324821"/>
            <a:ext cx="8112034" cy="5198490"/>
          </a:xfrm>
        </p:spPr>
        <p:txBody>
          <a:bodyPr>
            <a:normAutofit fontScale="90000"/>
          </a:bodyPr>
          <a:lstStyle/>
          <a:p>
            <a:r>
              <a:rPr lang="en-US" sz="1800" b="1" dirty="0" smtClean="0"/>
              <a:t/>
            </a:r>
            <a:br>
              <a:rPr lang="en-US" sz="1800" b="1" dirty="0" smtClean="0"/>
            </a:br>
            <a:r>
              <a:rPr lang="en-US" sz="1800" b="1" dirty="0" smtClean="0"/>
              <a:t/>
            </a:r>
            <a:br>
              <a:rPr lang="en-US" sz="1800" b="1" dirty="0" smtClean="0"/>
            </a:br>
            <a:r>
              <a:rPr lang="en-US" sz="1800" b="1" dirty="0"/>
              <a:t/>
            </a:r>
            <a:br>
              <a:rPr lang="en-US" sz="1800" b="1" dirty="0"/>
            </a:br>
            <a:r>
              <a:rPr lang="en-US" sz="1800" b="1" dirty="0" smtClean="0"/>
              <a:t/>
            </a:r>
            <a:br>
              <a:rPr lang="en-US" sz="1800" b="1" dirty="0" smtClean="0"/>
            </a:br>
            <a:r>
              <a:rPr lang="en-US" sz="1800" b="1" dirty="0"/>
              <a:t/>
            </a:r>
            <a:br>
              <a:rPr lang="en-US" sz="1800" b="1" dirty="0"/>
            </a:br>
            <a:r>
              <a:rPr lang="en-US" sz="1800" b="1" dirty="0" smtClean="0"/>
              <a:t/>
            </a:r>
            <a:br>
              <a:rPr lang="en-US" sz="1800" b="1" dirty="0" smtClean="0"/>
            </a:br>
            <a:r>
              <a:rPr lang="en-US" sz="1800" b="1" dirty="0"/>
              <a:t/>
            </a:r>
            <a:br>
              <a:rPr lang="en-US" sz="1800" b="1" dirty="0"/>
            </a:br>
            <a:r>
              <a:rPr lang="en-US" sz="1800" b="1" dirty="0" smtClean="0"/>
              <a:t/>
            </a:r>
            <a:br>
              <a:rPr lang="en-US" sz="1800" b="1" dirty="0" smtClean="0"/>
            </a:br>
            <a:r>
              <a:rPr lang="en-US" sz="1800" b="1" dirty="0"/>
              <a:t/>
            </a:r>
            <a:br>
              <a:rPr lang="en-US" sz="1800" b="1" dirty="0"/>
            </a:br>
            <a:r>
              <a:rPr lang="en-US" sz="1800" b="1" dirty="0" smtClean="0"/>
              <a:t/>
            </a:r>
            <a:br>
              <a:rPr lang="en-US" sz="1800" b="1" dirty="0" smtClean="0"/>
            </a:br>
            <a:r>
              <a:rPr lang="en-US" sz="1800" b="1" dirty="0"/>
              <a:t/>
            </a:r>
            <a:br>
              <a:rPr lang="en-US" sz="1800" b="1" dirty="0"/>
            </a:br>
            <a:r>
              <a:rPr lang="en-US" sz="1800" b="1" dirty="0" smtClean="0"/>
              <a:t/>
            </a:r>
            <a:br>
              <a:rPr lang="en-US" sz="1800" b="1" dirty="0" smtClean="0"/>
            </a:br>
            <a:r>
              <a:rPr lang="en-US" sz="1800" b="1" dirty="0"/>
              <a:t/>
            </a:r>
            <a:br>
              <a:rPr lang="en-US" sz="1800" b="1" dirty="0"/>
            </a:br>
            <a:r>
              <a:rPr lang="en-US" sz="1800" b="1" dirty="0" smtClean="0"/>
              <a:t/>
            </a:r>
            <a:br>
              <a:rPr lang="en-US" sz="1800" b="1" dirty="0" smtClean="0"/>
            </a:br>
            <a:r>
              <a:rPr lang="en-US" sz="1800" b="1" dirty="0" smtClean="0"/>
              <a:t/>
            </a:r>
            <a:br>
              <a:rPr lang="en-US" sz="1800" b="1" dirty="0" smtClean="0"/>
            </a:br>
            <a:r>
              <a:rPr lang="en-US" sz="3100" b="1" dirty="0"/>
              <a:t/>
            </a:r>
            <a:br>
              <a:rPr lang="en-US" sz="3100" b="1" dirty="0"/>
            </a:br>
            <a:r>
              <a:rPr lang="en-US" sz="3100" b="1" dirty="0" smtClean="0"/>
              <a:t/>
            </a:r>
            <a:br>
              <a:rPr lang="en-US" sz="3100" b="1" dirty="0" smtClean="0"/>
            </a:br>
            <a:r>
              <a:rPr lang="en-US" sz="3100" b="1" dirty="0"/>
              <a:t/>
            </a:r>
            <a:br>
              <a:rPr lang="en-US" sz="3100" b="1" dirty="0"/>
            </a:br>
            <a:r>
              <a:rPr lang="en-US" sz="1800" b="1" dirty="0" smtClean="0"/>
              <a:t/>
            </a:r>
            <a:br>
              <a:rPr lang="en-US" sz="1800" b="1" dirty="0" smtClean="0"/>
            </a:br>
            <a:r>
              <a:rPr lang="en-US" sz="1800" b="1" dirty="0" smtClean="0"/>
              <a:t/>
            </a:r>
            <a:br>
              <a:rPr lang="en-US" sz="1800" b="1" dirty="0" smtClean="0"/>
            </a:br>
            <a:r>
              <a:rPr lang="en-US" sz="1800" b="1" dirty="0" smtClean="0">
                <a:solidFill>
                  <a:schemeClr val="accent2"/>
                </a:solidFill>
              </a:rPr>
              <a:t/>
            </a:r>
            <a:br>
              <a:rPr lang="en-US" sz="1800" b="1" dirty="0" smtClean="0">
                <a:solidFill>
                  <a:schemeClr val="accent2"/>
                </a:solidFill>
              </a:rPr>
            </a:br>
            <a:endParaRPr lang="de-DE" sz="4400" b="1" dirty="0"/>
          </a:p>
        </p:txBody>
      </p:sp>
      <p:pic>
        <p:nvPicPr>
          <p:cNvPr id="9" name="Picture 8" descr="C:\Users\USER\AppData\Local\Microsoft\Windows\INetCache\Content.Word\START-logo final.jpg"/>
          <p:cNvPicPr/>
          <p:nvPr/>
        </p:nvPicPr>
        <p:blipFill>
          <a:blip r:embed="rId2">
            <a:extLst>
              <a:ext uri="{28A0092B-C50C-407E-A947-70E740481C1C}">
                <a14:useLocalDpi xmlns:a14="http://schemas.microsoft.com/office/drawing/2010/main" val="0"/>
              </a:ext>
            </a:extLst>
          </a:blip>
          <a:srcRect/>
          <a:stretch>
            <a:fillRect/>
          </a:stretch>
        </p:blipFill>
        <p:spPr bwMode="auto">
          <a:xfrm>
            <a:off x="1250576" y="1129553"/>
            <a:ext cx="8888506" cy="4652681"/>
          </a:xfrm>
          <a:prstGeom prst="rect">
            <a:avLst/>
          </a:prstGeom>
          <a:noFill/>
          <a:ln>
            <a:noFill/>
          </a:ln>
        </p:spPr>
      </p:pic>
    </p:spTree>
    <p:extLst>
      <p:ext uri="{BB962C8B-B14F-4D97-AF65-F5344CB8AC3E}">
        <p14:creationId xmlns:p14="http://schemas.microsoft.com/office/powerpoint/2010/main" val="25777842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Financing Required</a:t>
            </a:r>
            <a:endParaRPr lang="en-US" dirty="0">
              <a:solidFill>
                <a:srgbClr val="FFC000"/>
              </a:solidFill>
            </a:endParaRPr>
          </a:p>
        </p:txBody>
      </p:sp>
      <p:sp>
        <p:nvSpPr>
          <p:cNvPr id="3" name="Content Placeholder 2"/>
          <p:cNvSpPr>
            <a:spLocks noGrp="1"/>
          </p:cNvSpPr>
          <p:nvPr>
            <p:ph idx="1"/>
          </p:nvPr>
        </p:nvSpPr>
        <p:spPr>
          <a:xfrm>
            <a:off x="838200" y="1397726"/>
            <a:ext cx="10515600" cy="4958624"/>
          </a:xfrm>
        </p:spPr>
        <p:txBody>
          <a:bodyPr>
            <a:normAutofit fontScale="77500" lnSpcReduction="20000"/>
          </a:bodyPr>
          <a:lstStyle/>
          <a:p>
            <a:pPr lvl="0"/>
            <a:r>
              <a:rPr lang="en-US" dirty="0"/>
              <a:t>Capital expenditure required must be </a:t>
            </a:r>
            <a:r>
              <a:rPr lang="en-US" dirty="0">
                <a:solidFill>
                  <a:srgbClr val="FF0000"/>
                </a:solidFill>
              </a:rPr>
              <a:t>at least 75% and above</a:t>
            </a:r>
            <a:r>
              <a:rPr lang="en-US" dirty="0"/>
              <a:t>. </a:t>
            </a:r>
          </a:p>
          <a:p>
            <a:pPr lvl="0"/>
            <a:r>
              <a:rPr lang="en-US" u="sng" dirty="0"/>
              <a:t>Non- capital costs </a:t>
            </a:r>
            <a:r>
              <a:rPr lang="en-US" dirty="0"/>
              <a:t>which are </a:t>
            </a:r>
            <a:r>
              <a:rPr lang="en-US" u="sng" dirty="0"/>
              <a:t>direct to the Project </a:t>
            </a:r>
            <a:r>
              <a:rPr lang="en-US" dirty="0"/>
              <a:t>and necessary for carrying out the Project </a:t>
            </a:r>
            <a:r>
              <a:rPr lang="en-US" dirty="0">
                <a:solidFill>
                  <a:srgbClr val="FF0000"/>
                </a:solidFill>
              </a:rPr>
              <a:t>may be accepted up to 25%. </a:t>
            </a:r>
          </a:p>
          <a:p>
            <a:pPr lvl="0"/>
            <a:r>
              <a:rPr lang="en-US" dirty="0"/>
              <a:t>Pre-award costs, cost of idle facilities, fines &amp; penalties, cost of advertising &amp; fundraising, entertainment, debts &amp; provisions for losses are ineligible.</a:t>
            </a:r>
          </a:p>
          <a:p>
            <a:pPr lvl="0"/>
            <a:r>
              <a:rPr lang="en-US" u="sng" dirty="0"/>
              <a:t>Financing gap requested </a:t>
            </a:r>
            <a:r>
              <a:rPr lang="en-US" dirty="0"/>
              <a:t>from UNCDF may </a:t>
            </a:r>
            <a:r>
              <a:rPr lang="en-US" dirty="0">
                <a:solidFill>
                  <a:srgbClr val="FF0000"/>
                </a:solidFill>
              </a:rPr>
              <a:t>range from UGX40m - UGX400m </a:t>
            </a:r>
            <a:r>
              <a:rPr lang="en-US" dirty="0"/>
              <a:t>However, total project size can be 3 times the financing gap. Leveraging extra funds from other institutions should be sought where necessary.</a:t>
            </a:r>
          </a:p>
          <a:p>
            <a:pPr lvl="0"/>
            <a:r>
              <a:rPr lang="en-US" b="1" dirty="0"/>
              <a:t>Small investment window</a:t>
            </a:r>
            <a:r>
              <a:rPr lang="en-US" dirty="0"/>
              <a:t> to cover the financing requirement from </a:t>
            </a:r>
            <a:r>
              <a:rPr lang="en-US" dirty="0">
                <a:solidFill>
                  <a:srgbClr val="FF0000"/>
                </a:solidFill>
              </a:rPr>
              <a:t>€10,000 to €50,000 </a:t>
            </a:r>
            <a:r>
              <a:rPr lang="en-US" dirty="0"/>
              <a:t>(approximately from USh40 million to USh200 million).</a:t>
            </a:r>
          </a:p>
          <a:p>
            <a:pPr lvl="0"/>
            <a:r>
              <a:rPr lang="en-US" b="1" dirty="0"/>
              <a:t>Medium investment window</a:t>
            </a:r>
            <a:r>
              <a:rPr lang="en-US" dirty="0"/>
              <a:t> to cover the financing requirement </a:t>
            </a:r>
            <a:r>
              <a:rPr lang="en-US" dirty="0">
                <a:solidFill>
                  <a:srgbClr val="FF0000"/>
                </a:solidFill>
              </a:rPr>
              <a:t>above €50,000 to a maximum of €100,000 </a:t>
            </a:r>
            <a:r>
              <a:rPr lang="en-US" dirty="0"/>
              <a:t>(approximately from USh200 million to USh400 million</a:t>
            </a:r>
            <a:r>
              <a:rPr lang="en-US" dirty="0" smtClean="0"/>
              <a:t>).</a:t>
            </a:r>
          </a:p>
          <a:p>
            <a:pPr lvl="0"/>
            <a:r>
              <a:rPr lang="en-US" b="1" dirty="0">
                <a:latin typeface="Times New Roman" panose="02020603050405020304" pitchFamily="18" charset="0"/>
                <a:ea typeface="Times New Roman" panose="02020603050405020304" pitchFamily="18" charset="0"/>
              </a:rPr>
              <a:t>Large investment window</a:t>
            </a:r>
            <a:r>
              <a:rPr lang="en-US" dirty="0">
                <a:latin typeface="Times New Roman" panose="02020603050405020304" pitchFamily="18" charset="0"/>
                <a:ea typeface="Times New Roman" panose="02020603050405020304" pitchFamily="18" charset="0"/>
              </a:rPr>
              <a:t>: UNCDF has partnered with other financing institutions to support projects whose </a:t>
            </a:r>
            <a:r>
              <a:rPr lang="en-US" dirty="0">
                <a:solidFill>
                  <a:srgbClr val="FF0000"/>
                </a:solidFill>
                <a:latin typeface="Times New Roman" panose="02020603050405020304" pitchFamily="18" charset="0"/>
                <a:ea typeface="Times New Roman" panose="02020603050405020304" pitchFamily="18" charset="0"/>
              </a:rPr>
              <a:t>financing requirement exceeds the €100,000 maximum limit </a:t>
            </a:r>
            <a:r>
              <a:rPr lang="en-US" dirty="0">
                <a:latin typeface="Times New Roman" panose="02020603050405020304" pitchFamily="18" charset="0"/>
                <a:ea typeface="Times New Roman" panose="02020603050405020304" pitchFamily="18" charset="0"/>
              </a:rPr>
              <a:t>available under the START Facility. Projects in this category are also encouraged to apply </a:t>
            </a:r>
            <a:endParaRPr lang="en-US" dirty="0"/>
          </a:p>
        </p:txBody>
      </p:sp>
      <p:sp>
        <p:nvSpPr>
          <p:cNvPr id="4" name="Footer Placeholder 3"/>
          <p:cNvSpPr>
            <a:spLocks noGrp="1"/>
          </p:cNvSpPr>
          <p:nvPr>
            <p:ph type="ftr" sz="quarter" idx="11"/>
          </p:nvPr>
        </p:nvSpPr>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27461542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Eligible sectors</a:t>
            </a:r>
            <a:endParaRPr lang="en-US" dirty="0">
              <a:solidFill>
                <a:srgbClr val="FFC000"/>
              </a:solidFill>
            </a:endParaRPr>
          </a:p>
        </p:txBody>
      </p:sp>
      <p:sp>
        <p:nvSpPr>
          <p:cNvPr id="3" name="Content Placeholder 2"/>
          <p:cNvSpPr>
            <a:spLocks noGrp="1"/>
          </p:cNvSpPr>
          <p:nvPr>
            <p:ph idx="1"/>
          </p:nvPr>
        </p:nvSpPr>
        <p:spPr/>
        <p:txBody>
          <a:bodyPr>
            <a:normAutofit/>
          </a:bodyPr>
          <a:lstStyle/>
          <a:p>
            <a:pPr lvl="0"/>
            <a:r>
              <a:rPr lang="en-US" dirty="0"/>
              <a:t>Value addition in storage and processing of agricultural produce (including handling and </a:t>
            </a:r>
            <a:r>
              <a:rPr lang="en-US" dirty="0" smtClean="0"/>
              <a:t>packaging.</a:t>
            </a:r>
          </a:p>
          <a:p>
            <a:r>
              <a:rPr lang="en-US" dirty="0"/>
              <a:t>Priority will be given to the following value chains: cassava, coffee, soya, sesame, sorghum, rice, apiary, vegetables, groundnuts and livestock</a:t>
            </a:r>
            <a:r>
              <a:rPr lang="en-US" dirty="0" smtClean="0"/>
              <a:t>.</a:t>
            </a:r>
          </a:p>
          <a:p>
            <a:r>
              <a:rPr lang="en-US" dirty="0"/>
              <a:t>Greenfield or brownfield </a:t>
            </a:r>
            <a:r>
              <a:rPr lang="en-US" dirty="0" smtClean="0"/>
              <a:t>project</a:t>
            </a:r>
          </a:p>
          <a:p>
            <a:r>
              <a:rPr lang="en-US" dirty="0">
                <a:latin typeface="Times New Roman" panose="02020603050405020304" pitchFamily="18" charset="0"/>
                <a:ea typeface="Times New Roman" panose="02020603050405020304" pitchFamily="18" charset="0"/>
              </a:rPr>
              <a:t>Does not engage in any of the ineligible sectors, such as manufacture, sale or distribution of alcohol, tobacco or tobacco products as well as manufacture, sale or distribution of substances subject to international bans or phase-outs, and wildlife</a:t>
            </a:r>
            <a:endParaRPr lang="en-US" dirty="0"/>
          </a:p>
          <a:p>
            <a:pPr marL="0" indent="0">
              <a:buNone/>
            </a:pPr>
            <a:endParaRPr lang="en-US" dirty="0"/>
          </a:p>
          <a:p>
            <a:pPr lvl="0"/>
            <a:endParaRPr lang="en-US" dirty="0"/>
          </a:p>
        </p:txBody>
      </p:sp>
      <p:sp>
        <p:nvSpPr>
          <p:cNvPr id="4" name="Footer Placeholder 3"/>
          <p:cNvSpPr>
            <a:spLocks noGrp="1"/>
          </p:cNvSpPr>
          <p:nvPr>
            <p:ph type="ftr" sz="quarter" idx="11"/>
          </p:nvPr>
        </p:nvSpPr>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19200587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Project characteristics</a:t>
            </a:r>
            <a:endParaRPr lang="en-US" dirty="0">
              <a:solidFill>
                <a:srgbClr val="FFC000"/>
              </a:solidFill>
            </a:endParaRPr>
          </a:p>
        </p:txBody>
      </p:sp>
      <p:sp>
        <p:nvSpPr>
          <p:cNvPr id="3" name="Content Placeholder 2"/>
          <p:cNvSpPr>
            <a:spLocks noGrp="1"/>
          </p:cNvSpPr>
          <p:nvPr>
            <p:ph idx="1"/>
          </p:nvPr>
        </p:nvSpPr>
        <p:spPr/>
        <p:txBody>
          <a:bodyPr>
            <a:normAutofit lnSpcReduction="10000"/>
          </a:bodyPr>
          <a:lstStyle/>
          <a:p>
            <a:pPr lvl="0" fontAlgn="base"/>
            <a:r>
              <a:rPr lang="en-US" dirty="0"/>
              <a:t>Capital intensive (i.e</a:t>
            </a:r>
            <a:r>
              <a:rPr lang="en-US" dirty="0" smtClean="0"/>
              <a:t>. </a:t>
            </a:r>
            <a:r>
              <a:rPr lang="en-US" dirty="0"/>
              <a:t>its capital cost is relatively high in relation to annual sales)</a:t>
            </a:r>
          </a:p>
          <a:p>
            <a:pPr lvl="0" fontAlgn="base"/>
            <a:r>
              <a:rPr lang="en-US" dirty="0"/>
              <a:t>Employs proven technology</a:t>
            </a:r>
          </a:p>
          <a:p>
            <a:pPr lvl="0" fontAlgn="base"/>
            <a:r>
              <a:rPr lang="en-US" dirty="0"/>
              <a:t>Has a relatively long physical and economic life</a:t>
            </a:r>
          </a:p>
          <a:p>
            <a:pPr lvl="0" fontAlgn="base"/>
            <a:r>
              <a:rPr lang="en-US" dirty="0"/>
              <a:t>Has an economic output that is determined primarily by its design and successful construction</a:t>
            </a:r>
          </a:p>
          <a:p>
            <a:r>
              <a:rPr lang="en-US" dirty="0">
                <a:solidFill>
                  <a:srgbClr val="000000"/>
                </a:solidFill>
                <a:latin typeface="Calibri" panose="020F0502020204030204" pitchFamily="34" charset="0"/>
                <a:ea typeface="Tahoma" panose="020B0604030504040204" pitchFamily="34" charset="0"/>
              </a:rPr>
              <a:t>Revenues are in the form of commercially reasonable charges for its output, sufficient to pay all project operating expenses and debt service (if applicable), plus provide an adequate return on equity to the project’s investor(s)</a:t>
            </a:r>
            <a:r>
              <a:rPr lang="en-US" spc="15" dirty="0">
                <a:solidFill>
                  <a:srgbClr val="000000"/>
                </a:solidFill>
                <a:latin typeface="Calibri" panose="020F0502020204030204" pitchFamily="34" charset="0"/>
                <a:ea typeface="Tahoma" panose="020B0604030504040204" pitchFamily="34" charset="0"/>
              </a:rPr>
              <a:t> </a:t>
            </a:r>
            <a:endParaRPr lang="en-US" dirty="0" smtClean="0"/>
          </a:p>
        </p:txBody>
      </p:sp>
      <p:sp>
        <p:nvSpPr>
          <p:cNvPr id="4" name="Footer Placeholder 3"/>
          <p:cNvSpPr>
            <a:spLocks noGrp="1"/>
          </p:cNvSpPr>
          <p:nvPr>
            <p:ph type="ftr" sz="quarter" idx="11"/>
          </p:nvPr>
        </p:nvSpPr>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32236073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Technologies employed</a:t>
            </a:r>
            <a:endParaRPr lang="en-US" dirty="0">
              <a:solidFill>
                <a:srgbClr val="FFC000"/>
              </a:solidFill>
            </a:endParaRPr>
          </a:p>
        </p:txBody>
      </p:sp>
      <p:sp>
        <p:nvSpPr>
          <p:cNvPr id="3" name="Content Placeholder 2"/>
          <p:cNvSpPr>
            <a:spLocks noGrp="1"/>
          </p:cNvSpPr>
          <p:nvPr>
            <p:ph idx="1"/>
          </p:nvPr>
        </p:nvSpPr>
        <p:spPr>
          <a:xfrm>
            <a:off x="838199" y="1690688"/>
            <a:ext cx="10515600" cy="4351338"/>
          </a:xfrm>
        </p:spPr>
        <p:txBody>
          <a:bodyPr>
            <a:noAutofit/>
          </a:bodyPr>
          <a:lstStyle/>
          <a:p>
            <a:pPr lvl="0"/>
            <a:r>
              <a:rPr lang="en-US" sz="3200" dirty="0"/>
              <a:t>Post-harvest handling equipment/technology </a:t>
            </a:r>
          </a:p>
          <a:p>
            <a:pPr lvl="0"/>
            <a:r>
              <a:rPr lang="en-US" sz="3200" dirty="0"/>
              <a:t>New quality control equipment </a:t>
            </a:r>
          </a:p>
          <a:p>
            <a:pPr lvl="0"/>
            <a:r>
              <a:rPr lang="en-US" sz="3200" dirty="0"/>
              <a:t>Small-scale irrigation systems</a:t>
            </a:r>
          </a:p>
          <a:p>
            <a:pPr lvl="0"/>
            <a:r>
              <a:rPr lang="en-US" sz="3200" dirty="0"/>
              <a:t>Mobile primary processing and packaging equipment </a:t>
            </a:r>
          </a:p>
          <a:p>
            <a:pPr lvl="0"/>
            <a:r>
              <a:rPr lang="en-US" sz="3200" dirty="0"/>
              <a:t>Secondary processing and packaging equipment</a:t>
            </a:r>
          </a:p>
          <a:p>
            <a:pPr lvl="0"/>
            <a:r>
              <a:rPr lang="en-US" sz="3200" dirty="0"/>
              <a:t>Upgrade or improvement of the existing old processing technologies (machinery and equipment) </a:t>
            </a:r>
          </a:p>
          <a:p>
            <a:pPr lvl="0"/>
            <a:r>
              <a:rPr lang="en-US" sz="3200" dirty="0"/>
              <a:t>Design, fabrication and production of packaging machinery</a:t>
            </a:r>
          </a:p>
        </p:txBody>
      </p:sp>
      <p:sp>
        <p:nvSpPr>
          <p:cNvPr id="4" name="Footer Placeholder 3"/>
          <p:cNvSpPr>
            <a:spLocks noGrp="1"/>
          </p:cNvSpPr>
          <p:nvPr>
            <p:ph type="ftr" sz="quarter" idx="11"/>
          </p:nvPr>
        </p:nvSpPr>
        <p:spPr/>
        <p:txBody>
          <a:bodyPr/>
          <a:lstStyle/>
          <a:p>
            <a:r>
              <a:rPr lang="de-DE" dirty="0"/>
              <a:t>Support to Agricultural Revitalisation and Transformation</a:t>
            </a:r>
          </a:p>
        </p:txBody>
      </p:sp>
    </p:spTree>
    <p:extLst>
      <p:ext uri="{BB962C8B-B14F-4D97-AF65-F5344CB8AC3E}">
        <p14:creationId xmlns:p14="http://schemas.microsoft.com/office/powerpoint/2010/main" val="1563937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Technologies employed – cont’d</a:t>
            </a:r>
            <a:endParaRPr lang="en-US" dirty="0">
              <a:solidFill>
                <a:srgbClr val="FFC000"/>
              </a:solidFill>
            </a:endParaRPr>
          </a:p>
        </p:txBody>
      </p:sp>
      <p:sp>
        <p:nvSpPr>
          <p:cNvPr id="3" name="Content Placeholder 2"/>
          <p:cNvSpPr>
            <a:spLocks noGrp="1"/>
          </p:cNvSpPr>
          <p:nvPr>
            <p:ph idx="1"/>
          </p:nvPr>
        </p:nvSpPr>
        <p:spPr>
          <a:xfrm>
            <a:off x="838199" y="1690688"/>
            <a:ext cx="10515600" cy="4351338"/>
          </a:xfrm>
        </p:spPr>
        <p:txBody>
          <a:bodyPr>
            <a:normAutofit/>
          </a:bodyPr>
          <a:lstStyle/>
          <a:p>
            <a:pPr lvl="0"/>
            <a:r>
              <a:rPr lang="en-US" sz="3200" dirty="0" smtClean="0"/>
              <a:t>Technologies </a:t>
            </a:r>
            <a:r>
              <a:rPr lang="en-US" sz="3200" dirty="0"/>
              <a:t>for effective storage chains, including mobile storage units, combined drying/storage systems </a:t>
            </a:r>
          </a:p>
          <a:p>
            <a:pPr lvl="0"/>
            <a:r>
              <a:rPr lang="en-US" sz="3200" dirty="0"/>
              <a:t>Effective cold chain management systems </a:t>
            </a:r>
          </a:p>
          <a:p>
            <a:pPr lvl="0"/>
            <a:r>
              <a:rPr lang="en-US" sz="3200" dirty="0"/>
              <a:t>Application of solar and other types of green energy to handling, processing and storage</a:t>
            </a:r>
          </a:p>
          <a:p>
            <a:pPr lvl="0"/>
            <a:r>
              <a:rPr lang="en-US" sz="3200" dirty="0"/>
              <a:t>Application of digital technologies to handling, processing and storage</a:t>
            </a:r>
          </a:p>
          <a:p>
            <a:pPr lvl="0"/>
            <a:endParaRPr lang="en-US" dirty="0"/>
          </a:p>
        </p:txBody>
      </p:sp>
      <p:sp>
        <p:nvSpPr>
          <p:cNvPr id="4" name="Footer Placeholder 3"/>
          <p:cNvSpPr>
            <a:spLocks noGrp="1"/>
          </p:cNvSpPr>
          <p:nvPr>
            <p:ph type="ftr" sz="quarter" idx="11"/>
          </p:nvPr>
        </p:nvSpPr>
        <p:spPr>
          <a:xfrm>
            <a:off x="4038600" y="6395539"/>
            <a:ext cx="4114800" cy="365125"/>
          </a:xfrm>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41448439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Eligible/Ineligible costs</a:t>
            </a:r>
            <a:endParaRPr lang="en-US" dirty="0">
              <a:solidFill>
                <a:srgbClr val="FFC000"/>
              </a:solidFill>
            </a:endParaRPr>
          </a:p>
        </p:txBody>
      </p:sp>
      <p:sp>
        <p:nvSpPr>
          <p:cNvPr id="3" name="Content Placeholder 2"/>
          <p:cNvSpPr>
            <a:spLocks noGrp="1"/>
          </p:cNvSpPr>
          <p:nvPr>
            <p:ph idx="1"/>
          </p:nvPr>
        </p:nvSpPr>
        <p:spPr/>
        <p:txBody>
          <a:bodyPr>
            <a:normAutofit/>
          </a:bodyPr>
          <a:lstStyle/>
          <a:p>
            <a:pPr marL="0" indent="0">
              <a:buNone/>
            </a:pPr>
            <a:r>
              <a:rPr lang="en-US" dirty="0"/>
              <a:t>Below is a non-exhaustive list of costs that may be considered eligible.</a:t>
            </a:r>
          </a:p>
          <a:p>
            <a:pPr marL="0" lvl="0" indent="0">
              <a:buNone/>
            </a:pPr>
            <a:endParaRPr lang="en-US" dirty="0" smtClean="0"/>
          </a:p>
        </p:txBody>
      </p:sp>
      <p:sp>
        <p:nvSpPr>
          <p:cNvPr id="4" name="Footer Placeholder 3"/>
          <p:cNvSpPr>
            <a:spLocks noGrp="1"/>
          </p:cNvSpPr>
          <p:nvPr>
            <p:ph type="ftr" sz="quarter" idx="11"/>
          </p:nvPr>
        </p:nvSpPr>
        <p:spPr/>
        <p:txBody>
          <a:bodyPr/>
          <a:lstStyle/>
          <a:p>
            <a:r>
              <a:rPr lang="de-DE" dirty="0" smtClean="0"/>
              <a:t>Support to Agricultural Revitalisation and Transformation</a:t>
            </a:r>
            <a:endParaRPr lang="de-DE" dirty="0"/>
          </a:p>
        </p:txBody>
      </p:sp>
      <p:graphicFrame>
        <p:nvGraphicFramePr>
          <p:cNvPr id="6" name="Table 5"/>
          <p:cNvGraphicFramePr>
            <a:graphicFrameLocks noGrp="1"/>
          </p:cNvGraphicFramePr>
          <p:nvPr>
            <p:extLst>
              <p:ext uri="{D42A27DB-BD31-4B8C-83A1-F6EECF244321}">
                <p14:modId xmlns:p14="http://schemas.microsoft.com/office/powerpoint/2010/main" val="1979907061"/>
              </p:ext>
            </p:extLst>
          </p:nvPr>
        </p:nvGraphicFramePr>
        <p:xfrm>
          <a:off x="838200" y="2325190"/>
          <a:ext cx="10515600" cy="3986709"/>
        </p:xfrm>
        <a:graphic>
          <a:graphicData uri="http://schemas.openxmlformats.org/drawingml/2006/table">
            <a:tbl>
              <a:tblPr firstRow="1" bandRow="1">
                <a:tableStyleId>{5C22544A-7EE6-4342-B048-85BDC9FD1C3A}</a:tableStyleId>
              </a:tblPr>
              <a:tblGrid>
                <a:gridCol w="4245603">
                  <a:extLst>
                    <a:ext uri="{9D8B030D-6E8A-4147-A177-3AD203B41FA5}">
                      <a16:colId xmlns:a16="http://schemas.microsoft.com/office/drawing/2014/main" val="1759031442"/>
                    </a:ext>
                  </a:extLst>
                </a:gridCol>
                <a:gridCol w="6269997">
                  <a:extLst>
                    <a:ext uri="{9D8B030D-6E8A-4147-A177-3AD203B41FA5}">
                      <a16:colId xmlns:a16="http://schemas.microsoft.com/office/drawing/2014/main" val="340690287"/>
                    </a:ext>
                  </a:extLst>
                </a:gridCol>
              </a:tblGrid>
              <a:tr h="350816">
                <a:tc>
                  <a:txBody>
                    <a:bodyPr/>
                    <a:lstStyle/>
                    <a:p>
                      <a:pPr marL="0" marR="0" algn="just">
                        <a:lnSpc>
                          <a:spcPct val="107000"/>
                        </a:lnSpc>
                        <a:spcBef>
                          <a:spcPts val="0"/>
                        </a:spcBef>
                        <a:spcAft>
                          <a:spcPts val="0"/>
                        </a:spcAft>
                      </a:pPr>
                      <a:r>
                        <a:rPr lang="en-US" sz="2000">
                          <a:effectLst/>
                        </a:rPr>
                        <a:t>Category</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en-US" sz="2000">
                          <a:effectLst/>
                        </a:rPr>
                        <a:t>Comment</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7483086"/>
                  </a:ext>
                </a:extLst>
              </a:tr>
              <a:tr h="1084934">
                <a:tc>
                  <a:txBody>
                    <a:bodyPr/>
                    <a:lstStyle/>
                    <a:p>
                      <a:pPr marL="0" marR="0" algn="just">
                        <a:lnSpc>
                          <a:spcPct val="107000"/>
                        </a:lnSpc>
                        <a:spcBef>
                          <a:spcPts val="0"/>
                        </a:spcBef>
                        <a:spcAft>
                          <a:spcPts val="0"/>
                        </a:spcAft>
                      </a:pPr>
                      <a:r>
                        <a:rPr lang="en-US" sz="2000">
                          <a:effectLst/>
                        </a:rPr>
                        <a:t>Project development costs (feasibility studies, business plan development, financial modelling, etc.) </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en-US" sz="2000" dirty="0">
                          <a:effectLst/>
                        </a:rPr>
                        <a:t>Up to 10% of the total budget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31842310"/>
                  </a:ext>
                </a:extLst>
              </a:tr>
              <a:tr h="2550959">
                <a:tc>
                  <a:txBody>
                    <a:bodyPr/>
                    <a:lstStyle/>
                    <a:p>
                      <a:pPr marL="0" marR="0" algn="just">
                        <a:lnSpc>
                          <a:spcPct val="107000"/>
                        </a:lnSpc>
                        <a:spcBef>
                          <a:spcPts val="0"/>
                        </a:spcBef>
                        <a:spcAft>
                          <a:spcPts val="0"/>
                        </a:spcAft>
                      </a:pPr>
                      <a:r>
                        <a:rPr lang="en-US" sz="2000" b="1" dirty="0">
                          <a:effectLst/>
                        </a:rPr>
                        <a:t>Capital costs</a:t>
                      </a:r>
                    </a:p>
                    <a:p>
                      <a:pPr marL="342900" marR="0" lvl="0" indent="-342900" algn="just">
                        <a:lnSpc>
                          <a:spcPct val="107000"/>
                        </a:lnSpc>
                        <a:spcBef>
                          <a:spcPts val="0"/>
                        </a:spcBef>
                        <a:spcAft>
                          <a:spcPts val="0"/>
                        </a:spcAft>
                        <a:buFont typeface="+mj-lt"/>
                        <a:buAutoNum type="arabicParenR"/>
                      </a:pPr>
                      <a:r>
                        <a:rPr lang="en-US" sz="2000" dirty="0">
                          <a:effectLst/>
                        </a:rPr>
                        <a:t>Land (purchase or rent)</a:t>
                      </a:r>
                    </a:p>
                    <a:p>
                      <a:pPr marL="342900" marR="0" lvl="0" indent="-342900" algn="just">
                        <a:lnSpc>
                          <a:spcPct val="107000"/>
                        </a:lnSpc>
                        <a:spcBef>
                          <a:spcPts val="0"/>
                        </a:spcBef>
                        <a:spcAft>
                          <a:spcPts val="0"/>
                        </a:spcAft>
                        <a:buFont typeface="+mj-lt"/>
                        <a:buAutoNum type="arabicParenR"/>
                      </a:pPr>
                      <a:r>
                        <a:rPr lang="en-US" sz="2000" dirty="0">
                          <a:effectLst/>
                        </a:rPr>
                        <a:t>Machinery and equipment</a:t>
                      </a:r>
                    </a:p>
                    <a:p>
                      <a:pPr marL="342900" marR="0" lvl="0" indent="-342900" algn="just">
                        <a:lnSpc>
                          <a:spcPct val="107000"/>
                        </a:lnSpc>
                        <a:spcBef>
                          <a:spcPts val="0"/>
                        </a:spcBef>
                        <a:spcAft>
                          <a:spcPts val="0"/>
                        </a:spcAft>
                        <a:buFont typeface="+mj-lt"/>
                        <a:buAutoNum type="arabicParenR"/>
                      </a:pPr>
                      <a:r>
                        <a:rPr lang="en-US" sz="2000" dirty="0">
                          <a:effectLst/>
                        </a:rPr>
                        <a:t>Construction works</a:t>
                      </a:r>
                    </a:p>
                    <a:p>
                      <a:pPr marL="342900" marR="0" lvl="0" indent="-342900" algn="just">
                        <a:lnSpc>
                          <a:spcPct val="107000"/>
                        </a:lnSpc>
                        <a:spcBef>
                          <a:spcPts val="0"/>
                        </a:spcBef>
                        <a:spcAft>
                          <a:spcPts val="0"/>
                        </a:spcAft>
                        <a:buFont typeface="+mj-lt"/>
                        <a:buAutoNum type="arabicParenR"/>
                      </a:pPr>
                      <a:r>
                        <a:rPr lang="en-US" sz="2000" dirty="0">
                          <a:effectLst/>
                        </a:rPr>
                        <a:t>Vehicles (specialized vehicles, e.g. milk tankers)  </a:t>
                      </a:r>
                    </a:p>
                    <a:p>
                      <a:pPr marL="342900" marR="0" lvl="0" indent="-342900" algn="just">
                        <a:lnSpc>
                          <a:spcPct val="107000"/>
                        </a:lnSpc>
                        <a:spcBef>
                          <a:spcPts val="0"/>
                        </a:spcBef>
                        <a:spcAft>
                          <a:spcPts val="0"/>
                        </a:spcAft>
                        <a:buFont typeface="+mj-lt"/>
                        <a:buAutoNum type="arabicParenR"/>
                      </a:pPr>
                      <a:r>
                        <a:rPr lang="en-US" sz="2000" dirty="0">
                          <a:effectLst/>
                        </a:rPr>
                        <a:t>Furniture and fittings</a:t>
                      </a:r>
                      <a:endParaRPr lang="en-US" sz="2000" dirty="0">
                        <a:effectLst/>
                        <a:latin typeface="Museo Sans 30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en-US" sz="2000" dirty="0">
                          <a:effectLst/>
                        </a:rPr>
                        <a:t> </a:t>
                      </a:r>
                      <a:r>
                        <a:rPr lang="en-US" sz="2000" b="1" dirty="0" smtClean="0">
                          <a:effectLst/>
                        </a:rPr>
                        <a:t>Up to 75% of total project budget</a:t>
                      </a:r>
                      <a:endParaRPr lang="en-US" sz="2000" b="1" dirty="0">
                        <a:effectLst/>
                      </a:endParaRPr>
                    </a:p>
                    <a:p>
                      <a:pPr marL="342900" marR="0" lvl="0" indent="-342900" algn="just">
                        <a:lnSpc>
                          <a:spcPct val="107000"/>
                        </a:lnSpc>
                        <a:spcBef>
                          <a:spcPts val="0"/>
                        </a:spcBef>
                        <a:spcAft>
                          <a:spcPts val="0"/>
                        </a:spcAft>
                        <a:buFont typeface="Wingdings" panose="05000000000000000000" pitchFamily="2" charset="2"/>
                        <a:buChar char=""/>
                      </a:pPr>
                      <a:r>
                        <a:rPr lang="en-US" sz="2000" dirty="0">
                          <a:effectLst/>
                        </a:rPr>
                        <a:t>Not eligible </a:t>
                      </a:r>
                    </a:p>
                    <a:p>
                      <a:pPr marL="342900" marR="0" lvl="0" indent="-342900" algn="just">
                        <a:lnSpc>
                          <a:spcPct val="107000"/>
                        </a:lnSpc>
                        <a:spcBef>
                          <a:spcPts val="0"/>
                        </a:spcBef>
                        <a:spcAft>
                          <a:spcPts val="0"/>
                        </a:spcAft>
                        <a:buFont typeface="Wingdings" panose="05000000000000000000" pitchFamily="2" charset="2"/>
                        <a:buChar char=""/>
                      </a:pPr>
                      <a:r>
                        <a:rPr lang="en-US" sz="2000" dirty="0">
                          <a:effectLst/>
                        </a:rPr>
                        <a:t>Eligible only if direct costs to the project.</a:t>
                      </a:r>
                    </a:p>
                    <a:p>
                      <a:pPr marL="342900" marR="0" lvl="0" indent="-342900" algn="just">
                        <a:lnSpc>
                          <a:spcPct val="107000"/>
                        </a:lnSpc>
                        <a:spcBef>
                          <a:spcPts val="0"/>
                        </a:spcBef>
                        <a:spcAft>
                          <a:spcPts val="0"/>
                        </a:spcAft>
                        <a:buFont typeface="Wingdings" panose="05000000000000000000" pitchFamily="2" charset="2"/>
                        <a:buChar char=""/>
                      </a:pPr>
                      <a:r>
                        <a:rPr lang="en-US" sz="2000" dirty="0">
                          <a:effectLst/>
                        </a:rPr>
                        <a:t>Eligible only if direct costs to the project.</a:t>
                      </a:r>
                    </a:p>
                    <a:p>
                      <a:pPr marL="342900" marR="0" lvl="0" indent="-342900" algn="just">
                        <a:lnSpc>
                          <a:spcPct val="107000"/>
                        </a:lnSpc>
                        <a:spcBef>
                          <a:spcPts val="0"/>
                        </a:spcBef>
                        <a:spcAft>
                          <a:spcPts val="0"/>
                        </a:spcAft>
                        <a:buFont typeface="Wingdings" panose="05000000000000000000" pitchFamily="2" charset="2"/>
                        <a:buChar char=""/>
                      </a:pPr>
                      <a:r>
                        <a:rPr lang="en-US" sz="2000" dirty="0">
                          <a:effectLst/>
                        </a:rPr>
                        <a:t>Eligible only if direct costs to the project.</a:t>
                      </a:r>
                    </a:p>
                    <a:p>
                      <a:pPr marL="0" marR="0" algn="just">
                        <a:lnSpc>
                          <a:spcPct val="107000"/>
                        </a:lnSpc>
                        <a:spcBef>
                          <a:spcPts val="0"/>
                        </a:spcBef>
                        <a:spcAft>
                          <a:spcPts val="0"/>
                        </a:spcAft>
                      </a:pPr>
                      <a:r>
                        <a:rPr lang="en-US" sz="2000" dirty="0">
                          <a:effectLst/>
                        </a:rPr>
                        <a:t> </a:t>
                      </a:r>
                    </a:p>
                    <a:p>
                      <a:pPr marL="342900" marR="0" lvl="0" indent="-342900" algn="just">
                        <a:lnSpc>
                          <a:spcPct val="107000"/>
                        </a:lnSpc>
                        <a:spcBef>
                          <a:spcPts val="0"/>
                        </a:spcBef>
                        <a:spcAft>
                          <a:spcPts val="0"/>
                        </a:spcAft>
                        <a:buFont typeface="Wingdings" panose="05000000000000000000" pitchFamily="2" charset="2"/>
                        <a:buChar char=""/>
                      </a:pPr>
                      <a:r>
                        <a:rPr lang="en-US" sz="2000" dirty="0">
                          <a:effectLst/>
                        </a:rPr>
                        <a:t>Eligible only if direct costs to the project.</a:t>
                      </a:r>
                      <a:endParaRPr lang="en-US" sz="2000" dirty="0">
                        <a:effectLst/>
                        <a:latin typeface="Museo Sans 30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570860760"/>
                  </a:ext>
                </a:extLst>
              </a:tr>
            </a:tbl>
          </a:graphicData>
        </a:graphic>
      </p:graphicFrame>
    </p:spTree>
    <p:extLst>
      <p:ext uri="{BB962C8B-B14F-4D97-AF65-F5344CB8AC3E}">
        <p14:creationId xmlns:p14="http://schemas.microsoft.com/office/powerpoint/2010/main" val="16931456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5178"/>
            <a:ext cx="10515600" cy="806224"/>
          </a:xfrm>
        </p:spPr>
        <p:txBody>
          <a:bodyPr/>
          <a:lstStyle/>
          <a:p>
            <a:r>
              <a:rPr lang="en-US" dirty="0" smtClean="0">
                <a:solidFill>
                  <a:srgbClr val="FFC000"/>
                </a:solidFill>
              </a:rPr>
              <a:t>Eligible / ineligible costs – cont’d</a:t>
            </a:r>
            <a:endParaRPr lang="en-US" dirty="0">
              <a:solidFill>
                <a:srgbClr val="FFC000"/>
              </a:solidFill>
            </a:endParaRPr>
          </a:p>
        </p:txBody>
      </p:sp>
      <p:sp>
        <p:nvSpPr>
          <p:cNvPr id="3" name="Content Placeholder 2"/>
          <p:cNvSpPr>
            <a:spLocks noGrp="1"/>
          </p:cNvSpPr>
          <p:nvPr>
            <p:ph idx="1"/>
          </p:nvPr>
        </p:nvSpPr>
        <p:spPr>
          <a:xfrm>
            <a:off x="838200" y="1877876"/>
            <a:ext cx="10515600" cy="4351338"/>
          </a:xfrm>
        </p:spPr>
        <p:txBody>
          <a:bodyPr/>
          <a:lstStyle/>
          <a:p>
            <a:pPr marL="0" indent="0">
              <a:buNone/>
            </a:pPr>
            <a:endParaRPr lang="en-US" dirty="0" smtClean="0">
              <a:solidFill>
                <a:srgbClr val="FF0000"/>
              </a:solidFill>
            </a:endParaRPr>
          </a:p>
          <a:p>
            <a:endParaRPr lang="en-US" dirty="0" smtClean="0"/>
          </a:p>
          <a:p>
            <a:endParaRPr lang="en-US" dirty="0" smtClean="0"/>
          </a:p>
          <a:p>
            <a:pPr marL="0" indent="0">
              <a:buNone/>
            </a:pPr>
            <a:endParaRPr lang="en-US" dirty="0"/>
          </a:p>
        </p:txBody>
      </p:sp>
      <p:sp>
        <p:nvSpPr>
          <p:cNvPr id="4" name="Footer Placeholder 3"/>
          <p:cNvSpPr>
            <a:spLocks noGrp="1"/>
          </p:cNvSpPr>
          <p:nvPr>
            <p:ph type="ftr" sz="quarter" idx="11"/>
          </p:nvPr>
        </p:nvSpPr>
        <p:spPr/>
        <p:txBody>
          <a:bodyPr/>
          <a:lstStyle/>
          <a:p>
            <a:r>
              <a:rPr lang="de-DE" dirty="0" smtClean="0"/>
              <a:t>Support to Agriculture Revitalisation and Transformation</a:t>
            </a:r>
            <a:endParaRPr lang="de-DE" dirty="0"/>
          </a:p>
        </p:txBody>
      </p:sp>
      <p:graphicFrame>
        <p:nvGraphicFramePr>
          <p:cNvPr id="6" name="Table 5"/>
          <p:cNvGraphicFramePr>
            <a:graphicFrameLocks noGrp="1"/>
          </p:cNvGraphicFramePr>
          <p:nvPr>
            <p:extLst>
              <p:ext uri="{D42A27DB-BD31-4B8C-83A1-F6EECF244321}">
                <p14:modId xmlns:p14="http://schemas.microsoft.com/office/powerpoint/2010/main" val="958431348"/>
              </p:ext>
            </p:extLst>
          </p:nvPr>
        </p:nvGraphicFramePr>
        <p:xfrm>
          <a:off x="838200" y="1358537"/>
          <a:ext cx="10424160" cy="5060823"/>
        </p:xfrm>
        <a:graphic>
          <a:graphicData uri="http://schemas.openxmlformats.org/drawingml/2006/table">
            <a:tbl>
              <a:tblPr firstRow="1" bandRow="1">
                <a:tableStyleId>{5C22544A-7EE6-4342-B048-85BDC9FD1C3A}</a:tableStyleId>
              </a:tblPr>
              <a:tblGrid>
                <a:gridCol w="4208685">
                  <a:extLst>
                    <a:ext uri="{9D8B030D-6E8A-4147-A177-3AD203B41FA5}">
                      <a16:colId xmlns:a16="http://schemas.microsoft.com/office/drawing/2014/main" val="4205571504"/>
                    </a:ext>
                  </a:extLst>
                </a:gridCol>
                <a:gridCol w="6215475">
                  <a:extLst>
                    <a:ext uri="{9D8B030D-6E8A-4147-A177-3AD203B41FA5}">
                      <a16:colId xmlns:a16="http://schemas.microsoft.com/office/drawing/2014/main" val="3318445966"/>
                    </a:ext>
                  </a:extLst>
                </a:gridCol>
              </a:tblGrid>
              <a:tr h="4870677">
                <a:tc>
                  <a:txBody>
                    <a:bodyPr/>
                    <a:lstStyle/>
                    <a:p>
                      <a:pPr marL="0" marR="0" algn="just">
                        <a:lnSpc>
                          <a:spcPct val="107000"/>
                        </a:lnSpc>
                        <a:spcBef>
                          <a:spcPts val="0"/>
                        </a:spcBef>
                        <a:spcAft>
                          <a:spcPts val="0"/>
                        </a:spcAft>
                      </a:pPr>
                      <a:r>
                        <a:rPr lang="en-US" sz="2400" b="1" dirty="0">
                          <a:effectLst/>
                        </a:rPr>
                        <a:t>Non-capital costs</a:t>
                      </a:r>
                    </a:p>
                    <a:p>
                      <a:pPr marL="342900" marR="0" lvl="0" indent="-342900" algn="just">
                        <a:lnSpc>
                          <a:spcPct val="107000"/>
                        </a:lnSpc>
                        <a:spcBef>
                          <a:spcPts val="0"/>
                        </a:spcBef>
                        <a:spcAft>
                          <a:spcPts val="0"/>
                        </a:spcAft>
                        <a:buFont typeface="+mj-lt"/>
                        <a:buAutoNum type="arabicParenR"/>
                      </a:pPr>
                      <a:r>
                        <a:rPr lang="en-US" sz="2400" b="0" dirty="0">
                          <a:effectLst/>
                        </a:rPr>
                        <a:t>Pre-award costs </a:t>
                      </a:r>
                    </a:p>
                    <a:p>
                      <a:pPr marL="342900" marR="0" lvl="0" indent="-342900" algn="just">
                        <a:lnSpc>
                          <a:spcPct val="107000"/>
                        </a:lnSpc>
                        <a:spcBef>
                          <a:spcPts val="0"/>
                        </a:spcBef>
                        <a:spcAft>
                          <a:spcPts val="0"/>
                        </a:spcAft>
                        <a:buFont typeface="+mj-lt"/>
                        <a:buAutoNum type="arabicParenR"/>
                      </a:pPr>
                      <a:r>
                        <a:rPr lang="en-US" sz="2400" b="0" dirty="0">
                          <a:effectLst/>
                        </a:rPr>
                        <a:t>Fines &amp; penalties</a:t>
                      </a:r>
                    </a:p>
                    <a:p>
                      <a:pPr marL="342900" marR="0" lvl="0" indent="-342900" algn="just">
                        <a:lnSpc>
                          <a:spcPct val="107000"/>
                        </a:lnSpc>
                        <a:spcBef>
                          <a:spcPts val="0"/>
                        </a:spcBef>
                        <a:spcAft>
                          <a:spcPts val="0"/>
                        </a:spcAft>
                        <a:buFont typeface="+mj-lt"/>
                        <a:buAutoNum type="arabicParenR"/>
                      </a:pPr>
                      <a:r>
                        <a:rPr lang="en-US" sz="2400" b="0" dirty="0">
                          <a:effectLst/>
                        </a:rPr>
                        <a:t>Advertising &amp; fundraising</a:t>
                      </a:r>
                    </a:p>
                    <a:p>
                      <a:pPr marL="342900" marR="0" lvl="0" indent="-342900" algn="just">
                        <a:lnSpc>
                          <a:spcPct val="107000"/>
                        </a:lnSpc>
                        <a:spcBef>
                          <a:spcPts val="0"/>
                        </a:spcBef>
                        <a:spcAft>
                          <a:spcPts val="0"/>
                        </a:spcAft>
                        <a:buFont typeface="+mj-lt"/>
                        <a:buAutoNum type="arabicParenR"/>
                      </a:pPr>
                      <a:r>
                        <a:rPr lang="en-US" sz="2400" b="0" dirty="0">
                          <a:effectLst/>
                        </a:rPr>
                        <a:t>Entertainment</a:t>
                      </a:r>
                    </a:p>
                    <a:p>
                      <a:pPr marL="342900" marR="0" lvl="0" indent="-342900" algn="just">
                        <a:lnSpc>
                          <a:spcPct val="107000"/>
                        </a:lnSpc>
                        <a:spcBef>
                          <a:spcPts val="0"/>
                        </a:spcBef>
                        <a:spcAft>
                          <a:spcPts val="0"/>
                        </a:spcAft>
                        <a:buFont typeface="+mj-lt"/>
                        <a:buAutoNum type="arabicParenR"/>
                      </a:pPr>
                      <a:r>
                        <a:rPr lang="en-US" sz="2400" b="0" dirty="0">
                          <a:effectLst/>
                        </a:rPr>
                        <a:t>Debts and provision for losses</a:t>
                      </a:r>
                    </a:p>
                    <a:p>
                      <a:pPr marL="342900" marR="0" lvl="0" indent="-342900" algn="just">
                        <a:lnSpc>
                          <a:spcPct val="107000"/>
                        </a:lnSpc>
                        <a:spcBef>
                          <a:spcPts val="0"/>
                        </a:spcBef>
                        <a:spcAft>
                          <a:spcPts val="0"/>
                        </a:spcAft>
                        <a:buFont typeface="+mj-lt"/>
                        <a:buAutoNum type="arabicParenR"/>
                      </a:pPr>
                      <a:r>
                        <a:rPr lang="en-US" sz="2400" b="0" dirty="0">
                          <a:effectLst/>
                        </a:rPr>
                        <a:t>Training and skilling </a:t>
                      </a:r>
                    </a:p>
                    <a:p>
                      <a:pPr marL="342900" marR="0" lvl="0" indent="-342900" algn="just">
                        <a:lnSpc>
                          <a:spcPct val="107000"/>
                        </a:lnSpc>
                        <a:spcBef>
                          <a:spcPts val="0"/>
                        </a:spcBef>
                        <a:spcAft>
                          <a:spcPts val="0"/>
                        </a:spcAft>
                        <a:buFont typeface="+mj-lt"/>
                        <a:buAutoNum type="arabicParenR"/>
                      </a:pPr>
                      <a:r>
                        <a:rPr lang="en-US" sz="2400" b="0" dirty="0">
                          <a:effectLst/>
                        </a:rPr>
                        <a:t>Working capital</a:t>
                      </a:r>
                    </a:p>
                    <a:p>
                      <a:pPr marL="0" marR="0" algn="just">
                        <a:lnSpc>
                          <a:spcPct val="107000"/>
                        </a:lnSpc>
                        <a:spcBef>
                          <a:spcPts val="0"/>
                        </a:spcBef>
                        <a:spcAft>
                          <a:spcPts val="0"/>
                        </a:spcAft>
                      </a:pPr>
                      <a:r>
                        <a:rPr lang="en-US" sz="2400" b="0" dirty="0">
                          <a:effectLst/>
                        </a:rPr>
                        <a:t> </a:t>
                      </a:r>
                      <a:endParaRPr lang="en-US" sz="24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en-US" sz="2400" dirty="0">
                          <a:effectLst/>
                        </a:rPr>
                        <a:t> </a:t>
                      </a:r>
                      <a:r>
                        <a:rPr lang="en-US" sz="2400" b="1" dirty="0" smtClean="0">
                          <a:effectLst/>
                        </a:rPr>
                        <a:t>up to 25%</a:t>
                      </a:r>
                      <a:r>
                        <a:rPr lang="en-US" sz="2400" b="1" baseline="0" dirty="0" smtClean="0">
                          <a:effectLst/>
                        </a:rPr>
                        <a:t> of Total project Budget</a:t>
                      </a:r>
                      <a:endParaRPr lang="en-US" sz="2400" b="1" dirty="0">
                        <a:effectLst/>
                      </a:endParaRPr>
                    </a:p>
                    <a:p>
                      <a:pPr marL="342900" marR="0" lvl="0" indent="-342900" algn="just">
                        <a:lnSpc>
                          <a:spcPct val="107000"/>
                        </a:lnSpc>
                        <a:spcBef>
                          <a:spcPts val="0"/>
                        </a:spcBef>
                        <a:spcAft>
                          <a:spcPts val="0"/>
                        </a:spcAft>
                        <a:buFont typeface="Wingdings" panose="05000000000000000000" pitchFamily="2" charset="2"/>
                        <a:buChar char=""/>
                      </a:pPr>
                      <a:r>
                        <a:rPr lang="en-US" sz="2400" b="0" dirty="0">
                          <a:effectLst/>
                        </a:rPr>
                        <a:t>Not eligible </a:t>
                      </a:r>
                    </a:p>
                    <a:p>
                      <a:pPr marL="342900" marR="0" lvl="0" indent="-342900" algn="just">
                        <a:lnSpc>
                          <a:spcPct val="107000"/>
                        </a:lnSpc>
                        <a:spcBef>
                          <a:spcPts val="0"/>
                        </a:spcBef>
                        <a:spcAft>
                          <a:spcPts val="0"/>
                        </a:spcAft>
                        <a:buFont typeface="Wingdings" panose="05000000000000000000" pitchFamily="2" charset="2"/>
                        <a:buChar char=""/>
                      </a:pPr>
                      <a:r>
                        <a:rPr lang="en-US" sz="2400" b="0" dirty="0">
                          <a:effectLst/>
                        </a:rPr>
                        <a:t>Not eligible</a:t>
                      </a:r>
                    </a:p>
                    <a:p>
                      <a:pPr marL="342900" marR="0" lvl="0" indent="-342900" algn="just">
                        <a:lnSpc>
                          <a:spcPct val="107000"/>
                        </a:lnSpc>
                        <a:spcBef>
                          <a:spcPts val="0"/>
                        </a:spcBef>
                        <a:spcAft>
                          <a:spcPts val="0"/>
                        </a:spcAft>
                        <a:buFont typeface="Wingdings" panose="05000000000000000000" pitchFamily="2" charset="2"/>
                        <a:buChar char=""/>
                      </a:pPr>
                      <a:r>
                        <a:rPr lang="en-US" sz="2400" b="0" dirty="0">
                          <a:effectLst/>
                        </a:rPr>
                        <a:t>Not eligible</a:t>
                      </a:r>
                    </a:p>
                    <a:p>
                      <a:pPr marL="342900" marR="0" lvl="0" indent="-342900" algn="just">
                        <a:lnSpc>
                          <a:spcPct val="107000"/>
                        </a:lnSpc>
                        <a:spcBef>
                          <a:spcPts val="0"/>
                        </a:spcBef>
                        <a:spcAft>
                          <a:spcPts val="0"/>
                        </a:spcAft>
                        <a:buFont typeface="Wingdings" panose="05000000000000000000" pitchFamily="2" charset="2"/>
                        <a:buChar char=""/>
                      </a:pPr>
                      <a:r>
                        <a:rPr lang="en-US" sz="2400" b="0" dirty="0">
                          <a:effectLst/>
                        </a:rPr>
                        <a:t>Not eligible</a:t>
                      </a:r>
                    </a:p>
                    <a:p>
                      <a:pPr marL="342900" marR="0" lvl="0" indent="-342900" algn="just">
                        <a:lnSpc>
                          <a:spcPct val="107000"/>
                        </a:lnSpc>
                        <a:spcBef>
                          <a:spcPts val="0"/>
                        </a:spcBef>
                        <a:spcAft>
                          <a:spcPts val="0"/>
                        </a:spcAft>
                        <a:buFont typeface="Wingdings" panose="05000000000000000000" pitchFamily="2" charset="2"/>
                        <a:buChar char=""/>
                      </a:pPr>
                      <a:r>
                        <a:rPr lang="en-US" sz="2400" b="0" dirty="0">
                          <a:effectLst/>
                        </a:rPr>
                        <a:t>Not </a:t>
                      </a:r>
                      <a:r>
                        <a:rPr lang="en-US" sz="2400" b="0" dirty="0" smtClean="0">
                          <a:effectLst/>
                        </a:rPr>
                        <a:t>eligible</a:t>
                      </a:r>
                    </a:p>
                    <a:p>
                      <a:pPr marL="342900" marR="0" lvl="0" indent="-342900" algn="just">
                        <a:lnSpc>
                          <a:spcPct val="107000"/>
                        </a:lnSpc>
                        <a:spcBef>
                          <a:spcPts val="0"/>
                        </a:spcBef>
                        <a:spcAft>
                          <a:spcPts val="0"/>
                        </a:spcAft>
                        <a:buFont typeface="Wingdings" panose="05000000000000000000" pitchFamily="2" charset="2"/>
                        <a:buChar char=""/>
                      </a:pPr>
                      <a:r>
                        <a:rPr lang="en-US" sz="2400" b="0" dirty="0" smtClean="0">
                          <a:effectLst/>
                        </a:rPr>
                        <a:t>Eligible </a:t>
                      </a:r>
                      <a:r>
                        <a:rPr lang="en-US" sz="2400" b="0" dirty="0">
                          <a:effectLst/>
                        </a:rPr>
                        <a:t>only if direct costs to the project.</a:t>
                      </a:r>
                    </a:p>
                    <a:p>
                      <a:pPr marL="342900" marR="0" lvl="0" indent="-342900" algn="just">
                        <a:lnSpc>
                          <a:spcPct val="107000"/>
                        </a:lnSpc>
                        <a:spcBef>
                          <a:spcPts val="0"/>
                        </a:spcBef>
                        <a:spcAft>
                          <a:spcPts val="0"/>
                        </a:spcAft>
                        <a:buFont typeface="Wingdings" panose="05000000000000000000" pitchFamily="2" charset="2"/>
                        <a:buChar char=""/>
                      </a:pPr>
                      <a:r>
                        <a:rPr lang="en-US" sz="2400" b="0" dirty="0">
                          <a:effectLst/>
                        </a:rPr>
                        <a:t>Eligible if direct costs to the Project and should not be above 25% of the budget in total</a:t>
                      </a:r>
                      <a:r>
                        <a:rPr lang="en-US" sz="2400" b="0" dirty="0" smtClean="0">
                          <a:effectLst/>
                        </a:rPr>
                        <a:t>.</a:t>
                      </a:r>
                      <a:r>
                        <a:rPr lang="en-US" sz="2400" b="0" dirty="0" smtClean="0">
                          <a:effectLst/>
                          <a:latin typeface="Times New Roman" panose="02020603050405020304" pitchFamily="18" charset="0"/>
                          <a:ea typeface="Times New Roman" panose="02020603050405020304" pitchFamily="18" charset="0"/>
                        </a:rPr>
                        <a:t> </a:t>
                      </a:r>
                      <a:r>
                        <a:rPr lang="en-US" sz="2400" b="0" i="1" dirty="0" smtClean="0">
                          <a:effectLst/>
                          <a:latin typeface="Times New Roman" panose="02020603050405020304" pitchFamily="18" charset="0"/>
                          <a:ea typeface="Times New Roman" panose="02020603050405020304" pitchFamily="18" charset="0"/>
                        </a:rPr>
                        <a:t>Working capital includes cost of raw materials, production costs, staff costs, administration costs that are relevant to the project. </a:t>
                      </a:r>
                      <a:endParaRPr lang="en-US" sz="2400" b="0" i="1" dirty="0">
                        <a:effectLst/>
                        <a:latin typeface="Museo Sans 30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86469159"/>
                  </a:ext>
                </a:extLst>
              </a:tr>
            </a:tbl>
          </a:graphicData>
        </a:graphic>
      </p:graphicFrame>
    </p:spTree>
    <p:extLst>
      <p:ext uri="{BB962C8B-B14F-4D97-AF65-F5344CB8AC3E}">
        <p14:creationId xmlns:p14="http://schemas.microsoft.com/office/powerpoint/2010/main" val="18399959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5465"/>
          </a:xfrm>
        </p:spPr>
        <p:txBody>
          <a:bodyPr/>
          <a:lstStyle/>
          <a:p>
            <a:r>
              <a:rPr lang="en-US" dirty="0" smtClean="0">
                <a:solidFill>
                  <a:srgbClr val="FFC000"/>
                </a:solidFill>
              </a:rPr>
              <a:t>Economic and social impact</a:t>
            </a:r>
            <a:endParaRPr lang="en-US" dirty="0">
              <a:solidFill>
                <a:srgbClr val="FFC000"/>
              </a:solidFill>
            </a:endParaRPr>
          </a:p>
        </p:txBody>
      </p:sp>
      <p:sp>
        <p:nvSpPr>
          <p:cNvPr id="3" name="Content Placeholder 2"/>
          <p:cNvSpPr>
            <a:spLocks noGrp="1"/>
          </p:cNvSpPr>
          <p:nvPr>
            <p:ph idx="1"/>
          </p:nvPr>
        </p:nvSpPr>
        <p:spPr>
          <a:xfrm>
            <a:off x="838200" y="1449977"/>
            <a:ext cx="10515600" cy="4726986"/>
          </a:xfrm>
        </p:spPr>
        <p:txBody>
          <a:bodyPr>
            <a:noAutofit/>
          </a:bodyPr>
          <a:lstStyle/>
          <a:p>
            <a:pPr lvl="0"/>
            <a:r>
              <a:rPr lang="en-US" sz="2000" dirty="0"/>
              <a:t>Development of the local food supply chain</a:t>
            </a:r>
          </a:p>
          <a:p>
            <a:pPr lvl="1"/>
            <a:r>
              <a:rPr lang="en-US" sz="2000" dirty="0"/>
              <a:t>Improved quantity and quality of local food production </a:t>
            </a:r>
          </a:p>
          <a:p>
            <a:pPr lvl="1"/>
            <a:r>
              <a:rPr lang="en-US" sz="2000" dirty="0"/>
              <a:t>Improved effectiveness of local food markets</a:t>
            </a:r>
          </a:p>
          <a:p>
            <a:pPr lvl="1"/>
            <a:r>
              <a:rPr lang="en-US" sz="2000" dirty="0"/>
              <a:t>Improved position of women and young people in the local food supply chain</a:t>
            </a:r>
          </a:p>
          <a:p>
            <a:pPr lvl="0"/>
            <a:r>
              <a:rPr lang="en-US" sz="2000" dirty="0"/>
              <a:t>Local economic impact</a:t>
            </a:r>
          </a:p>
          <a:p>
            <a:pPr lvl="1"/>
            <a:r>
              <a:rPr lang="en-US" sz="2000" dirty="0"/>
              <a:t>Increase in locally retained monies</a:t>
            </a:r>
          </a:p>
          <a:p>
            <a:pPr lvl="1"/>
            <a:r>
              <a:rPr lang="en-US" sz="2000" dirty="0"/>
              <a:t>Increase in household revenues </a:t>
            </a:r>
          </a:p>
          <a:p>
            <a:pPr lvl="1"/>
            <a:r>
              <a:rPr lang="en-US" sz="2000" dirty="0"/>
              <a:t>Increase in demand for local primary production</a:t>
            </a:r>
          </a:p>
          <a:p>
            <a:pPr lvl="1"/>
            <a:r>
              <a:rPr lang="en-US" sz="2000" dirty="0"/>
              <a:t>Improved local resilience and adaptation to climate change </a:t>
            </a:r>
          </a:p>
          <a:p>
            <a:pPr lvl="0"/>
            <a:r>
              <a:rPr lang="en-US" sz="2000" dirty="0"/>
              <a:t>Transformative impact</a:t>
            </a:r>
          </a:p>
          <a:p>
            <a:pPr lvl="1"/>
            <a:r>
              <a:rPr lang="en-US" sz="2000" dirty="0"/>
              <a:t>Increase in the added value of a product created locally</a:t>
            </a:r>
          </a:p>
          <a:p>
            <a:pPr lvl="1"/>
            <a:r>
              <a:rPr lang="en-US" sz="2000" dirty="0"/>
              <a:t>Application of new technologies</a:t>
            </a:r>
          </a:p>
          <a:p>
            <a:r>
              <a:rPr lang="en-US" sz="2000" dirty="0"/>
              <a:t>No adverse social and environmental impacts </a:t>
            </a:r>
          </a:p>
        </p:txBody>
      </p:sp>
      <p:sp>
        <p:nvSpPr>
          <p:cNvPr id="4" name="Footer Placeholder 3"/>
          <p:cNvSpPr>
            <a:spLocks noGrp="1"/>
          </p:cNvSpPr>
          <p:nvPr>
            <p:ph type="ftr" sz="quarter" idx="11"/>
          </p:nvPr>
        </p:nvSpPr>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17663924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65858"/>
          </a:xfrm>
        </p:spPr>
        <p:txBody>
          <a:bodyPr>
            <a:normAutofit/>
          </a:bodyPr>
          <a:lstStyle/>
          <a:p>
            <a:pPr algn="ctr"/>
            <a:r>
              <a:rPr lang="en-US" sz="8000" dirty="0" smtClean="0"/>
              <a:t>START Facility process</a:t>
            </a:r>
            <a:endParaRPr lang="en-US" sz="8000" dirty="0"/>
          </a:p>
        </p:txBody>
      </p:sp>
      <p:sp>
        <p:nvSpPr>
          <p:cNvPr id="3" name="Footer Placeholder 2"/>
          <p:cNvSpPr>
            <a:spLocks noGrp="1"/>
          </p:cNvSpPr>
          <p:nvPr>
            <p:ph type="ftr" sz="quarter" idx="11"/>
          </p:nvPr>
        </p:nvSpPr>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31853809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START facility process flow</a:t>
            </a:r>
            <a:endParaRPr lang="en-US" dirty="0">
              <a:solidFill>
                <a:srgbClr val="FFC000"/>
              </a:solidFill>
            </a:endParaRPr>
          </a:p>
        </p:txBody>
      </p:sp>
      <p:sp>
        <p:nvSpPr>
          <p:cNvPr id="4" name="Footer Placeholder 3"/>
          <p:cNvSpPr>
            <a:spLocks noGrp="1"/>
          </p:cNvSpPr>
          <p:nvPr>
            <p:ph type="ftr" sz="quarter" idx="11"/>
          </p:nvPr>
        </p:nvSpPr>
        <p:spPr/>
        <p:txBody>
          <a:bodyPr/>
          <a:lstStyle/>
          <a:p>
            <a:r>
              <a:rPr lang="de-DE" dirty="0" smtClean="0"/>
              <a:t>Support to Agriculture Revitalisation and Transformation</a:t>
            </a:r>
            <a:endParaRPr lang="de-DE" dirty="0"/>
          </a:p>
        </p:txBody>
      </p:sp>
      <p:pic>
        <p:nvPicPr>
          <p:cNvPr id="6" name="Content Placeholder 5"/>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463039"/>
            <a:ext cx="9350828" cy="4715691"/>
          </a:xfrm>
          <a:prstGeom prst="rect">
            <a:avLst/>
          </a:prstGeom>
          <a:noFill/>
        </p:spPr>
      </p:pic>
    </p:spTree>
    <p:extLst>
      <p:ext uri="{BB962C8B-B14F-4D97-AF65-F5344CB8AC3E}">
        <p14:creationId xmlns:p14="http://schemas.microsoft.com/office/powerpoint/2010/main" val="1623415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753" y="365125"/>
            <a:ext cx="10515600" cy="1325563"/>
          </a:xfrm>
        </p:spPr>
        <p:txBody>
          <a:bodyPr/>
          <a:lstStyle/>
          <a:p>
            <a:r>
              <a:rPr lang="en-US" dirty="0" smtClean="0"/>
              <a:t>Presentation content</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646292840"/>
              </p:ext>
            </p:extLst>
          </p:nvPr>
        </p:nvGraphicFramePr>
        <p:xfrm>
          <a:off x="712693" y="1855694"/>
          <a:ext cx="10627660" cy="4303059"/>
        </p:xfrm>
        <a:graphic>
          <a:graphicData uri="http://schemas.openxmlformats.org/drawingml/2006/table">
            <a:tbl>
              <a:tblPr firstRow="1" firstCol="1" bandRow="1"/>
              <a:tblGrid>
                <a:gridCol w="1752730">
                  <a:extLst>
                    <a:ext uri="{9D8B030D-6E8A-4147-A177-3AD203B41FA5}">
                      <a16:colId xmlns:a16="http://schemas.microsoft.com/office/drawing/2014/main" val="717109174"/>
                    </a:ext>
                  </a:extLst>
                </a:gridCol>
                <a:gridCol w="2740378">
                  <a:extLst>
                    <a:ext uri="{9D8B030D-6E8A-4147-A177-3AD203B41FA5}">
                      <a16:colId xmlns:a16="http://schemas.microsoft.com/office/drawing/2014/main" val="2673578822"/>
                    </a:ext>
                  </a:extLst>
                </a:gridCol>
                <a:gridCol w="2096336">
                  <a:extLst>
                    <a:ext uri="{9D8B030D-6E8A-4147-A177-3AD203B41FA5}">
                      <a16:colId xmlns:a16="http://schemas.microsoft.com/office/drawing/2014/main" val="1795359164"/>
                    </a:ext>
                  </a:extLst>
                </a:gridCol>
                <a:gridCol w="2011680">
                  <a:extLst>
                    <a:ext uri="{9D8B030D-6E8A-4147-A177-3AD203B41FA5}">
                      <a16:colId xmlns:a16="http://schemas.microsoft.com/office/drawing/2014/main" val="2843771621"/>
                    </a:ext>
                  </a:extLst>
                </a:gridCol>
                <a:gridCol w="2026536">
                  <a:extLst>
                    <a:ext uri="{9D8B030D-6E8A-4147-A177-3AD203B41FA5}">
                      <a16:colId xmlns:a16="http://schemas.microsoft.com/office/drawing/2014/main" val="803085506"/>
                    </a:ext>
                  </a:extLst>
                </a:gridCol>
              </a:tblGrid>
              <a:tr h="614722">
                <a:tc>
                  <a:txBody>
                    <a:bodyPr/>
                    <a:lstStyle/>
                    <a:p>
                      <a:pPr marL="0" marR="0">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Introduction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marL="0" marR="0">
                        <a:lnSpc>
                          <a:spcPct val="107000"/>
                        </a:lnSpc>
                        <a:spcBef>
                          <a:spcPts val="0"/>
                        </a:spcBef>
                        <a:spcAft>
                          <a:spcPts val="0"/>
                        </a:spcAft>
                      </a:pPr>
                      <a:r>
                        <a:rPr lang="en-US" sz="1800" b="1" dirty="0" smtClean="0">
                          <a:effectLst/>
                          <a:latin typeface="Calibri" panose="020F0502020204030204" pitchFamily="34" charset="0"/>
                          <a:ea typeface="Calibri" panose="020F0502020204030204" pitchFamily="34" charset="0"/>
                          <a:cs typeface="Times New Roman" panose="02020603050405020304" pitchFamily="18" charset="0"/>
                        </a:rPr>
                        <a:t>Guidelines  to START</a:t>
                      </a:r>
                      <a:r>
                        <a:rPr lang="en-US" sz="1800" b="1" baseline="0" dirty="0" smtClean="0">
                          <a:effectLst/>
                          <a:latin typeface="Calibri" panose="020F0502020204030204" pitchFamily="34" charset="0"/>
                          <a:ea typeface="Calibri" panose="020F0502020204030204" pitchFamily="34" charset="0"/>
                          <a:cs typeface="Times New Roman" panose="02020603050405020304" pitchFamily="18" charset="0"/>
                        </a:rPr>
                        <a:t> Applicants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marL="0" marR="0">
                        <a:lnSpc>
                          <a:spcPct val="107000"/>
                        </a:lnSpc>
                        <a:spcBef>
                          <a:spcPts val="0"/>
                        </a:spcBef>
                        <a:spcAft>
                          <a:spcPts val="0"/>
                        </a:spcAft>
                      </a:pPr>
                      <a:r>
                        <a:rPr lang="en-US" sz="1800" b="1" dirty="0" smtClean="0">
                          <a:effectLst/>
                          <a:latin typeface="Calibri" panose="020F0502020204030204" pitchFamily="34" charset="0"/>
                          <a:ea typeface="Calibri" panose="020F0502020204030204" pitchFamily="34" charset="0"/>
                          <a:cs typeface="Times New Roman" panose="02020603050405020304" pitchFamily="18" charset="0"/>
                        </a:rPr>
                        <a:t>Selection of Projects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marL="0" marR="0">
                        <a:lnSpc>
                          <a:spcPct val="107000"/>
                        </a:lnSpc>
                        <a:spcBef>
                          <a:spcPts val="0"/>
                        </a:spcBef>
                        <a:spcAft>
                          <a:spcPts val="0"/>
                        </a:spcAft>
                      </a:pPr>
                      <a:r>
                        <a:rPr lang="en-US" sz="1800" b="1" dirty="0" smtClean="0">
                          <a:effectLst/>
                          <a:latin typeface="Calibri" panose="020F0502020204030204" pitchFamily="34" charset="0"/>
                          <a:ea typeface="Calibri" panose="020F0502020204030204" pitchFamily="34" charset="0"/>
                          <a:cs typeface="Times New Roman" panose="02020603050405020304" pitchFamily="18" charset="0"/>
                        </a:rPr>
                        <a:t>START process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marL="0" marR="0">
                        <a:lnSpc>
                          <a:spcPct val="107000"/>
                        </a:lnSpc>
                        <a:spcBef>
                          <a:spcPts val="0"/>
                        </a:spcBef>
                        <a:spcAft>
                          <a:spcPts val="0"/>
                        </a:spcAft>
                      </a:pPr>
                      <a:r>
                        <a:rPr lang="en-US" sz="1800" b="1" dirty="0" smtClean="0">
                          <a:effectLst/>
                          <a:latin typeface="Calibri" panose="020F0502020204030204" pitchFamily="34" charset="0"/>
                          <a:ea typeface="Calibri" panose="020F0502020204030204" pitchFamily="34" charset="0"/>
                          <a:cs typeface="Times New Roman" panose="02020603050405020304" pitchFamily="18" charset="0"/>
                        </a:rPr>
                        <a:t>How to apply</a:t>
                      </a:r>
                      <a:r>
                        <a:rPr lang="en-US" sz="1800" b="1" baseline="0" dirty="0" smtClean="0">
                          <a:effectLst/>
                          <a:latin typeface="Calibri" panose="020F0502020204030204" pitchFamily="34" charset="0"/>
                          <a:ea typeface="Calibri" panose="020F0502020204030204" pitchFamily="34" charset="0"/>
                          <a:cs typeface="Times New Roman" panose="02020603050405020304" pitchFamily="18" charset="0"/>
                        </a:rPr>
                        <a:t> for START Facility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extLst>
                  <a:ext uri="{0D108BD9-81ED-4DB2-BD59-A6C34878D82A}">
                    <a16:rowId xmlns:a16="http://schemas.microsoft.com/office/drawing/2014/main" val="4261682104"/>
                  </a:ext>
                </a:extLst>
              </a:tr>
              <a:tr h="3688337">
                <a:tc>
                  <a:txBody>
                    <a:bodyPr/>
                    <a:lstStyle/>
                    <a:p>
                      <a:pPr marL="342900" marR="0" lvl="0" indent="-342900">
                        <a:lnSpc>
                          <a:spcPct val="107000"/>
                        </a:lnSpc>
                        <a:spcBef>
                          <a:spcPts val="0"/>
                        </a:spcBef>
                        <a:spcAft>
                          <a:spcPts val="0"/>
                        </a:spcAft>
                        <a:buFont typeface="Wingdings" panose="05000000000000000000" pitchFamily="2" charset="2"/>
                        <a:buChar cha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START overview &amp; process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Services offer by the START facility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panose="05000000000000000000" pitchFamily="2" charset="2"/>
                        <a:buChar cha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Geographical coverage </a:t>
                      </a:r>
                    </a:p>
                    <a:p>
                      <a:pPr marL="342900" marR="0" lvl="0" indent="-342900">
                        <a:lnSpc>
                          <a:spcPct val="107000"/>
                        </a:lnSpc>
                        <a:spcBef>
                          <a:spcPts val="0"/>
                        </a:spcBef>
                        <a:spcAft>
                          <a:spcPts val="0"/>
                        </a:spcAft>
                        <a:buFont typeface="Wingdings" panose="05000000000000000000" pitchFamily="2" charset="2"/>
                        <a:buChar cha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Applicant</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 Developer</a:t>
                      </a:r>
                    </a:p>
                    <a:p>
                      <a:pPr marL="342900" marR="0" lvl="0" indent="-342900">
                        <a:lnSpc>
                          <a:spcPct val="107000"/>
                        </a:lnSpc>
                        <a:spcBef>
                          <a:spcPts val="0"/>
                        </a:spcBef>
                        <a:spcAft>
                          <a:spcPts val="0"/>
                        </a:spcAft>
                        <a:buFont typeface="Wingdings" panose="05000000000000000000" pitchFamily="2" charset="2"/>
                        <a:buChar char=""/>
                      </a:pP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Developer’s contribution</a:t>
                      </a:r>
                    </a:p>
                    <a:p>
                      <a:pPr marL="342900" marR="0" lvl="0" indent="-342900">
                        <a:lnSpc>
                          <a:spcPct val="107000"/>
                        </a:lnSpc>
                        <a:spcBef>
                          <a:spcPts val="0"/>
                        </a:spcBef>
                        <a:spcAft>
                          <a:spcPts val="0"/>
                        </a:spcAft>
                        <a:buFont typeface="Wingdings" panose="05000000000000000000" pitchFamily="2" charset="2"/>
                        <a:buChar char=""/>
                      </a:pP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Financing required</a:t>
                      </a:r>
                    </a:p>
                    <a:p>
                      <a:pPr marL="342900" marR="0" lvl="0" indent="-342900">
                        <a:lnSpc>
                          <a:spcPct val="107000"/>
                        </a:lnSpc>
                        <a:spcBef>
                          <a:spcPts val="0"/>
                        </a:spcBef>
                        <a:spcAft>
                          <a:spcPts val="0"/>
                        </a:spcAft>
                        <a:buFont typeface="Wingdings" panose="05000000000000000000" pitchFamily="2" charset="2"/>
                        <a:buChar char=""/>
                      </a:pP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Eligible sectors</a:t>
                      </a:r>
                    </a:p>
                    <a:p>
                      <a:pPr marL="342900" marR="0" lvl="0" indent="-342900">
                        <a:lnSpc>
                          <a:spcPct val="107000"/>
                        </a:lnSpc>
                        <a:spcBef>
                          <a:spcPts val="0"/>
                        </a:spcBef>
                        <a:spcAft>
                          <a:spcPts val="0"/>
                        </a:spcAft>
                        <a:buFont typeface="Wingdings" panose="05000000000000000000" pitchFamily="2" charset="2"/>
                        <a:buChar char=""/>
                      </a:pP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Project characteristics</a:t>
                      </a:r>
                    </a:p>
                    <a:p>
                      <a:pPr marL="342900" marR="0" lvl="0" indent="-342900">
                        <a:lnSpc>
                          <a:spcPct val="107000"/>
                        </a:lnSpc>
                        <a:spcBef>
                          <a:spcPts val="0"/>
                        </a:spcBef>
                        <a:spcAft>
                          <a:spcPts val="0"/>
                        </a:spcAft>
                        <a:buFont typeface="Wingdings" panose="05000000000000000000" pitchFamily="2" charset="2"/>
                        <a:buChar char=""/>
                      </a:pP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Technology employed</a:t>
                      </a:r>
                    </a:p>
                    <a:p>
                      <a:pPr marL="342900" marR="0" lvl="0" indent="-342900">
                        <a:lnSpc>
                          <a:spcPct val="107000"/>
                        </a:lnSpc>
                        <a:spcBef>
                          <a:spcPts val="0"/>
                        </a:spcBef>
                        <a:spcAft>
                          <a:spcPts val="0"/>
                        </a:spcAft>
                        <a:buFont typeface="Wingdings" panose="05000000000000000000" pitchFamily="2" charset="2"/>
                        <a:buChar char=""/>
                      </a:pP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Eligible costs</a:t>
                      </a:r>
                    </a:p>
                    <a:p>
                      <a:pPr marL="342900" marR="0" lvl="0" indent="-342900">
                        <a:lnSpc>
                          <a:spcPct val="107000"/>
                        </a:lnSpc>
                        <a:spcBef>
                          <a:spcPts val="0"/>
                        </a:spcBef>
                        <a:spcAft>
                          <a:spcPts val="0"/>
                        </a:spcAft>
                        <a:buFont typeface="Wingdings" panose="05000000000000000000" pitchFamily="2" charset="2"/>
                        <a:buChar char=""/>
                      </a:pP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Economic and social impact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panose="05000000000000000000" pitchFamily="2" charset="2"/>
                        <a:buChar cha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First screening (Long-listing)</a:t>
                      </a:r>
                    </a:p>
                    <a:p>
                      <a:pPr marL="342900" marR="0" lvl="0" indent="-342900">
                        <a:lnSpc>
                          <a:spcPct val="107000"/>
                        </a:lnSpc>
                        <a:spcBef>
                          <a:spcPts val="0"/>
                        </a:spcBef>
                        <a:spcAft>
                          <a:spcPts val="0"/>
                        </a:spcAft>
                        <a:buFont typeface="Wingdings" panose="05000000000000000000" pitchFamily="2" charset="2"/>
                        <a:buChar cha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Second</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s</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creening (Short-listing)</a:t>
                      </a:r>
                    </a:p>
                    <a:p>
                      <a:pPr marL="342900" marR="0" lvl="0" indent="-342900">
                        <a:lnSpc>
                          <a:spcPct val="107000"/>
                        </a:lnSpc>
                        <a:spcBef>
                          <a:spcPts val="0"/>
                        </a:spcBef>
                        <a:spcAft>
                          <a:spcPts val="0"/>
                        </a:spcAft>
                        <a:buFont typeface="Wingdings" panose="05000000000000000000" pitchFamily="2" charset="2"/>
                        <a:buChar cha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Due</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diligence </a:t>
                      </a:r>
                    </a:p>
                    <a:p>
                      <a:pPr marL="342900" marR="0" lvl="0" indent="-342900">
                        <a:lnSpc>
                          <a:spcPct val="107000"/>
                        </a:lnSpc>
                        <a:spcBef>
                          <a:spcPts val="0"/>
                        </a:spcBef>
                        <a:spcAft>
                          <a:spcPts val="0"/>
                        </a:spcAft>
                        <a:buFont typeface="Wingdings" panose="05000000000000000000" pitchFamily="2" charset="2"/>
                        <a:buChar char=""/>
                      </a:pP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Project development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panose="05000000000000000000" pitchFamily="2" charset="2"/>
                        <a:buChar cha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Process flow</a:t>
                      </a:r>
                    </a:p>
                    <a:p>
                      <a:pPr marL="342900" marR="0" lvl="0" indent="-342900">
                        <a:lnSpc>
                          <a:spcPct val="107000"/>
                        </a:lnSpc>
                        <a:spcBef>
                          <a:spcPts val="0"/>
                        </a:spcBef>
                        <a:spcAft>
                          <a:spcPts val="0"/>
                        </a:spcAft>
                        <a:buFont typeface="Wingdings" panose="05000000000000000000" pitchFamily="2" charset="2"/>
                        <a:buChar cha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Process time flow</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panose="05000000000000000000" pitchFamily="2" charset="2"/>
                        <a:buChar cha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Guidelines to submission</a:t>
                      </a:r>
                    </a:p>
                    <a:p>
                      <a:pPr marL="342900" marR="0" lvl="0" indent="-342900">
                        <a:lnSpc>
                          <a:spcPct val="107000"/>
                        </a:lnSpc>
                        <a:spcBef>
                          <a:spcPts val="0"/>
                        </a:spcBef>
                        <a:spcAft>
                          <a:spcPts val="0"/>
                        </a:spcAft>
                        <a:buFont typeface="Wingdings" panose="05000000000000000000" pitchFamily="2" charset="2"/>
                        <a:buChar cha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Importance Notice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4750173"/>
                  </a:ext>
                </a:extLst>
              </a:tr>
            </a:tbl>
          </a:graphicData>
        </a:graphic>
      </p:graphicFrame>
      <p:sp>
        <p:nvSpPr>
          <p:cNvPr id="6" name="Footer Placeholder 5"/>
          <p:cNvSpPr>
            <a:spLocks noGrp="1"/>
          </p:cNvSpPr>
          <p:nvPr>
            <p:ph type="ftr" sz="quarter" idx="11"/>
          </p:nvPr>
        </p:nvSpPr>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16325487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53778"/>
          </a:xfrm>
        </p:spPr>
        <p:txBody>
          <a:bodyPr>
            <a:normAutofit fontScale="90000"/>
          </a:bodyPr>
          <a:lstStyle/>
          <a:p>
            <a:r>
              <a:rPr lang="en-US" dirty="0" smtClean="0">
                <a:solidFill>
                  <a:srgbClr val="FFC000"/>
                </a:solidFill>
              </a:rPr>
              <a:t>START Facility process – time flow</a:t>
            </a:r>
            <a:endParaRPr lang="en-US" dirty="0">
              <a:solidFill>
                <a:srgbClr val="FFC000"/>
              </a:solidFill>
            </a:endParaRPr>
          </a:p>
        </p:txBody>
      </p:sp>
      <p:sp>
        <p:nvSpPr>
          <p:cNvPr id="3" name="Content Placeholder 2"/>
          <p:cNvSpPr>
            <a:spLocks noGrp="1"/>
          </p:cNvSpPr>
          <p:nvPr>
            <p:ph idx="1"/>
          </p:nvPr>
        </p:nvSpPr>
        <p:spPr/>
        <p:txBody>
          <a:bodyPr>
            <a:normAutofit/>
          </a:bodyPr>
          <a:lstStyle/>
          <a:p>
            <a:pPr marL="0" indent="0">
              <a:buNone/>
            </a:pPr>
            <a:endParaRPr lang="en-GB" dirty="0" smtClean="0"/>
          </a:p>
          <a:p>
            <a:pPr marL="0" indent="0">
              <a:buNone/>
            </a:pPr>
            <a:endParaRPr lang="en-GB" dirty="0" smtClean="0"/>
          </a:p>
          <a:p>
            <a:endParaRPr lang="en-US" dirty="0"/>
          </a:p>
          <a:p>
            <a:pPr marL="0" indent="0">
              <a:buNone/>
            </a:pPr>
            <a:endParaRPr lang="en-US" dirty="0"/>
          </a:p>
          <a:p>
            <a:pPr marL="0" indent="0">
              <a:buNone/>
            </a:pPr>
            <a:endParaRPr lang="en-US" dirty="0"/>
          </a:p>
        </p:txBody>
      </p:sp>
      <p:sp>
        <p:nvSpPr>
          <p:cNvPr id="6" name="Footer Placeholder 5"/>
          <p:cNvSpPr>
            <a:spLocks noGrp="1"/>
          </p:cNvSpPr>
          <p:nvPr>
            <p:ph type="ftr" sz="quarter" idx="11"/>
          </p:nvPr>
        </p:nvSpPr>
        <p:spPr/>
        <p:txBody>
          <a:bodyPr/>
          <a:lstStyle/>
          <a:p>
            <a:r>
              <a:rPr lang="de-DE" dirty="0" smtClean="0"/>
              <a:t>Support to Agriculture Revitalisation and Transformation</a:t>
            </a:r>
            <a:endParaRPr lang="de-DE" dirty="0"/>
          </a:p>
        </p:txBody>
      </p:sp>
      <p:graphicFrame>
        <p:nvGraphicFramePr>
          <p:cNvPr id="4" name="Table 3"/>
          <p:cNvGraphicFramePr>
            <a:graphicFrameLocks noGrp="1"/>
          </p:cNvGraphicFramePr>
          <p:nvPr>
            <p:extLst>
              <p:ext uri="{D42A27DB-BD31-4B8C-83A1-F6EECF244321}">
                <p14:modId xmlns:p14="http://schemas.microsoft.com/office/powerpoint/2010/main" val="3095532207"/>
              </p:ext>
            </p:extLst>
          </p:nvPr>
        </p:nvGraphicFramePr>
        <p:xfrm>
          <a:off x="838199" y="1018902"/>
          <a:ext cx="9556377" cy="4183884"/>
        </p:xfrm>
        <a:graphic>
          <a:graphicData uri="http://schemas.openxmlformats.org/drawingml/2006/table">
            <a:tbl>
              <a:tblPr firstRow="1" firstCol="1" bandRow="1"/>
              <a:tblGrid>
                <a:gridCol w="721614">
                  <a:extLst>
                    <a:ext uri="{9D8B030D-6E8A-4147-A177-3AD203B41FA5}">
                      <a16:colId xmlns:a16="http://schemas.microsoft.com/office/drawing/2014/main" val="323616750"/>
                    </a:ext>
                  </a:extLst>
                </a:gridCol>
                <a:gridCol w="4913992">
                  <a:extLst>
                    <a:ext uri="{9D8B030D-6E8A-4147-A177-3AD203B41FA5}">
                      <a16:colId xmlns:a16="http://schemas.microsoft.com/office/drawing/2014/main" val="575673347"/>
                    </a:ext>
                  </a:extLst>
                </a:gridCol>
                <a:gridCol w="1877199">
                  <a:extLst>
                    <a:ext uri="{9D8B030D-6E8A-4147-A177-3AD203B41FA5}">
                      <a16:colId xmlns:a16="http://schemas.microsoft.com/office/drawing/2014/main" val="3043215068"/>
                    </a:ext>
                  </a:extLst>
                </a:gridCol>
                <a:gridCol w="2043572">
                  <a:extLst>
                    <a:ext uri="{9D8B030D-6E8A-4147-A177-3AD203B41FA5}">
                      <a16:colId xmlns:a16="http://schemas.microsoft.com/office/drawing/2014/main" val="3853690112"/>
                    </a:ext>
                  </a:extLst>
                </a:gridCol>
              </a:tblGrid>
              <a:tr h="679269">
                <a:tc>
                  <a:txBody>
                    <a:bodyPr/>
                    <a:lstStyle/>
                    <a:p>
                      <a:pPr marL="0" marR="0">
                        <a:lnSpc>
                          <a:spcPct val="107000"/>
                        </a:lnSpc>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Stage</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Milestone</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b="1">
                          <a:effectLst/>
                          <a:latin typeface="Calibri" panose="020F0502020204030204" pitchFamily="34" charset="0"/>
                          <a:ea typeface="Calibri" panose="020F0502020204030204" pitchFamily="34" charset="0"/>
                          <a:cs typeface="Calibri" panose="020F0502020204030204" pitchFamily="34" charset="0"/>
                        </a:rPr>
                        <a:t>Responsible Organization </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b="1">
                          <a:effectLst/>
                          <a:latin typeface="Calibri" panose="020F0502020204030204" pitchFamily="34" charset="0"/>
                          <a:ea typeface="Calibri" panose="020F0502020204030204" pitchFamily="34" charset="0"/>
                          <a:cs typeface="Calibri" panose="020F0502020204030204" pitchFamily="34" charset="0"/>
                        </a:rPr>
                        <a:t>Maximum Duration (Calendar days)</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0290448"/>
                  </a:ext>
                </a:extLst>
              </a:tr>
              <a:tr h="516432">
                <a:tc>
                  <a:txBody>
                    <a:bodyPr/>
                    <a:lstStyle/>
                    <a:p>
                      <a:pPr marL="0" marR="0" lvl="0" indent="0">
                        <a:lnSpc>
                          <a:spcPct val="107000"/>
                        </a:lnSpc>
                        <a:spcBef>
                          <a:spcPts val="0"/>
                        </a:spcBef>
                        <a:spcAft>
                          <a:spcPts val="0"/>
                        </a:spcAft>
                        <a:buFont typeface="+mj-lt"/>
                        <a:buNone/>
                      </a:pPr>
                      <a:r>
                        <a:rPr lang="en-US" sz="2000" dirty="0" smtClean="0">
                          <a:effectLst/>
                          <a:latin typeface="Museo Sans 300"/>
                          <a:ea typeface="Calibri" panose="020F0502020204030204" pitchFamily="34" charset="0"/>
                          <a:cs typeface="Arial" panose="020B0604020202020204" pitchFamily="34" charset="0"/>
                        </a:rPr>
                        <a:t>1</a:t>
                      </a:r>
                      <a:endParaRPr lang="en-US" sz="2000" dirty="0">
                        <a:effectLst/>
                        <a:latin typeface="Museo Sans 30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Publication of Call for Proposal</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a:effectLst/>
                          <a:latin typeface="Calibri" panose="020F0502020204030204" pitchFamily="34" charset="0"/>
                          <a:ea typeface="Calibri" panose="020F0502020204030204" pitchFamily="34" charset="0"/>
                          <a:cs typeface="Calibri" panose="020F0502020204030204" pitchFamily="34" charset="0"/>
                        </a:rPr>
                        <a:t>UNCDF/PSFU</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a:effectLst/>
                          <a:latin typeface="Calibri" panose="020F0502020204030204" pitchFamily="34" charset="0"/>
                          <a:ea typeface="Calibri" panose="020F0502020204030204" pitchFamily="34" charset="0"/>
                          <a:cs typeface="Calibri" panose="020F0502020204030204" pitchFamily="34" charset="0"/>
                        </a:rPr>
                        <a:t>90</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0388359"/>
                  </a:ext>
                </a:extLst>
              </a:tr>
              <a:tr h="516432">
                <a:tc>
                  <a:txBody>
                    <a:bodyPr/>
                    <a:lstStyle/>
                    <a:p>
                      <a:pPr marL="0" marR="0" lvl="0" indent="0">
                        <a:lnSpc>
                          <a:spcPct val="107000"/>
                        </a:lnSpc>
                        <a:spcBef>
                          <a:spcPts val="0"/>
                        </a:spcBef>
                        <a:spcAft>
                          <a:spcPts val="0"/>
                        </a:spcAft>
                        <a:buFont typeface="+mj-lt"/>
                        <a:buNone/>
                      </a:pPr>
                      <a:r>
                        <a:rPr lang="en-US" sz="2000" b="1" dirty="0" smtClean="0">
                          <a:effectLst/>
                          <a:latin typeface="Calibri" panose="020F0502020204030204" pitchFamily="34" charset="0"/>
                          <a:ea typeface="Calibri" panose="020F0502020204030204" pitchFamily="34" charset="0"/>
                          <a:cs typeface="Arial" panose="020B0604020202020204" pitchFamily="34" charset="0"/>
                        </a:rPr>
                        <a:t>2</a:t>
                      </a:r>
                      <a:r>
                        <a:rPr lang="en-US" sz="2000" b="1" dirty="0">
                          <a:effectLst/>
                          <a:latin typeface="Calibri" panose="020F0502020204030204" pitchFamily="34" charset="0"/>
                          <a:ea typeface="Calibri" panose="020F0502020204030204" pitchFamily="34" charset="0"/>
                          <a:cs typeface="Arial" panose="020B0604020202020204" pitchFamily="34" charset="0"/>
                        </a:rPr>
                        <a:t> </a:t>
                      </a:r>
                      <a:endParaRPr lang="en-US" sz="2000" dirty="0">
                        <a:effectLst/>
                        <a:latin typeface="Museo Sans 30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smtClean="0">
                          <a:effectLst/>
                          <a:latin typeface="Calibri" panose="020F0502020204030204" pitchFamily="34" charset="0"/>
                          <a:ea typeface="Calibri" panose="020F0502020204030204" pitchFamily="34" charset="0"/>
                          <a:cs typeface="Calibri" panose="020F0502020204030204" pitchFamily="34" charset="0"/>
                        </a:rPr>
                        <a:t>1</a:t>
                      </a:r>
                      <a:r>
                        <a:rPr lang="en-US" sz="2000" baseline="30000" dirty="0" smtClean="0">
                          <a:effectLst/>
                          <a:latin typeface="Calibri" panose="020F0502020204030204" pitchFamily="34" charset="0"/>
                          <a:ea typeface="Calibri" panose="020F0502020204030204" pitchFamily="34" charset="0"/>
                          <a:cs typeface="Calibri" panose="020F0502020204030204" pitchFamily="34" charset="0"/>
                        </a:rPr>
                        <a:t>st</a:t>
                      </a:r>
                      <a:r>
                        <a:rPr lang="en-US" sz="20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US" sz="2000" dirty="0" smtClean="0">
                          <a:effectLst/>
                          <a:latin typeface="Calibri" panose="020F0502020204030204" pitchFamily="34" charset="0"/>
                          <a:ea typeface="Calibri" panose="020F0502020204030204" pitchFamily="34" charset="0"/>
                          <a:cs typeface="Calibri" panose="020F0502020204030204" pitchFamily="34" charset="0"/>
                        </a:rPr>
                        <a:t>screening </a:t>
                      </a:r>
                      <a:r>
                        <a:rPr lang="en-US" sz="2000" dirty="0">
                          <a:effectLst/>
                          <a:latin typeface="Calibri" panose="020F0502020204030204" pitchFamily="34" charset="0"/>
                          <a:ea typeface="Calibri" panose="020F0502020204030204" pitchFamily="34" charset="0"/>
                          <a:cs typeface="Calibri" panose="020F0502020204030204" pitchFamily="34" charset="0"/>
                        </a:rPr>
                        <a:t>of Applications (long-listing)</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PSFU</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a:effectLst/>
                          <a:latin typeface="Calibri" panose="020F0502020204030204" pitchFamily="34" charset="0"/>
                          <a:ea typeface="Calibri" panose="020F0502020204030204" pitchFamily="34" charset="0"/>
                          <a:cs typeface="Calibri" panose="020F0502020204030204" pitchFamily="34" charset="0"/>
                        </a:rPr>
                        <a:t>45</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7195913"/>
                  </a:ext>
                </a:extLst>
              </a:tr>
              <a:tr h="516432">
                <a:tc>
                  <a:txBody>
                    <a:bodyPr/>
                    <a:lstStyle/>
                    <a:p>
                      <a:pPr marL="0" marR="0" lvl="0" indent="0">
                        <a:lnSpc>
                          <a:spcPct val="107000"/>
                        </a:lnSpc>
                        <a:spcBef>
                          <a:spcPts val="0"/>
                        </a:spcBef>
                        <a:spcAft>
                          <a:spcPts val="0"/>
                        </a:spcAft>
                        <a:buFont typeface="+mj-lt"/>
                        <a:buNone/>
                      </a:pPr>
                      <a:r>
                        <a:rPr lang="en-US" sz="2000" b="1" dirty="0" smtClean="0">
                          <a:effectLst/>
                          <a:latin typeface="Calibri" panose="020F0502020204030204" pitchFamily="34" charset="0"/>
                          <a:ea typeface="Calibri" panose="020F0502020204030204" pitchFamily="34" charset="0"/>
                          <a:cs typeface="Arial" panose="020B0604020202020204" pitchFamily="34" charset="0"/>
                        </a:rPr>
                        <a:t>3</a:t>
                      </a:r>
                      <a:r>
                        <a:rPr lang="en-US" sz="2000" b="1" dirty="0">
                          <a:effectLst/>
                          <a:latin typeface="Calibri" panose="020F0502020204030204" pitchFamily="34" charset="0"/>
                          <a:ea typeface="Calibri" panose="020F0502020204030204" pitchFamily="34" charset="0"/>
                          <a:cs typeface="Arial" panose="020B0604020202020204" pitchFamily="34" charset="0"/>
                        </a:rPr>
                        <a:t> </a:t>
                      </a:r>
                      <a:endParaRPr lang="en-US" sz="2000" dirty="0">
                        <a:effectLst/>
                        <a:latin typeface="Museo Sans 30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2</a:t>
                      </a:r>
                      <a:r>
                        <a:rPr lang="en-US" sz="2000" baseline="30000" dirty="0">
                          <a:effectLst/>
                          <a:latin typeface="Calibri" panose="020F0502020204030204" pitchFamily="34" charset="0"/>
                          <a:ea typeface="Calibri" panose="020F0502020204030204" pitchFamily="34" charset="0"/>
                          <a:cs typeface="Calibri" panose="020F0502020204030204" pitchFamily="34" charset="0"/>
                        </a:rPr>
                        <a:t>nd</a:t>
                      </a:r>
                      <a:r>
                        <a:rPr lang="en-US" sz="2000" dirty="0">
                          <a:effectLst/>
                          <a:latin typeface="Calibri" panose="020F0502020204030204" pitchFamily="34" charset="0"/>
                          <a:ea typeface="Calibri" panose="020F0502020204030204" pitchFamily="34" charset="0"/>
                          <a:cs typeface="Calibri" panose="020F0502020204030204" pitchFamily="34" charset="0"/>
                        </a:rPr>
                        <a:t> Screening of longlisted applications (shortlisting)</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UNCDF</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a:effectLst/>
                          <a:latin typeface="Calibri" panose="020F0502020204030204" pitchFamily="34" charset="0"/>
                          <a:ea typeface="Calibri" panose="020F0502020204030204" pitchFamily="34" charset="0"/>
                          <a:cs typeface="Calibri" panose="020F0502020204030204" pitchFamily="34" charset="0"/>
                        </a:rPr>
                        <a:t>45</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4384013"/>
                  </a:ext>
                </a:extLst>
              </a:tr>
              <a:tr h="516432">
                <a:tc>
                  <a:txBody>
                    <a:bodyPr/>
                    <a:lstStyle/>
                    <a:p>
                      <a:pPr marL="0" marR="0" lvl="0" indent="0">
                        <a:lnSpc>
                          <a:spcPct val="107000"/>
                        </a:lnSpc>
                        <a:spcBef>
                          <a:spcPts val="0"/>
                        </a:spcBef>
                        <a:spcAft>
                          <a:spcPts val="0"/>
                        </a:spcAft>
                        <a:buFont typeface="+mj-lt"/>
                        <a:buNone/>
                      </a:pPr>
                      <a:r>
                        <a:rPr lang="en-US" sz="2000" b="1" dirty="0" smtClean="0">
                          <a:effectLst/>
                          <a:latin typeface="Calibri" panose="020F0502020204030204" pitchFamily="34" charset="0"/>
                          <a:ea typeface="Calibri" panose="020F0502020204030204" pitchFamily="34" charset="0"/>
                          <a:cs typeface="Arial" panose="020B0604020202020204" pitchFamily="34" charset="0"/>
                        </a:rPr>
                        <a:t>4</a:t>
                      </a:r>
                      <a:r>
                        <a:rPr lang="en-US" sz="2000" b="1" dirty="0">
                          <a:effectLst/>
                          <a:latin typeface="Calibri" panose="020F0502020204030204" pitchFamily="34" charset="0"/>
                          <a:ea typeface="Calibri" panose="020F0502020204030204" pitchFamily="34" charset="0"/>
                          <a:cs typeface="Arial" panose="020B0604020202020204" pitchFamily="34" charset="0"/>
                        </a:rPr>
                        <a:t> </a:t>
                      </a:r>
                      <a:endParaRPr lang="en-US" sz="2000" dirty="0">
                        <a:effectLst/>
                        <a:latin typeface="Museo Sans 30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a:effectLst/>
                          <a:latin typeface="Calibri" panose="020F0502020204030204" pitchFamily="34" charset="0"/>
                          <a:ea typeface="Calibri" panose="020F0502020204030204" pitchFamily="34" charset="0"/>
                          <a:cs typeface="Calibri" panose="020F0502020204030204" pitchFamily="34" charset="0"/>
                        </a:rPr>
                        <a:t>Due Diligence on shortlisted companies </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UNCDF</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a:effectLst/>
                          <a:latin typeface="Calibri" panose="020F0502020204030204" pitchFamily="34" charset="0"/>
                          <a:ea typeface="Calibri" panose="020F0502020204030204" pitchFamily="34" charset="0"/>
                          <a:cs typeface="Calibri" panose="020F0502020204030204" pitchFamily="34" charset="0"/>
                        </a:rPr>
                        <a:t>30</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2722968"/>
                  </a:ext>
                </a:extLst>
              </a:tr>
              <a:tr h="516432">
                <a:tc>
                  <a:txBody>
                    <a:bodyPr/>
                    <a:lstStyle/>
                    <a:p>
                      <a:pPr marL="0" marR="0" lvl="0" indent="0">
                        <a:lnSpc>
                          <a:spcPct val="107000"/>
                        </a:lnSpc>
                        <a:spcBef>
                          <a:spcPts val="0"/>
                        </a:spcBef>
                        <a:spcAft>
                          <a:spcPts val="0"/>
                        </a:spcAft>
                        <a:buFont typeface="+mj-lt"/>
                        <a:buNone/>
                      </a:pPr>
                      <a:r>
                        <a:rPr lang="en-US" sz="2000" b="1" dirty="0" smtClean="0">
                          <a:effectLst/>
                          <a:latin typeface="Calibri" panose="020F0502020204030204" pitchFamily="34" charset="0"/>
                          <a:ea typeface="Calibri" panose="020F0502020204030204" pitchFamily="34" charset="0"/>
                          <a:cs typeface="Arial" panose="020B0604020202020204" pitchFamily="34" charset="0"/>
                        </a:rPr>
                        <a:t>5</a:t>
                      </a:r>
                      <a:r>
                        <a:rPr lang="en-US" sz="2000" b="1" dirty="0">
                          <a:effectLst/>
                          <a:latin typeface="Calibri" panose="020F0502020204030204" pitchFamily="34" charset="0"/>
                          <a:ea typeface="Calibri" panose="020F0502020204030204" pitchFamily="34" charset="0"/>
                          <a:cs typeface="Arial" panose="020B0604020202020204" pitchFamily="34" charset="0"/>
                        </a:rPr>
                        <a:t> </a:t>
                      </a:r>
                      <a:endParaRPr lang="en-US" sz="2000" dirty="0">
                        <a:effectLst/>
                        <a:latin typeface="Museo Sans 30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Full proposal Development from pipeline</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UNCDF</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90</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6009246"/>
                  </a:ext>
                </a:extLst>
              </a:tr>
              <a:tr h="516432">
                <a:tc>
                  <a:txBody>
                    <a:bodyPr/>
                    <a:lstStyle/>
                    <a:p>
                      <a:pPr marL="0" marR="0" lvl="0" indent="0">
                        <a:lnSpc>
                          <a:spcPct val="107000"/>
                        </a:lnSpc>
                        <a:spcBef>
                          <a:spcPts val="0"/>
                        </a:spcBef>
                        <a:spcAft>
                          <a:spcPts val="0"/>
                        </a:spcAft>
                        <a:buFont typeface="+mj-lt"/>
                        <a:buNone/>
                      </a:pPr>
                      <a:r>
                        <a:rPr lang="en-US" sz="2000" b="1" dirty="0" smtClean="0">
                          <a:effectLst/>
                          <a:latin typeface="Calibri" panose="020F0502020204030204" pitchFamily="34" charset="0"/>
                          <a:ea typeface="Calibri" panose="020F0502020204030204" pitchFamily="34" charset="0"/>
                          <a:cs typeface="Arial" panose="020B0604020202020204" pitchFamily="34" charset="0"/>
                        </a:rPr>
                        <a:t>6</a:t>
                      </a:r>
                      <a:r>
                        <a:rPr lang="en-US" sz="2000" b="1" dirty="0">
                          <a:effectLst/>
                          <a:latin typeface="Calibri" panose="020F0502020204030204" pitchFamily="34" charset="0"/>
                          <a:ea typeface="Calibri" panose="020F0502020204030204" pitchFamily="34" charset="0"/>
                          <a:cs typeface="Arial" panose="020B0604020202020204" pitchFamily="34" charset="0"/>
                        </a:rPr>
                        <a:t> </a:t>
                      </a:r>
                      <a:endParaRPr lang="en-US" sz="2000" dirty="0">
                        <a:effectLst/>
                        <a:latin typeface="Museo Sans 30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a:effectLst/>
                          <a:latin typeface="Calibri" panose="020F0502020204030204" pitchFamily="34" charset="0"/>
                          <a:ea typeface="Calibri" panose="020F0502020204030204" pitchFamily="34" charset="0"/>
                          <a:cs typeface="Calibri" panose="020F0502020204030204" pitchFamily="34" charset="0"/>
                        </a:rPr>
                        <a:t>Project Structuring &amp; financing</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a:effectLst/>
                          <a:latin typeface="Calibri" panose="020F0502020204030204" pitchFamily="34" charset="0"/>
                          <a:ea typeface="Calibri" panose="020F0502020204030204" pitchFamily="34" charset="0"/>
                          <a:cs typeface="Calibri" panose="020F0502020204030204" pitchFamily="34" charset="0"/>
                        </a:rPr>
                        <a:t>UDBL</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60</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6498515"/>
                  </a:ext>
                </a:extLst>
              </a:tr>
            </a:tbl>
          </a:graphicData>
        </a:graphic>
      </p:graphicFrame>
      <p:sp>
        <p:nvSpPr>
          <p:cNvPr id="5" name="Rectangle 8"/>
          <p:cNvSpPr>
            <a:spLocks noChangeArrowheads="1"/>
          </p:cNvSpPr>
          <p:nvPr/>
        </p:nvSpPr>
        <p:spPr bwMode="auto">
          <a:xfrm>
            <a:off x="838199" y="4920535"/>
            <a:ext cx="9556377"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0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The START facility Approval process may take 6-9 months from the final day of submitting proposals to the time when the project receives financing depending on the readiness of the applicant to provide the required information. </a:t>
            </a:r>
            <a:endParaRPr kumimoji="0" lang="en-GB" altLang="en-US"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857063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82978"/>
          </a:xfrm>
        </p:spPr>
        <p:txBody>
          <a:bodyPr>
            <a:normAutofit/>
          </a:bodyPr>
          <a:lstStyle/>
          <a:p>
            <a:r>
              <a:rPr lang="en-US" sz="8000" dirty="0"/>
              <a:t>SELECTION OF PROJECTS </a:t>
            </a:r>
          </a:p>
        </p:txBody>
      </p:sp>
      <p:sp>
        <p:nvSpPr>
          <p:cNvPr id="3" name="Footer Placeholder 2"/>
          <p:cNvSpPr>
            <a:spLocks noGrp="1"/>
          </p:cNvSpPr>
          <p:nvPr>
            <p:ph type="ftr" sz="quarter" idx="11"/>
          </p:nvPr>
        </p:nvSpPr>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31094273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First screening - Longlisting</a:t>
            </a:r>
            <a:endParaRPr lang="en-US" dirty="0">
              <a:solidFill>
                <a:srgbClr val="FFC000"/>
              </a:solidFill>
            </a:endParaRPr>
          </a:p>
        </p:txBody>
      </p:sp>
      <p:sp>
        <p:nvSpPr>
          <p:cNvPr id="3" name="Content Placeholder 2"/>
          <p:cNvSpPr>
            <a:spLocks noGrp="1"/>
          </p:cNvSpPr>
          <p:nvPr>
            <p:ph idx="1"/>
          </p:nvPr>
        </p:nvSpPr>
        <p:spPr>
          <a:xfrm>
            <a:off x="838200" y="1825625"/>
            <a:ext cx="10515600" cy="3961221"/>
          </a:xfrm>
        </p:spPr>
        <p:txBody>
          <a:bodyPr>
            <a:normAutofit/>
          </a:bodyPr>
          <a:lstStyle/>
          <a:p>
            <a:pPr marL="0" indent="0">
              <a:buNone/>
            </a:pPr>
            <a:r>
              <a:rPr lang="en-US" dirty="0"/>
              <a:t>This </a:t>
            </a:r>
            <a:r>
              <a:rPr lang="en-US" dirty="0" smtClean="0"/>
              <a:t>is carried </a:t>
            </a:r>
            <a:r>
              <a:rPr lang="en-US" dirty="0"/>
              <a:t>out by PSFU following the receipt of applications through the call for </a:t>
            </a:r>
            <a:r>
              <a:rPr lang="en-US" dirty="0" smtClean="0"/>
              <a:t>proposals.</a:t>
            </a:r>
          </a:p>
          <a:p>
            <a:pPr marL="0" indent="0">
              <a:buNone/>
            </a:pPr>
            <a:endParaRPr lang="en-US" sz="3000" dirty="0"/>
          </a:p>
          <a:p>
            <a:endParaRPr lang="en-US" sz="3000" dirty="0" smtClean="0"/>
          </a:p>
          <a:p>
            <a:pPr marL="0" indent="0">
              <a:buNone/>
            </a:pPr>
            <a:endParaRPr lang="en-US" dirty="0"/>
          </a:p>
        </p:txBody>
      </p:sp>
      <p:sp>
        <p:nvSpPr>
          <p:cNvPr id="4" name="Footer Placeholder 3"/>
          <p:cNvSpPr>
            <a:spLocks noGrp="1"/>
          </p:cNvSpPr>
          <p:nvPr>
            <p:ph type="ftr" sz="quarter" idx="11"/>
          </p:nvPr>
        </p:nvSpPr>
        <p:spPr/>
        <p:txBody>
          <a:bodyPr/>
          <a:lstStyle/>
          <a:p>
            <a:r>
              <a:rPr lang="de-DE" dirty="0" smtClean="0"/>
              <a:t>Support to Agriculture Revitalisation and Transformation</a:t>
            </a:r>
            <a:endParaRPr lang="de-DE" dirty="0"/>
          </a:p>
        </p:txBody>
      </p:sp>
      <p:graphicFrame>
        <p:nvGraphicFramePr>
          <p:cNvPr id="7" name="Table 6"/>
          <p:cNvGraphicFramePr>
            <a:graphicFrameLocks noGrp="1"/>
          </p:cNvGraphicFramePr>
          <p:nvPr>
            <p:extLst>
              <p:ext uri="{D42A27DB-BD31-4B8C-83A1-F6EECF244321}">
                <p14:modId xmlns:p14="http://schemas.microsoft.com/office/powerpoint/2010/main" val="2814095499"/>
              </p:ext>
            </p:extLst>
          </p:nvPr>
        </p:nvGraphicFramePr>
        <p:xfrm>
          <a:off x="838200" y="2651757"/>
          <a:ext cx="10515600" cy="3688911"/>
        </p:xfrm>
        <a:graphic>
          <a:graphicData uri="http://schemas.openxmlformats.org/drawingml/2006/table">
            <a:tbl>
              <a:tblPr firstRow="1" firstCol="1" bandRow="1">
                <a:tableStyleId>{5C22544A-7EE6-4342-B048-85BDC9FD1C3A}</a:tableStyleId>
              </a:tblPr>
              <a:tblGrid>
                <a:gridCol w="477408">
                  <a:extLst>
                    <a:ext uri="{9D8B030D-6E8A-4147-A177-3AD203B41FA5}">
                      <a16:colId xmlns:a16="http://schemas.microsoft.com/office/drawing/2014/main" val="1628493334"/>
                    </a:ext>
                  </a:extLst>
                </a:gridCol>
                <a:gridCol w="2696200">
                  <a:extLst>
                    <a:ext uri="{9D8B030D-6E8A-4147-A177-3AD203B41FA5}">
                      <a16:colId xmlns:a16="http://schemas.microsoft.com/office/drawing/2014/main" val="3335390284"/>
                    </a:ext>
                  </a:extLst>
                </a:gridCol>
                <a:gridCol w="7341992">
                  <a:extLst>
                    <a:ext uri="{9D8B030D-6E8A-4147-A177-3AD203B41FA5}">
                      <a16:colId xmlns:a16="http://schemas.microsoft.com/office/drawing/2014/main" val="3448055564"/>
                    </a:ext>
                  </a:extLst>
                </a:gridCol>
              </a:tblGrid>
              <a:tr h="522517">
                <a:tc>
                  <a:txBody>
                    <a:bodyPr/>
                    <a:lstStyle/>
                    <a:p>
                      <a:pPr marL="0" marR="0">
                        <a:lnSpc>
                          <a:spcPct val="107000"/>
                        </a:lnSpc>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a:effectLst/>
                        </a:rPr>
                        <a:t>Legal status</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a:effectLst/>
                        </a:rPr>
                        <a:t>The entity must be a registered company, cooperatives or association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extLst>
                  <a:ext uri="{0D108BD9-81ED-4DB2-BD59-A6C34878D82A}">
                    <a16:rowId xmlns:a16="http://schemas.microsoft.com/office/drawing/2014/main" val="429830787"/>
                  </a:ext>
                </a:extLst>
              </a:tr>
              <a:tr h="538198">
                <a:tc>
                  <a:txBody>
                    <a:bodyPr/>
                    <a:lstStyle/>
                    <a:p>
                      <a:pPr marL="0" marR="0">
                        <a:lnSpc>
                          <a:spcPct val="107000"/>
                        </a:lnSpc>
                        <a:spcBef>
                          <a:spcPts val="0"/>
                        </a:spcBef>
                        <a:spcAft>
                          <a:spcPts val="0"/>
                        </a:spcAft>
                      </a:pPr>
                      <a:r>
                        <a:rPr lang="en-US" sz="1600">
                          <a:effectLst/>
                        </a:rPr>
                        <a:t>2</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a:effectLst/>
                        </a:rPr>
                        <a:t>Eligible activity</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a:effectLst/>
                        </a:rPr>
                        <a:t>The entity must be involved in agricultural value addition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extLst>
                  <a:ext uri="{0D108BD9-81ED-4DB2-BD59-A6C34878D82A}">
                    <a16:rowId xmlns:a16="http://schemas.microsoft.com/office/drawing/2014/main" val="1082476678"/>
                  </a:ext>
                </a:extLst>
              </a:tr>
              <a:tr h="538198">
                <a:tc>
                  <a:txBody>
                    <a:bodyPr/>
                    <a:lstStyle/>
                    <a:p>
                      <a:pPr marL="0" marR="0">
                        <a:lnSpc>
                          <a:spcPct val="107000"/>
                        </a:lnSpc>
                        <a:spcBef>
                          <a:spcPts val="0"/>
                        </a:spcBef>
                        <a:spcAft>
                          <a:spcPts val="0"/>
                        </a:spcAft>
                      </a:pPr>
                      <a:r>
                        <a:rPr lang="en-US" sz="1600">
                          <a:effectLst/>
                        </a:rPr>
                        <a:t>3</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a:effectLst/>
                        </a:rPr>
                        <a:t>Geographical scope</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a:effectLst/>
                        </a:rPr>
                        <a:t>The entity must be located and/or have its operation in one of the 33 approved districts in Northern Uganda</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extLst>
                  <a:ext uri="{0D108BD9-81ED-4DB2-BD59-A6C34878D82A}">
                    <a16:rowId xmlns:a16="http://schemas.microsoft.com/office/drawing/2014/main" val="1302939804"/>
                  </a:ext>
                </a:extLst>
              </a:tr>
              <a:tr h="1013602">
                <a:tc>
                  <a:txBody>
                    <a:bodyPr/>
                    <a:lstStyle/>
                    <a:p>
                      <a:pPr marL="0" marR="0">
                        <a:lnSpc>
                          <a:spcPct val="107000"/>
                        </a:lnSpc>
                        <a:spcBef>
                          <a:spcPts val="0"/>
                        </a:spcBef>
                        <a:spcAft>
                          <a:spcPts val="0"/>
                        </a:spcAft>
                      </a:pPr>
                      <a:r>
                        <a:rPr lang="en-US" sz="1600">
                          <a:effectLst/>
                        </a:rPr>
                        <a:t> 4</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a:effectLst/>
                        </a:rPr>
                        <a:t>Complete submission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dirty="0">
                          <a:effectLst/>
                        </a:rPr>
                        <a:t>The application must contain all required mandatory data including historical financial performance (for existing businesses) and projections; minor omissions can be allowed to the extent that they do not impair adequate appraisal</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extLst>
                  <a:ext uri="{0D108BD9-81ED-4DB2-BD59-A6C34878D82A}">
                    <a16:rowId xmlns:a16="http://schemas.microsoft.com/office/drawing/2014/main" val="4168464716"/>
                  </a:ext>
                </a:extLst>
              </a:tr>
              <a:tr h="538198">
                <a:tc>
                  <a:txBody>
                    <a:bodyPr/>
                    <a:lstStyle/>
                    <a:p>
                      <a:pPr marL="0" marR="0">
                        <a:lnSpc>
                          <a:spcPct val="107000"/>
                        </a:lnSpc>
                        <a:spcBef>
                          <a:spcPts val="0"/>
                        </a:spcBef>
                        <a:spcAft>
                          <a:spcPts val="0"/>
                        </a:spcAft>
                      </a:pPr>
                      <a:r>
                        <a:rPr lang="en-US" sz="1600">
                          <a:effectLst/>
                        </a:rPr>
                        <a:t> 5</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a:effectLst/>
                        </a:rPr>
                        <a:t>Eligible Value Chain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a:effectLst/>
                        </a:rPr>
                        <a:t>Priority is given to the approved value chains; other value chains may be considered</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extLst>
                  <a:ext uri="{0D108BD9-81ED-4DB2-BD59-A6C34878D82A}">
                    <a16:rowId xmlns:a16="http://schemas.microsoft.com/office/drawing/2014/main" val="2317941046"/>
                  </a:ext>
                </a:extLst>
              </a:tr>
              <a:tr h="538198">
                <a:tc>
                  <a:txBody>
                    <a:bodyPr/>
                    <a:lstStyle/>
                    <a:p>
                      <a:pPr marL="0" marR="0">
                        <a:lnSpc>
                          <a:spcPct val="107000"/>
                        </a:lnSpc>
                        <a:spcBef>
                          <a:spcPts val="0"/>
                        </a:spcBef>
                        <a:spcAft>
                          <a:spcPts val="0"/>
                        </a:spcAft>
                      </a:pPr>
                      <a:r>
                        <a:rPr lang="en-US" sz="1600">
                          <a:effectLst/>
                        </a:rPr>
                        <a:t>6</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a:effectLst/>
                        </a:rPr>
                        <a:t>Developer's contribution at least 25%</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600" dirty="0">
                          <a:effectLst/>
                        </a:rPr>
                        <a:t>Own contribution indicated in the application</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extLst>
                  <a:ext uri="{0D108BD9-81ED-4DB2-BD59-A6C34878D82A}">
                    <a16:rowId xmlns:a16="http://schemas.microsoft.com/office/drawing/2014/main" val="3445971750"/>
                  </a:ext>
                </a:extLst>
              </a:tr>
            </a:tbl>
          </a:graphicData>
        </a:graphic>
      </p:graphicFrame>
    </p:spTree>
    <p:extLst>
      <p:ext uri="{BB962C8B-B14F-4D97-AF65-F5344CB8AC3E}">
        <p14:creationId xmlns:p14="http://schemas.microsoft.com/office/powerpoint/2010/main" val="20408117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C000"/>
                </a:solidFill>
              </a:rPr>
              <a:t>First screening </a:t>
            </a:r>
            <a:r>
              <a:rPr lang="en-US" dirty="0" smtClean="0">
                <a:solidFill>
                  <a:srgbClr val="FFC000"/>
                </a:solidFill>
              </a:rPr>
              <a:t>– Longlisting (cont’d)</a:t>
            </a:r>
            <a:endParaRPr lang="en-US" dirty="0"/>
          </a:p>
        </p:txBody>
      </p:sp>
      <p:sp>
        <p:nvSpPr>
          <p:cNvPr id="3" name="Content Placeholder 2"/>
          <p:cNvSpPr>
            <a:spLocks noGrp="1"/>
          </p:cNvSpPr>
          <p:nvPr>
            <p:ph idx="1"/>
          </p:nvPr>
        </p:nvSpPr>
        <p:spPr>
          <a:xfrm>
            <a:off x="838200" y="1825625"/>
            <a:ext cx="10515600" cy="3961221"/>
          </a:xfrm>
        </p:spPr>
        <p:txBody>
          <a:bodyPr>
            <a:normAutofit/>
          </a:bodyPr>
          <a:lstStyle/>
          <a:p>
            <a:pPr marL="0" indent="0">
              <a:buNone/>
            </a:pPr>
            <a:endParaRPr lang="en-US" sz="3000" dirty="0"/>
          </a:p>
          <a:p>
            <a:endParaRPr lang="en-US" sz="3000" dirty="0" smtClean="0"/>
          </a:p>
          <a:p>
            <a:pPr marL="0" indent="0">
              <a:buNone/>
            </a:pPr>
            <a:endParaRPr lang="en-US" dirty="0"/>
          </a:p>
        </p:txBody>
      </p:sp>
      <p:sp>
        <p:nvSpPr>
          <p:cNvPr id="4" name="Footer Placeholder 3"/>
          <p:cNvSpPr>
            <a:spLocks noGrp="1"/>
          </p:cNvSpPr>
          <p:nvPr>
            <p:ph type="ftr" sz="quarter" idx="11"/>
          </p:nvPr>
        </p:nvSpPr>
        <p:spPr/>
        <p:txBody>
          <a:bodyPr/>
          <a:lstStyle/>
          <a:p>
            <a:r>
              <a:rPr lang="de-DE" dirty="0" smtClean="0"/>
              <a:t>Support to Agriculture Revitalisation and Transformation</a:t>
            </a:r>
            <a:endParaRPr lang="de-DE" dirty="0"/>
          </a:p>
        </p:txBody>
      </p:sp>
      <p:graphicFrame>
        <p:nvGraphicFramePr>
          <p:cNvPr id="6" name="Table 5"/>
          <p:cNvGraphicFramePr>
            <a:graphicFrameLocks noGrp="1"/>
          </p:cNvGraphicFramePr>
          <p:nvPr>
            <p:extLst>
              <p:ext uri="{D42A27DB-BD31-4B8C-83A1-F6EECF244321}">
                <p14:modId xmlns:p14="http://schemas.microsoft.com/office/powerpoint/2010/main" val="3712472502"/>
              </p:ext>
            </p:extLst>
          </p:nvPr>
        </p:nvGraphicFramePr>
        <p:xfrm>
          <a:off x="838200" y="1449976"/>
          <a:ext cx="10515600" cy="4715694"/>
        </p:xfrm>
        <a:graphic>
          <a:graphicData uri="http://schemas.openxmlformats.org/drawingml/2006/table">
            <a:tbl>
              <a:tblPr firstRow="1" firstCol="1" bandRow="1">
                <a:tableStyleId>{5C22544A-7EE6-4342-B048-85BDC9FD1C3A}</a:tableStyleId>
              </a:tblPr>
              <a:tblGrid>
                <a:gridCol w="477408">
                  <a:extLst>
                    <a:ext uri="{9D8B030D-6E8A-4147-A177-3AD203B41FA5}">
                      <a16:colId xmlns:a16="http://schemas.microsoft.com/office/drawing/2014/main" val="1058056926"/>
                    </a:ext>
                  </a:extLst>
                </a:gridCol>
                <a:gridCol w="1728038">
                  <a:extLst>
                    <a:ext uri="{9D8B030D-6E8A-4147-A177-3AD203B41FA5}">
                      <a16:colId xmlns:a16="http://schemas.microsoft.com/office/drawing/2014/main" val="1583072984"/>
                    </a:ext>
                  </a:extLst>
                </a:gridCol>
                <a:gridCol w="8310154">
                  <a:extLst>
                    <a:ext uri="{9D8B030D-6E8A-4147-A177-3AD203B41FA5}">
                      <a16:colId xmlns:a16="http://schemas.microsoft.com/office/drawing/2014/main" val="3633541428"/>
                    </a:ext>
                  </a:extLst>
                </a:gridCol>
              </a:tblGrid>
              <a:tr h="499738">
                <a:tc>
                  <a:txBody>
                    <a:bodyPr/>
                    <a:lstStyle/>
                    <a:p>
                      <a:pPr marL="0" marR="0">
                        <a:lnSpc>
                          <a:spcPct val="107000"/>
                        </a:lnSpc>
                        <a:spcBef>
                          <a:spcPts val="0"/>
                        </a:spcBef>
                        <a:spcAft>
                          <a:spcPts val="0"/>
                        </a:spcAft>
                      </a:pPr>
                      <a:r>
                        <a:rPr lang="en-US" sz="1400" dirty="0">
                          <a:effectLst/>
                        </a:rPr>
                        <a:t>7</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400" dirty="0">
                          <a:effectLst/>
                        </a:rPr>
                        <a:t>Financing is within the range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400">
                          <a:effectLst/>
                        </a:rPr>
                        <a:t>Financing gap ranging UGX40m - UGX400m±10%. However, total project size can be 3 times the financing gap. Leveraging extra funds from other institutions should be sought where necessary.</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extLst>
                  <a:ext uri="{0D108BD9-81ED-4DB2-BD59-A6C34878D82A}">
                    <a16:rowId xmlns:a16="http://schemas.microsoft.com/office/drawing/2014/main" val="3260220626"/>
                  </a:ext>
                </a:extLst>
              </a:tr>
              <a:tr h="795968">
                <a:tc>
                  <a:txBody>
                    <a:bodyPr/>
                    <a:lstStyle/>
                    <a:p>
                      <a:pPr marL="0" marR="0">
                        <a:lnSpc>
                          <a:spcPct val="107000"/>
                        </a:lnSpc>
                        <a:spcBef>
                          <a:spcPts val="0"/>
                        </a:spcBef>
                        <a:spcAft>
                          <a:spcPts val="0"/>
                        </a:spcAft>
                      </a:pPr>
                      <a:r>
                        <a:rPr lang="en-US" sz="1400" dirty="0">
                          <a:effectLst/>
                        </a:rPr>
                        <a:t>8</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400" dirty="0">
                          <a:effectLst/>
                        </a:rPr>
                        <a:t>Eligible non-capital expenditure below 25%</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nSpc>
                          <a:spcPct val="107000"/>
                        </a:lnSpc>
                        <a:spcBef>
                          <a:spcPts val="0"/>
                        </a:spcBef>
                        <a:spcAft>
                          <a:spcPts val="0"/>
                        </a:spcAft>
                      </a:pPr>
                      <a:r>
                        <a:rPr lang="en-US" sz="1400" dirty="0">
                          <a:effectLst/>
                        </a:rPr>
                        <a:t>Eligible non- capital costs are costs direct to the Project and necessary for carrying out the Project, and must not include: pre-award costs, cost of idle facilities, fines &amp; penalties, cost of advertising &amp; fundraising, entertainment, debts &amp; provisions for losses.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extLst>
                  <a:ext uri="{0D108BD9-81ED-4DB2-BD59-A6C34878D82A}">
                    <a16:rowId xmlns:a16="http://schemas.microsoft.com/office/drawing/2014/main" val="1952508644"/>
                  </a:ext>
                </a:extLst>
              </a:tr>
              <a:tr h="911529">
                <a:tc>
                  <a:txBody>
                    <a:bodyPr/>
                    <a:lstStyle/>
                    <a:p>
                      <a:pPr marL="0" marR="0">
                        <a:lnSpc>
                          <a:spcPct val="107000"/>
                        </a:lnSpc>
                        <a:spcBef>
                          <a:spcPts val="0"/>
                        </a:spcBef>
                        <a:spcAft>
                          <a:spcPts val="0"/>
                        </a:spcAft>
                      </a:pPr>
                      <a:r>
                        <a:rPr lang="en-US" sz="1400" dirty="0">
                          <a:effectLst/>
                        </a:rPr>
                        <a:t> 9</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gn="just">
                        <a:lnSpc>
                          <a:spcPct val="107000"/>
                        </a:lnSpc>
                        <a:spcBef>
                          <a:spcPts val="0"/>
                        </a:spcBef>
                        <a:spcAft>
                          <a:spcPts val="0"/>
                        </a:spcAft>
                      </a:pPr>
                      <a:r>
                        <a:rPr lang="en-US" sz="1400" dirty="0">
                          <a:effectLst/>
                        </a:rPr>
                        <a:t>Not involved in any prohibited activities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ctr"/>
                </a:tc>
                <a:tc>
                  <a:txBody>
                    <a:bodyPr/>
                    <a:lstStyle/>
                    <a:p>
                      <a:pPr marL="0" marR="0">
                        <a:lnSpc>
                          <a:spcPct val="107000"/>
                        </a:lnSpc>
                        <a:spcBef>
                          <a:spcPts val="0"/>
                        </a:spcBef>
                        <a:spcAft>
                          <a:spcPts val="0"/>
                        </a:spcAft>
                      </a:pPr>
                      <a:r>
                        <a:rPr lang="en-US" sz="1400" dirty="0">
                          <a:effectLst/>
                        </a:rPr>
                        <a:t>Does not engage in any act of fraud or corruption or is involved in a criminal organization or any other illegal activity under Ugandan law and the entity and/or its owners are not on the United Nations Security Council Sanctions List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extLst>
                  <a:ext uri="{0D108BD9-81ED-4DB2-BD59-A6C34878D82A}">
                    <a16:rowId xmlns:a16="http://schemas.microsoft.com/office/drawing/2014/main" val="2592714081"/>
                  </a:ext>
                </a:extLst>
              </a:tr>
              <a:tr h="2508459">
                <a:tc>
                  <a:txBody>
                    <a:bodyPr/>
                    <a:lstStyle/>
                    <a:p>
                      <a:pPr marL="0" marR="0">
                        <a:lnSpc>
                          <a:spcPct val="107000"/>
                        </a:lnSpc>
                        <a:spcBef>
                          <a:spcPts val="0"/>
                        </a:spcBef>
                        <a:spcAft>
                          <a:spcPts val="0"/>
                        </a:spcAft>
                      </a:pPr>
                      <a:r>
                        <a:rPr lang="en-US" sz="1400" dirty="0">
                          <a:effectLst/>
                        </a:rPr>
                        <a:t>10</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b"/>
                </a:tc>
                <a:tc>
                  <a:txBody>
                    <a:bodyPr/>
                    <a:lstStyle/>
                    <a:p>
                      <a:pPr marL="0" marR="0" algn="just">
                        <a:lnSpc>
                          <a:spcPct val="107000"/>
                        </a:lnSpc>
                        <a:spcBef>
                          <a:spcPts val="0"/>
                        </a:spcBef>
                        <a:spcAft>
                          <a:spcPts val="0"/>
                        </a:spcAft>
                      </a:pPr>
                      <a:r>
                        <a:rPr lang="en-US" sz="1400" dirty="0">
                          <a:effectLst/>
                        </a:rPr>
                        <a:t>No adverse social or environmental impact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1784" marR="61784" marT="0" marB="0" anchor="ctr"/>
                </a:tc>
                <a:tc>
                  <a:txBody>
                    <a:bodyPr/>
                    <a:lstStyle/>
                    <a:p>
                      <a:pPr marL="0" marR="0">
                        <a:lnSpc>
                          <a:spcPct val="107000"/>
                        </a:lnSpc>
                        <a:spcBef>
                          <a:spcPts val="0"/>
                        </a:spcBef>
                        <a:spcAft>
                          <a:spcPts val="0"/>
                        </a:spcAft>
                      </a:pPr>
                      <a:r>
                        <a:rPr lang="en-US" sz="1400" dirty="0">
                          <a:effectLst/>
                        </a:rPr>
                        <a:t>Project implementation (construction and/or operation and/or eventual decommissioning) will not lead to any negative social or environmental consequences, such as </a:t>
                      </a:r>
                    </a:p>
                    <a:p>
                      <a:pPr marL="342900" marR="0" lvl="0" indent="-342900">
                        <a:lnSpc>
                          <a:spcPct val="107000"/>
                        </a:lnSpc>
                        <a:spcBef>
                          <a:spcPts val="0"/>
                        </a:spcBef>
                        <a:spcAft>
                          <a:spcPts val="0"/>
                        </a:spcAft>
                        <a:buFont typeface="Symbol" panose="05050102010706020507" pitchFamily="18" charset="2"/>
                        <a:buChar char=""/>
                      </a:pPr>
                      <a:r>
                        <a:rPr lang="en-US" sz="1400" dirty="0">
                          <a:effectLst/>
                        </a:rPr>
                        <a:t>adverse social impacts to local communities or other project affected parties </a:t>
                      </a:r>
                    </a:p>
                    <a:p>
                      <a:pPr marL="342900" marR="0" lvl="0" indent="-342900">
                        <a:lnSpc>
                          <a:spcPct val="107000"/>
                        </a:lnSpc>
                        <a:spcBef>
                          <a:spcPts val="0"/>
                        </a:spcBef>
                        <a:spcAft>
                          <a:spcPts val="0"/>
                        </a:spcAft>
                        <a:buFont typeface="Symbol" panose="05050102010706020507" pitchFamily="18" charset="2"/>
                        <a:buChar char=""/>
                      </a:pPr>
                      <a:r>
                        <a:rPr lang="en-US" sz="1400" dirty="0">
                          <a:effectLst/>
                        </a:rPr>
                        <a:t>significant displacement and/or resettlement</a:t>
                      </a:r>
                    </a:p>
                    <a:p>
                      <a:pPr marL="342900" marR="0" lvl="0" indent="-342900">
                        <a:lnSpc>
                          <a:spcPct val="107000"/>
                        </a:lnSpc>
                        <a:spcBef>
                          <a:spcPts val="0"/>
                        </a:spcBef>
                        <a:spcAft>
                          <a:spcPts val="0"/>
                        </a:spcAft>
                        <a:buFont typeface="Symbol" panose="05050102010706020507" pitchFamily="18" charset="2"/>
                        <a:buChar char=""/>
                      </a:pPr>
                      <a:r>
                        <a:rPr lang="en-US" sz="1400" dirty="0">
                          <a:effectLst/>
                        </a:rPr>
                        <a:t>adverse impact to the rights, lands, resources and territories of indigenous peoples </a:t>
                      </a:r>
                    </a:p>
                    <a:p>
                      <a:pPr marL="342900" marR="0" lvl="0" indent="-342900">
                        <a:lnSpc>
                          <a:spcPct val="107000"/>
                        </a:lnSpc>
                        <a:spcBef>
                          <a:spcPts val="0"/>
                        </a:spcBef>
                        <a:spcAft>
                          <a:spcPts val="0"/>
                        </a:spcAft>
                        <a:buFont typeface="Symbol" panose="05050102010706020507" pitchFamily="18" charset="2"/>
                        <a:buChar char=""/>
                      </a:pPr>
                      <a:r>
                        <a:rPr lang="en-US" sz="1400" dirty="0">
                          <a:effectLst/>
                        </a:rPr>
                        <a:t>adverse impact to critical habitats </a:t>
                      </a:r>
                    </a:p>
                    <a:p>
                      <a:pPr marL="342900" marR="0" lvl="0" indent="-342900">
                        <a:lnSpc>
                          <a:spcPct val="107000"/>
                        </a:lnSpc>
                        <a:spcBef>
                          <a:spcPts val="0"/>
                        </a:spcBef>
                        <a:spcAft>
                          <a:spcPts val="0"/>
                        </a:spcAft>
                        <a:buFont typeface="Symbol" panose="05050102010706020507" pitchFamily="18" charset="2"/>
                        <a:buChar char=""/>
                      </a:pPr>
                      <a:r>
                        <a:rPr lang="en-US" sz="1400" dirty="0">
                          <a:effectLst/>
                        </a:rPr>
                        <a:t>significant adverse impacts to cultural heritage </a:t>
                      </a:r>
                    </a:p>
                    <a:p>
                      <a:pPr marL="342900" marR="0" lvl="0" indent="-342900">
                        <a:lnSpc>
                          <a:spcPct val="107000"/>
                        </a:lnSpc>
                        <a:spcBef>
                          <a:spcPts val="0"/>
                        </a:spcBef>
                        <a:spcAft>
                          <a:spcPts val="0"/>
                        </a:spcAft>
                        <a:buFont typeface="Symbol" panose="05050102010706020507" pitchFamily="18" charset="2"/>
                        <a:buChar char=""/>
                      </a:pPr>
                      <a:r>
                        <a:rPr lang="en-US" sz="1400" dirty="0">
                          <a:effectLst/>
                        </a:rPr>
                        <a:t>environmental pollution </a:t>
                      </a:r>
                    </a:p>
                    <a:p>
                      <a:pPr marL="342900" marR="0" lvl="0" indent="-342900">
                        <a:lnSpc>
                          <a:spcPct val="107000"/>
                        </a:lnSpc>
                        <a:spcBef>
                          <a:spcPts val="0"/>
                        </a:spcBef>
                        <a:spcAft>
                          <a:spcPts val="0"/>
                        </a:spcAft>
                        <a:buFont typeface="Symbol" panose="05050102010706020507" pitchFamily="18" charset="2"/>
                        <a:buChar char=""/>
                      </a:pPr>
                      <a:r>
                        <a:rPr lang="en-US" sz="1400" dirty="0">
                          <a:effectLst/>
                        </a:rPr>
                        <a:t>deforestation and land degradation</a:t>
                      </a:r>
                    </a:p>
                    <a:p>
                      <a:pPr marL="342900" marR="0" lvl="0" indent="-342900">
                        <a:lnSpc>
                          <a:spcPct val="107000"/>
                        </a:lnSpc>
                        <a:spcBef>
                          <a:spcPts val="0"/>
                        </a:spcBef>
                        <a:spcAft>
                          <a:spcPts val="0"/>
                        </a:spcAft>
                        <a:buFont typeface="Symbol" panose="05050102010706020507" pitchFamily="18" charset="2"/>
                        <a:buChar char=""/>
                      </a:pPr>
                      <a:r>
                        <a:rPr lang="en-US" sz="1400" dirty="0">
                          <a:effectLst/>
                        </a:rPr>
                        <a:t>emission of significant quantities of GHGs</a:t>
                      </a:r>
                      <a:endParaRPr lang="en-US" sz="1400" dirty="0">
                        <a:effectLst/>
                        <a:latin typeface="Museo Sans 300"/>
                        <a:ea typeface="Calibri" panose="020F0502020204030204" pitchFamily="34" charset="0"/>
                        <a:cs typeface="Arial" panose="020B0604020202020204" pitchFamily="34" charset="0"/>
                      </a:endParaRPr>
                    </a:p>
                  </a:txBody>
                  <a:tcPr marL="61784" marR="61784" marT="0" marB="0" anchor="b"/>
                </a:tc>
                <a:extLst>
                  <a:ext uri="{0D108BD9-81ED-4DB2-BD59-A6C34878D82A}">
                    <a16:rowId xmlns:a16="http://schemas.microsoft.com/office/drawing/2014/main" val="953098877"/>
                  </a:ext>
                </a:extLst>
              </a:tr>
            </a:tbl>
          </a:graphicData>
        </a:graphic>
      </p:graphicFrame>
    </p:spTree>
    <p:extLst>
      <p:ext uri="{BB962C8B-B14F-4D97-AF65-F5344CB8AC3E}">
        <p14:creationId xmlns:p14="http://schemas.microsoft.com/office/powerpoint/2010/main" val="29826906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Second screening - shortlisting</a:t>
            </a:r>
            <a:endParaRPr lang="en-US" dirty="0">
              <a:solidFill>
                <a:srgbClr val="FFC000"/>
              </a:solidFill>
            </a:endParaRPr>
          </a:p>
        </p:txBody>
      </p:sp>
      <p:sp>
        <p:nvSpPr>
          <p:cNvPr id="3" name="Content Placeholder 2"/>
          <p:cNvSpPr>
            <a:spLocks noGrp="1"/>
          </p:cNvSpPr>
          <p:nvPr>
            <p:ph idx="1"/>
          </p:nvPr>
        </p:nvSpPr>
        <p:spPr/>
        <p:txBody>
          <a:bodyPr/>
          <a:lstStyle/>
          <a:p>
            <a:pPr marL="0" indent="0">
              <a:buNone/>
            </a:pPr>
            <a:r>
              <a:rPr lang="en-US" dirty="0" smtClean="0"/>
              <a:t>Done </a:t>
            </a:r>
            <a:r>
              <a:rPr lang="en-US" dirty="0"/>
              <a:t>by UNCDF following receipt of the long-listed project proposals from PSFU.</a:t>
            </a:r>
            <a:endParaRPr lang="en-GB" dirty="0" smtClean="0"/>
          </a:p>
          <a:p>
            <a:pPr marL="0" indent="0">
              <a:buNone/>
            </a:pPr>
            <a:r>
              <a:rPr lang="en-US" dirty="0" smtClean="0"/>
              <a:t>Criteria for shortlisting:</a:t>
            </a:r>
          </a:p>
          <a:p>
            <a:pPr marL="0" indent="0">
              <a:buNone/>
            </a:pPr>
            <a:endParaRPr lang="en-US" dirty="0"/>
          </a:p>
        </p:txBody>
      </p:sp>
      <p:sp>
        <p:nvSpPr>
          <p:cNvPr id="4" name="Footer Placeholder 3"/>
          <p:cNvSpPr>
            <a:spLocks noGrp="1"/>
          </p:cNvSpPr>
          <p:nvPr>
            <p:ph type="ftr" sz="quarter" idx="11"/>
          </p:nvPr>
        </p:nvSpPr>
        <p:spPr/>
        <p:txBody>
          <a:bodyPr/>
          <a:lstStyle/>
          <a:p>
            <a:r>
              <a:rPr lang="de-DE" dirty="0" smtClean="0"/>
              <a:t>Support to Agriculture Revitalisation and Transformation</a:t>
            </a:r>
            <a:endParaRPr lang="de-DE" dirty="0"/>
          </a:p>
        </p:txBody>
      </p:sp>
      <p:graphicFrame>
        <p:nvGraphicFramePr>
          <p:cNvPr id="6" name="Table 5"/>
          <p:cNvGraphicFramePr>
            <a:graphicFrameLocks noGrp="1"/>
          </p:cNvGraphicFramePr>
          <p:nvPr>
            <p:extLst>
              <p:ext uri="{D42A27DB-BD31-4B8C-83A1-F6EECF244321}">
                <p14:modId xmlns:p14="http://schemas.microsoft.com/office/powerpoint/2010/main" val="1629169640"/>
              </p:ext>
            </p:extLst>
          </p:nvPr>
        </p:nvGraphicFramePr>
        <p:xfrm>
          <a:off x="838200" y="3200398"/>
          <a:ext cx="10515600" cy="3163742"/>
        </p:xfrm>
        <a:graphic>
          <a:graphicData uri="http://schemas.openxmlformats.org/drawingml/2006/table">
            <a:tbl>
              <a:tblPr firstRow="1" firstCol="1" bandRow="1">
                <a:tableStyleId>{5C22544A-7EE6-4342-B048-85BDC9FD1C3A}</a:tableStyleId>
              </a:tblPr>
              <a:tblGrid>
                <a:gridCol w="525780">
                  <a:extLst>
                    <a:ext uri="{9D8B030D-6E8A-4147-A177-3AD203B41FA5}">
                      <a16:colId xmlns:a16="http://schemas.microsoft.com/office/drawing/2014/main" val="3843232832"/>
                    </a:ext>
                  </a:extLst>
                </a:gridCol>
                <a:gridCol w="9989820">
                  <a:extLst>
                    <a:ext uri="{9D8B030D-6E8A-4147-A177-3AD203B41FA5}">
                      <a16:colId xmlns:a16="http://schemas.microsoft.com/office/drawing/2014/main" val="285876328"/>
                    </a:ext>
                  </a:extLst>
                </a:gridCol>
              </a:tblGrid>
              <a:tr h="585334">
                <a:tc>
                  <a:txBody>
                    <a:bodyPr/>
                    <a:lstStyle/>
                    <a:p>
                      <a:pPr marL="0" marR="0">
                        <a:lnSpc>
                          <a:spcPct val="107000"/>
                        </a:lnSpc>
                        <a:spcBef>
                          <a:spcPts val="0"/>
                        </a:spcBef>
                        <a:spcAft>
                          <a:spcPts val="0"/>
                        </a:spcAft>
                      </a:pPr>
                      <a:r>
                        <a:rPr lang="en-US" sz="2000">
                          <a:effectLst/>
                        </a:rPr>
                        <a:t>0</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dirty="0">
                          <a:effectLst/>
                        </a:rPr>
                        <a:t>Has the company shared requested critical additional information that affects the decision.</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tc>
                <a:extLst>
                  <a:ext uri="{0D108BD9-81ED-4DB2-BD59-A6C34878D82A}">
                    <a16:rowId xmlns:a16="http://schemas.microsoft.com/office/drawing/2014/main" val="60129015"/>
                  </a:ext>
                </a:extLst>
              </a:tr>
              <a:tr h="634859">
                <a:tc>
                  <a:txBody>
                    <a:bodyPr/>
                    <a:lstStyle/>
                    <a:p>
                      <a:pPr marL="0" marR="0">
                        <a:lnSpc>
                          <a:spcPct val="107000"/>
                        </a:lnSpc>
                        <a:spcBef>
                          <a:spcPts val="0"/>
                        </a:spcBef>
                        <a:spcAft>
                          <a:spcPts val="0"/>
                        </a:spcAft>
                      </a:pPr>
                      <a:r>
                        <a:rPr lang="en-US" sz="2000">
                          <a:effectLst/>
                        </a:rPr>
                        <a:t>1</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a:effectLst/>
                        </a:rPr>
                        <a:t>Detailed analysis of the project capital expenditure and availability of the developer’s contribution: Is the capital structure sufficient for the project success?</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extLst>
                  <a:ext uri="{0D108BD9-81ED-4DB2-BD59-A6C34878D82A}">
                    <a16:rowId xmlns:a16="http://schemas.microsoft.com/office/drawing/2014/main" val="65546355"/>
                  </a:ext>
                </a:extLst>
              </a:tr>
              <a:tr h="634859">
                <a:tc>
                  <a:txBody>
                    <a:bodyPr/>
                    <a:lstStyle/>
                    <a:p>
                      <a:pPr marL="0" marR="0">
                        <a:lnSpc>
                          <a:spcPct val="107000"/>
                        </a:lnSpc>
                        <a:spcBef>
                          <a:spcPts val="0"/>
                        </a:spcBef>
                        <a:spcAft>
                          <a:spcPts val="0"/>
                        </a:spcAft>
                      </a:pPr>
                      <a:r>
                        <a:rPr lang="en-US" sz="2000">
                          <a:effectLst/>
                        </a:rPr>
                        <a:t>2</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a:effectLst/>
                        </a:rPr>
                        <a:t>Do the project characteristics allow application of project financing (Capital intensive, employs proven technology)</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extLst>
                  <a:ext uri="{0D108BD9-81ED-4DB2-BD59-A6C34878D82A}">
                    <a16:rowId xmlns:a16="http://schemas.microsoft.com/office/drawing/2014/main" val="1136243212"/>
                  </a:ext>
                </a:extLst>
              </a:tr>
              <a:tr h="621592">
                <a:tc>
                  <a:txBody>
                    <a:bodyPr/>
                    <a:lstStyle/>
                    <a:p>
                      <a:pPr marL="0" marR="0">
                        <a:lnSpc>
                          <a:spcPct val="107000"/>
                        </a:lnSpc>
                        <a:spcBef>
                          <a:spcPts val="0"/>
                        </a:spcBef>
                        <a:spcAft>
                          <a:spcPts val="0"/>
                        </a:spcAft>
                      </a:pPr>
                      <a:r>
                        <a:rPr lang="en-US" sz="2000">
                          <a:effectLst/>
                        </a:rPr>
                        <a:t>3</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a:effectLst/>
                        </a:rPr>
                        <a:t>Are the resulting environmental and social risks created by the project mitigated?</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extLst>
                  <a:ext uri="{0D108BD9-81ED-4DB2-BD59-A6C34878D82A}">
                    <a16:rowId xmlns:a16="http://schemas.microsoft.com/office/drawing/2014/main" val="408215228"/>
                  </a:ext>
                </a:extLst>
              </a:tr>
              <a:tr h="634859">
                <a:tc>
                  <a:txBody>
                    <a:bodyPr/>
                    <a:lstStyle/>
                    <a:p>
                      <a:pPr marL="0" marR="0">
                        <a:lnSpc>
                          <a:spcPct val="107000"/>
                        </a:lnSpc>
                        <a:spcBef>
                          <a:spcPts val="0"/>
                        </a:spcBef>
                        <a:spcAft>
                          <a:spcPts val="0"/>
                        </a:spcAft>
                      </a:pPr>
                      <a:r>
                        <a:rPr lang="en-US" sz="2000">
                          <a:effectLst/>
                        </a:rPr>
                        <a:t>4</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dirty="0">
                          <a:effectLst/>
                        </a:rPr>
                        <a:t>Technology employed: Is the technology employed in line with that targeted by the START Facility as per the Eligibility Criteria?  See page 14 of the START Handbook (Volume 1)</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extLst>
                  <a:ext uri="{0D108BD9-81ED-4DB2-BD59-A6C34878D82A}">
                    <a16:rowId xmlns:a16="http://schemas.microsoft.com/office/drawing/2014/main" val="3790757266"/>
                  </a:ext>
                </a:extLst>
              </a:tr>
            </a:tbl>
          </a:graphicData>
        </a:graphic>
      </p:graphicFrame>
    </p:spTree>
    <p:extLst>
      <p:ext uri="{BB962C8B-B14F-4D97-AF65-F5344CB8AC3E}">
        <p14:creationId xmlns:p14="http://schemas.microsoft.com/office/powerpoint/2010/main" val="2025346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2877"/>
          </a:xfrm>
        </p:spPr>
        <p:txBody>
          <a:bodyPr/>
          <a:lstStyle/>
          <a:p>
            <a:r>
              <a:rPr lang="en-US" dirty="0">
                <a:solidFill>
                  <a:srgbClr val="FFC000"/>
                </a:solidFill>
              </a:rPr>
              <a:t>Second screening </a:t>
            </a:r>
            <a:r>
              <a:rPr lang="en-US" dirty="0" smtClean="0">
                <a:solidFill>
                  <a:srgbClr val="FFC000"/>
                </a:solidFill>
              </a:rPr>
              <a:t>– shortlisting (cont’d)</a:t>
            </a:r>
            <a:endParaRPr lang="en-US" dirty="0"/>
          </a:p>
        </p:txBody>
      </p:sp>
      <p:sp>
        <p:nvSpPr>
          <p:cNvPr id="3" name="Content Placeholder 2"/>
          <p:cNvSpPr>
            <a:spLocks noGrp="1"/>
          </p:cNvSpPr>
          <p:nvPr>
            <p:ph idx="1"/>
          </p:nvPr>
        </p:nvSpPr>
        <p:spPr/>
        <p:txBody>
          <a:bodyPr>
            <a:normAutofit/>
          </a:bodyPr>
          <a:lstStyle/>
          <a:p>
            <a:pPr marL="0" indent="0">
              <a:buNone/>
            </a:pPr>
            <a:endParaRPr lang="en-GB" dirty="0" smtClean="0"/>
          </a:p>
          <a:p>
            <a:endParaRPr lang="en-US" dirty="0"/>
          </a:p>
        </p:txBody>
      </p:sp>
      <p:sp>
        <p:nvSpPr>
          <p:cNvPr id="4" name="Footer Placeholder 3"/>
          <p:cNvSpPr>
            <a:spLocks noGrp="1"/>
          </p:cNvSpPr>
          <p:nvPr>
            <p:ph type="ftr" sz="quarter" idx="11"/>
          </p:nvPr>
        </p:nvSpPr>
        <p:spPr/>
        <p:txBody>
          <a:bodyPr/>
          <a:lstStyle/>
          <a:p>
            <a:r>
              <a:rPr lang="de-DE" dirty="0" smtClean="0"/>
              <a:t>Support to Agraiculture Revitalisation and Transformation</a:t>
            </a:r>
            <a:endParaRPr lang="de-DE" dirty="0"/>
          </a:p>
        </p:txBody>
      </p:sp>
      <p:graphicFrame>
        <p:nvGraphicFramePr>
          <p:cNvPr id="6" name="Table 5"/>
          <p:cNvGraphicFramePr>
            <a:graphicFrameLocks noGrp="1"/>
          </p:cNvGraphicFramePr>
          <p:nvPr>
            <p:extLst>
              <p:ext uri="{D42A27DB-BD31-4B8C-83A1-F6EECF244321}">
                <p14:modId xmlns:p14="http://schemas.microsoft.com/office/powerpoint/2010/main" val="4120283453"/>
              </p:ext>
            </p:extLst>
          </p:nvPr>
        </p:nvGraphicFramePr>
        <p:xfrm>
          <a:off x="838200" y="1489167"/>
          <a:ext cx="10515600" cy="4947183"/>
        </p:xfrm>
        <a:graphic>
          <a:graphicData uri="http://schemas.openxmlformats.org/drawingml/2006/table">
            <a:tbl>
              <a:tblPr firstRow="1" firstCol="1" bandRow="1">
                <a:tableStyleId>{5C22544A-7EE6-4342-B048-85BDC9FD1C3A}</a:tableStyleId>
              </a:tblPr>
              <a:tblGrid>
                <a:gridCol w="525780">
                  <a:extLst>
                    <a:ext uri="{9D8B030D-6E8A-4147-A177-3AD203B41FA5}">
                      <a16:colId xmlns:a16="http://schemas.microsoft.com/office/drawing/2014/main" val="4112209081"/>
                    </a:ext>
                  </a:extLst>
                </a:gridCol>
                <a:gridCol w="9989820">
                  <a:extLst>
                    <a:ext uri="{9D8B030D-6E8A-4147-A177-3AD203B41FA5}">
                      <a16:colId xmlns:a16="http://schemas.microsoft.com/office/drawing/2014/main" val="456143459"/>
                    </a:ext>
                  </a:extLst>
                </a:gridCol>
              </a:tblGrid>
              <a:tr h="632272">
                <a:tc>
                  <a:txBody>
                    <a:bodyPr/>
                    <a:lstStyle/>
                    <a:p>
                      <a:pPr marL="0" marR="0">
                        <a:lnSpc>
                          <a:spcPct val="107000"/>
                        </a:lnSpc>
                        <a:spcBef>
                          <a:spcPts val="0"/>
                        </a:spcBef>
                        <a:spcAft>
                          <a:spcPts val="0"/>
                        </a:spcAft>
                      </a:pPr>
                      <a:r>
                        <a:rPr lang="en-US" sz="2000">
                          <a:effectLst/>
                        </a:rPr>
                        <a:t>5</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a:effectLst/>
                        </a:rPr>
                        <a:t>Commercial viability: (Analysis of project revenues and costs to retain cash flow to pay back the loan) Does the high level review qualify?</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tc>
                <a:extLst>
                  <a:ext uri="{0D108BD9-81ED-4DB2-BD59-A6C34878D82A}">
                    <a16:rowId xmlns:a16="http://schemas.microsoft.com/office/drawing/2014/main" val="2985788914"/>
                  </a:ext>
                </a:extLst>
              </a:tr>
              <a:tr h="632272">
                <a:tc>
                  <a:txBody>
                    <a:bodyPr/>
                    <a:lstStyle/>
                    <a:p>
                      <a:pPr marL="0" marR="0">
                        <a:lnSpc>
                          <a:spcPct val="107000"/>
                        </a:lnSpc>
                        <a:spcBef>
                          <a:spcPts val="0"/>
                        </a:spcBef>
                        <a:spcAft>
                          <a:spcPts val="0"/>
                        </a:spcAft>
                      </a:pPr>
                      <a:r>
                        <a:rPr lang="en-US" sz="2000">
                          <a:effectLst/>
                        </a:rPr>
                        <a:t>6</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a:effectLst/>
                        </a:rPr>
                        <a:t>Availability of raw materials: Is the knowledge of project implementation area indicate existence of the value chain raw materials.</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tc>
                <a:extLst>
                  <a:ext uri="{0D108BD9-81ED-4DB2-BD59-A6C34878D82A}">
                    <a16:rowId xmlns:a16="http://schemas.microsoft.com/office/drawing/2014/main" val="2025368696"/>
                  </a:ext>
                </a:extLst>
              </a:tr>
              <a:tr h="467619">
                <a:tc>
                  <a:txBody>
                    <a:bodyPr/>
                    <a:lstStyle/>
                    <a:p>
                      <a:pPr marL="0" marR="0">
                        <a:lnSpc>
                          <a:spcPct val="107000"/>
                        </a:lnSpc>
                        <a:spcBef>
                          <a:spcPts val="0"/>
                        </a:spcBef>
                        <a:spcAft>
                          <a:spcPts val="0"/>
                        </a:spcAft>
                      </a:pPr>
                      <a:r>
                        <a:rPr lang="en-US" sz="2000">
                          <a:effectLst/>
                        </a:rPr>
                        <a:t>7</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a:effectLst/>
                        </a:rPr>
                        <a:t>Market availability: Has the project demonstrated justifiable market availability</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tc>
                <a:extLst>
                  <a:ext uri="{0D108BD9-81ED-4DB2-BD59-A6C34878D82A}">
                    <a16:rowId xmlns:a16="http://schemas.microsoft.com/office/drawing/2014/main" val="590694482"/>
                  </a:ext>
                </a:extLst>
              </a:tr>
              <a:tr h="467619">
                <a:tc>
                  <a:txBody>
                    <a:bodyPr/>
                    <a:lstStyle/>
                    <a:p>
                      <a:pPr marL="0" marR="0">
                        <a:lnSpc>
                          <a:spcPct val="107000"/>
                        </a:lnSpc>
                        <a:spcBef>
                          <a:spcPts val="0"/>
                        </a:spcBef>
                        <a:spcAft>
                          <a:spcPts val="0"/>
                        </a:spcAft>
                      </a:pPr>
                      <a:r>
                        <a:rPr lang="en-US" sz="2000">
                          <a:effectLst/>
                        </a:rPr>
                        <a:t>8</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a:effectLst/>
                        </a:rPr>
                        <a:t>Is the Project’s additionally justified?</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tc>
                <a:extLst>
                  <a:ext uri="{0D108BD9-81ED-4DB2-BD59-A6C34878D82A}">
                    <a16:rowId xmlns:a16="http://schemas.microsoft.com/office/drawing/2014/main" val="2828096396"/>
                  </a:ext>
                </a:extLst>
              </a:tr>
              <a:tr h="632272">
                <a:tc>
                  <a:txBody>
                    <a:bodyPr/>
                    <a:lstStyle/>
                    <a:p>
                      <a:pPr marL="0" marR="0">
                        <a:lnSpc>
                          <a:spcPct val="107000"/>
                        </a:lnSpc>
                        <a:spcBef>
                          <a:spcPts val="0"/>
                        </a:spcBef>
                        <a:spcAft>
                          <a:spcPts val="0"/>
                        </a:spcAft>
                      </a:pPr>
                      <a:r>
                        <a:rPr lang="en-US" sz="2000">
                          <a:effectLst/>
                        </a:rPr>
                        <a:t>9</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dirty="0">
                          <a:effectLst/>
                        </a:rPr>
                        <a:t>Level of project's contribution to reduction in ecological scarcities and contribute to green economy.</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tc>
                <a:extLst>
                  <a:ext uri="{0D108BD9-81ED-4DB2-BD59-A6C34878D82A}">
                    <a16:rowId xmlns:a16="http://schemas.microsoft.com/office/drawing/2014/main" val="1226997469"/>
                  </a:ext>
                </a:extLst>
              </a:tr>
              <a:tr h="632272">
                <a:tc>
                  <a:txBody>
                    <a:bodyPr/>
                    <a:lstStyle/>
                    <a:p>
                      <a:pPr marL="0" marR="0">
                        <a:lnSpc>
                          <a:spcPct val="107000"/>
                        </a:lnSpc>
                        <a:spcBef>
                          <a:spcPts val="0"/>
                        </a:spcBef>
                        <a:spcAft>
                          <a:spcPts val="0"/>
                        </a:spcAft>
                      </a:pPr>
                      <a:r>
                        <a:rPr lang="en-US" sz="2000">
                          <a:effectLst/>
                        </a:rPr>
                        <a:t>10</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a:effectLst/>
                        </a:rPr>
                        <a:t>Food Security: To what extent does the project contribute to each of the food security dimensions: Availability, Accessibility &amp; Stability?</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tc>
                <a:extLst>
                  <a:ext uri="{0D108BD9-81ED-4DB2-BD59-A6C34878D82A}">
                    <a16:rowId xmlns:a16="http://schemas.microsoft.com/office/drawing/2014/main" val="1345582287"/>
                  </a:ext>
                </a:extLst>
              </a:tr>
              <a:tr h="467619">
                <a:tc>
                  <a:txBody>
                    <a:bodyPr/>
                    <a:lstStyle/>
                    <a:p>
                      <a:pPr marL="0" marR="0">
                        <a:lnSpc>
                          <a:spcPct val="107000"/>
                        </a:lnSpc>
                        <a:spcBef>
                          <a:spcPts val="0"/>
                        </a:spcBef>
                        <a:spcAft>
                          <a:spcPts val="0"/>
                        </a:spcAft>
                      </a:pPr>
                      <a:r>
                        <a:rPr lang="en-US" sz="2000">
                          <a:effectLst/>
                        </a:rPr>
                        <a:t>11</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a:effectLst/>
                        </a:rPr>
                        <a:t>Project's contribution to development of local primary production in Northern Uganda?</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tc>
                <a:extLst>
                  <a:ext uri="{0D108BD9-81ED-4DB2-BD59-A6C34878D82A}">
                    <a16:rowId xmlns:a16="http://schemas.microsoft.com/office/drawing/2014/main" val="1646838310"/>
                  </a:ext>
                </a:extLst>
              </a:tr>
              <a:tr h="467619">
                <a:tc>
                  <a:txBody>
                    <a:bodyPr/>
                    <a:lstStyle/>
                    <a:p>
                      <a:pPr marL="0" marR="0">
                        <a:lnSpc>
                          <a:spcPct val="107000"/>
                        </a:lnSpc>
                        <a:spcBef>
                          <a:spcPts val="0"/>
                        </a:spcBef>
                        <a:spcAft>
                          <a:spcPts val="0"/>
                        </a:spcAft>
                      </a:pPr>
                      <a:r>
                        <a:rPr lang="en-US" sz="2000">
                          <a:effectLst/>
                        </a:rPr>
                        <a:t>12</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a:effectLst/>
                        </a:rPr>
                        <a:t>To what extent does the project create specific benefits for women and youth?</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tc>
                <a:extLst>
                  <a:ext uri="{0D108BD9-81ED-4DB2-BD59-A6C34878D82A}">
                    <a16:rowId xmlns:a16="http://schemas.microsoft.com/office/drawing/2014/main" val="2019867446"/>
                  </a:ext>
                </a:extLst>
              </a:tr>
              <a:tr h="467619">
                <a:tc>
                  <a:txBody>
                    <a:bodyPr/>
                    <a:lstStyle/>
                    <a:p>
                      <a:pPr marL="0" marR="0">
                        <a:lnSpc>
                          <a:spcPct val="107000"/>
                        </a:lnSpc>
                        <a:spcBef>
                          <a:spcPts val="0"/>
                        </a:spcBef>
                        <a:spcAft>
                          <a:spcPts val="0"/>
                        </a:spcAft>
                      </a:pPr>
                      <a:r>
                        <a:rPr lang="en-US" sz="2000">
                          <a:effectLst/>
                        </a:rPr>
                        <a:t>13</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nchor="b"/>
                </a:tc>
                <a:tc>
                  <a:txBody>
                    <a:bodyPr/>
                    <a:lstStyle/>
                    <a:p>
                      <a:pPr marL="0" marR="0">
                        <a:lnSpc>
                          <a:spcPct val="107000"/>
                        </a:lnSpc>
                        <a:spcBef>
                          <a:spcPts val="0"/>
                        </a:spcBef>
                        <a:spcAft>
                          <a:spcPts val="0"/>
                        </a:spcAft>
                      </a:pPr>
                      <a:r>
                        <a:rPr lang="en-US" sz="2000" dirty="0">
                          <a:effectLst/>
                        </a:rPr>
                        <a:t>Is the Project benefiting of refugees and hosting communities?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1232" marR="61232" marT="0" marB="0"/>
                </a:tc>
                <a:extLst>
                  <a:ext uri="{0D108BD9-81ED-4DB2-BD59-A6C34878D82A}">
                    <a16:rowId xmlns:a16="http://schemas.microsoft.com/office/drawing/2014/main" val="1516624763"/>
                  </a:ext>
                </a:extLst>
              </a:tr>
            </a:tbl>
          </a:graphicData>
        </a:graphic>
      </p:graphicFrame>
    </p:spTree>
    <p:extLst>
      <p:ext uri="{BB962C8B-B14F-4D97-AF65-F5344CB8AC3E}">
        <p14:creationId xmlns:p14="http://schemas.microsoft.com/office/powerpoint/2010/main" val="39665987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FFC000"/>
                </a:solidFill>
              </a:rPr>
              <a:t>Due Diligence</a:t>
            </a:r>
            <a:endParaRPr lang="en-US" sz="3600" dirty="0">
              <a:solidFill>
                <a:srgbClr val="FFC000"/>
              </a:solidFill>
            </a:endParaRPr>
          </a:p>
        </p:txBody>
      </p:sp>
      <p:sp>
        <p:nvSpPr>
          <p:cNvPr id="3" name="Content Placeholder 2"/>
          <p:cNvSpPr>
            <a:spLocks noGrp="1"/>
          </p:cNvSpPr>
          <p:nvPr>
            <p:ph idx="1"/>
          </p:nvPr>
        </p:nvSpPr>
        <p:spPr/>
        <p:txBody>
          <a:bodyPr>
            <a:normAutofit/>
          </a:bodyPr>
          <a:lstStyle/>
          <a:p>
            <a:r>
              <a:rPr lang="en-US" dirty="0" smtClean="0"/>
              <a:t>UNCDF </a:t>
            </a:r>
            <a:r>
              <a:rPr lang="en-US" dirty="0"/>
              <a:t>will undertake a DD on all the shortlisted companies prior to undertaking detailed proposal </a:t>
            </a:r>
            <a:r>
              <a:rPr lang="en-US" dirty="0" smtClean="0"/>
              <a:t>development.</a:t>
            </a:r>
          </a:p>
          <a:p>
            <a:r>
              <a:rPr lang="en-US" dirty="0" smtClean="0"/>
              <a:t>To </a:t>
            </a:r>
            <a:r>
              <a:rPr lang="en-US" dirty="0"/>
              <a:t>verify the information received through the </a:t>
            </a:r>
            <a:r>
              <a:rPr lang="en-US" dirty="0" smtClean="0"/>
              <a:t>application.</a:t>
            </a:r>
          </a:p>
          <a:p>
            <a:r>
              <a:rPr lang="en-US" dirty="0" smtClean="0"/>
              <a:t> And obtain </a:t>
            </a:r>
            <a:r>
              <a:rPr lang="en-US" dirty="0"/>
              <a:t>any other relevant information for subsequent actions/ </a:t>
            </a:r>
            <a:r>
              <a:rPr lang="en-US" dirty="0" smtClean="0"/>
              <a:t>decisions.</a:t>
            </a:r>
          </a:p>
          <a:p>
            <a:r>
              <a:rPr lang="en-US" dirty="0" smtClean="0"/>
              <a:t>Get a </a:t>
            </a:r>
            <a:r>
              <a:rPr lang="en-US" dirty="0"/>
              <a:t>better understand each of the shortlisted companies and their businesses. </a:t>
            </a:r>
            <a:endParaRPr lang="en-US" dirty="0" smtClean="0"/>
          </a:p>
          <a:p>
            <a:r>
              <a:rPr lang="en-US" dirty="0" smtClean="0"/>
              <a:t>Also identify any </a:t>
            </a:r>
            <a:r>
              <a:rPr lang="en-US" dirty="0"/>
              <a:t>challenges faced by these companies and advise them accordingly</a:t>
            </a:r>
            <a:endParaRPr lang="en-US" sz="3200" dirty="0" smtClean="0"/>
          </a:p>
        </p:txBody>
      </p:sp>
      <p:sp>
        <p:nvSpPr>
          <p:cNvPr id="4" name="Footer Placeholder 3"/>
          <p:cNvSpPr>
            <a:spLocks noGrp="1"/>
          </p:cNvSpPr>
          <p:nvPr>
            <p:ph type="ftr" sz="quarter" idx="11"/>
          </p:nvPr>
        </p:nvSpPr>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40176720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rgbClr val="FFC000"/>
                </a:solidFill>
              </a:rPr>
              <a:t>Project development</a:t>
            </a:r>
            <a:endParaRPr lang="en-US" sz="4000" dirty="0">
              <a:solidFill>
                <a:srgbClr val="FFC000"/>
              </a:solidFill>
            </a:endParaRPr>
          </a:p>
        </p:txBody>
      </p:sp>
      <p:sp>
        <p:nvSpPr>
          <p:cNvPr id="3" name="Content Placeholder 2"/>
          <p:cNvSpPr>
            <a:spLocks noGrp="1"/>
          </p:cNvSpPr>
          <p:nvPr>
            <p:ph idx="1"/>
          </p:nvPr>
        </p:nvSpPr>
        <p:spPr/>
        <p:txBody>
          <a:bodyPr>
            <a:normAutofit lnSpcReduction="10000"/>
          </a:bodyPr>
          <a:lstStyle/>
          <a:p>
            <a:r>
              <a:rPr lang="en-US" dirty="0"/>
              <a:t>Project Development is undertaken by UNCDF on the pipeline of </a:t>
            </a:r>
            <a:r>
              <a:rPr lang="en-US" dirty="0" smtClean="0"/>
              <a:t>projects.</a:t>
            </a:r>
          </a:p>
          <a:p>
            <a:r>
              <a:rPr lang="en-US" dirty="0" smtClean="0"/>
              <a:t>This allows for project </a:t>
            </a:r>
            <a:r>
              <a:rPr lang="en-US" dirty="0"/>
              <a:t>structuring, financing and </a:t>
            </a:r>
            <a:r>
              <a:rPr lang="en-US" dirty="0" smtClean="0"/>
              <a:t>monitoring before submissions to UDB.</a:t>
            </a:r>
          </a:p>
          <a:p>
            <a:r>
              <a:rPr lang="en-US" dirty="0"/>
              <a:t>Projects forwarded to UDB for financing will need to pass due diligence and demonstrate their commercial </a:t>
            </a:r>
            <a:r>
              <a:rPr lang="en-US" dirty="0" smtClean="0"/>
              <a:t>viability.</a:t>
            </a:r>
          </a:p>
          <a:p>
            <a:r>
              <a:rPr lang="en-US" dirty="0"/>
              <a:t>UDBL (or other external financiers) will apply their own credit analysis and take decision on project finance. </a:t>
            </a:r>
            <a:endParaRPr lang="en-US" dirty="0" smtClean="0"/>
          </a:p>
          <a:p>
            <a:r>
              <a:rPr lang="en-US" dirty="0"/>
              <a:t>Project development will therefore include working with Project </a:t>
            </a:r>
            <a:r>
              <a:rPr lang="en-US" dirty="0" smtClean="0"/>
              <a:t>Developers.</a:t>
            </a:r>
          </a:p>
        </p:txBody>
      </p:sp>
      <p:sp>
        <p:nvSpPr>
          <p:cNvPr id="4" name="Footer Placeholder 3"/>
          <p:cNvSpPr>
            <a:spLocks noGrp="1"/>
          </p:cNvSpPr>
          <p:nvPr>
            <p:ph type="ftr" sz="quarter" idx="11"/>
          </p:nvPr>
        </p:nvSpPr>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7796445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39732"/>
          </a:xfrm>
        </p:spPr>
        <p:txBody>
          <a:bodyPr>
            <a:normAutofit/>
          </a:bodyPr>
          <a:lstStyle/>
          <a:p>
            <a:pPr algn="ctr"/>
            <a:r>
              <a:rPr lang="en-US" sz="8000" dirty="0"/>
              <a:t>HOW TO APPLY FOR START FACILITY SUPPORT</a:t>
            </a:r>
          </a:p>
        </p:txBody>
      </p:sp>
      <p:sp>
        <p:nvSpPr>
          <p:cNvPr id="3" name="Footer Placeholder 2"/>
          <p:cNvSpPr>
            <a:spLocks noGrp="1"/>
          </p:cNvSpPr>
          <p:nvPr>
            <p:ph type="ftr" sz="quarter" idx="11"/>
          </p:nvPr>
        </p:nvSpPr>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31156846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05394"/>
          </a:xfrm>
        </p:spPr>
        <p:txBody>
          <a:bodyPr>
            <a:normAutofit/>
          </a:bodyPr>
          <a:lstStyle/>
          <a:p>
            <a:r>
              <a:rPr lang="en-US" dirty="0" smtClean="0"/>
              <a:t>How to apply for START Facility Support</a:t>
            </a:r>
            <a:endParaRPr lang="en-US" dirty="0"/>
          </a:p>
        </p:txBody>
      </p:sp>
      <p:sp>
        <p:nvSpPr>
          <p:cNvPr id="3" name="Content Placeholder 2"/>
          <p:cNvSpPr>
            <a:spLocks noGrp="1"/>
          </p:cNvSpPr>
          <p:nvPr>
            <p:ph idx="1"/>
          </p:nvPr>
        </p:nvSpPr>
        <p:spPr>
          <a:xfrm>
            <a:off x="718671" y="705395"/>
            <a:ext cx="10476198" cy="5839095"/>
          </a:xfrm>
        </p:spPr>
        <p:txBody>
          <a:bodyPr>
            <a:noAutofit/>
          </a:bodyPr>
          <a:lstStyle/>
          <a:p>
            <a:pPr lvl="0" algn="just"/>
            <a:r>
              <a:rPr lang="en-US" sz="1900" dirty="0"/>
              <a:t>Application forms must be submitted using the Call for Proposal Submission Form. The </a:t>
            </a:r>
            <a:r>
              <a:rPr lang="en-US" sz="1900" b="1" dirty="0"/>
              <a:t>Submission Form (Word version) </a:t>
            </a:r>
            <a:r>
              <a:rPr lang="en-US" sz="1900" dirty="0"/>
              <a:t>will be available for downloaded by interested companies on PSFU website </a:t>
            </a:r>
            <a:r>
              <a:rPr lang="en-US" sz="1900" u="sng" dirty="0" smtClean="0">
                <a:hlinkClick r:id="rId2"/>
              </a:rPr>
              <a:t>www.psfuganda.org.ug</a:t>
            </a:r>
            <a:r>
              <a:rPr lang="en-US" sz="1900" dirty="0"/>
              <a:t> </a:t>
            </a:r>
            <a:r>
              <a:rPr lang="en-US" sz="1900" dirty="0" smtClean="0"/>
              <a:t>; UNCDF Website </a:t>
            </a:r>
            <a:r>
              <a:rPr lang="en-US" sz="2000" u="sng" dirty="0" smtClean="0">
                <a:solidFill>
                  <a:srgbClr val="333333"/>
                </a:solidFill>
                <a:latin typeface="Calibri" panose="020F0502020204030204" pitchFamily="34" charset="0"/>
                <a:ea typeface="Calibri" panose="020F0502020204030204" pitchFamily="34" charset="0"/>
                <a:hlinkClick r:id="rId3"/>
              </a:rPr>
              <a:t>www.uncdf.org</a:t>
            </a:r>
            <a:r>
              <a:rPr lang="en-US" sz="2000" u="sng" dirty="0" smtClean="0">
                <a:solidFill>
                  <a:srgbClr val="333333"/>
                </a:solidFill>
                <a:latin typeface="Calibri" panose="020F0502020204030204" pitchFamily="34" charset="0"/>
                <a:ea typeface="Calibri" panose="020F0502020204030204" pitchFamily="34" charset="0"/>
              </a:rPr>
              <a:t>; </a:t>
            </a:r>
            <a:r>
              <a:rPr lang="en-US" sz="1900" dirty="0" smtClean="0"/>
              <a:t> and UDB Website </a:t>
            </a:r>
            <a:r>
              <a:rPr lang="en-US" sz="2000" dirty="0">
                <a:hlinkClick r:id="rId4"/>
              </a:rPr>
              <a:t>https://</a:t>
            </a:r>
            <a:r>
              <a:rPr lang="en-US" sz="2000" dirty="0" smtClean="0">
                <a:hlinkClick r:id="rId4"/>
              </a:rPr>
              <a:t>www.udbl.co.ug</a:t>
            </a:r>
            <a:r>
              <a:rPr lang="en-US" sz="2000" dirty="0" smtClean="0"/>
              <a:t> </a:t>
            </a:r>
          </a:p>
          <a:p>
            <a:pPr lvl="0" algn="just"/>
            <a:r>
              <a:rPr lang="en-US" sz="1900" dirty="0" smtClean="0"/>
              <a:t>Applicants </a:t>
            </a:r>
            <a:r>
              <a:rPr lang="en-US" sz="1900" dirty="0"/>
              <a:t>should strictly adhere to the format of the application form and fill in the paragraphs and the pages required in order. </a:t>
            </a:r>
          </a:p>
          <a:p>
            <a:pPr lvl="0" algn="just"/>
            <a:r>
              <a:rPr lang="en-US" sz="1900" dirty="0"/>
              <a:t>Applicants should provide budget and all other figures in Uganda Shilling and if possible as round figures.</a:t>
            </a:r>
          </a:p>
          <a:p>
            <a:pPr lvl="0" algn="just"/>
            <a:r>
              <a:rPr lang="en-US" sz="1900" dirty="0"/>
              <a:t>Applicants MUST submit their Project proposal in English language only.  </a:t>
            </a:r>
          </a:p>
          <a:p>
            <a:pPr lvl="0" algn="just"/>
            <a:r>
              <a:rPr lang="en-US" sz="1900" dirty="0"/>
              <a:t>Application forms must be completed carefully to ensure all the required information is provided. Submission of incomplete information is an automatic ground for rejection of the proposal.  </a:t>
            </a:r>
          </a:p>
          <a:p>
            <a:pPr lvl="0" algn="just"/>
            <a:r>
              <a:rPr lang="en-US" sz="1900" dirty="0"/>
              <a:t>The word submission form </a:t>
            </a:r>
            <a:r>
              <a:rPr lang="en-US" sz="1900" b="1" dirty="0"/>
              <a:t>must</a:t>
            </a:r>
            <a:r>
              <a:rPr lang="en-US" sz="1900" dirty="0"/>
              <a:t> be submitted in their original format (Word) to the email </a:t>
            </a:r>
            <a:r>
              <a:rPr lang="en-US" sz="1900" dirty="0" smtClean="0"/>
              <a:t>addresses: </a:t>
            </a:r>
            <a:r>
              <a:rPr lang="en-US" sz="1900" u="sng" dirty="0">
                <a:solidFill>
                  <a:srgbClr val="0000FF"/>
                </a:solidFill>
                <a:latin typeface="Times New Roman" panose="02020603050405020304" pitchFamily="18" charset="0"/>
                <a:ea typeface="Times New Roman" panose="02020603050405020304" pitchFamily="18" charset="0"/>
                <a:hlinkClick r:id="rId5"/>
              </a:rPr>
              <a:t>cfpstart@psfuganda.org.ug</a:t>
            </a:r>
            <a:r>
              <a:rPr lang="en-GB" sz="1900" dirty="0">
                <a:latin typeface="Times New Roman" panose="02020603050405020304" pitchFamily="18" charset="0"/>
                <a:ea typeface="Times New Roman" panose="02020603050405020304" pitchFamily="18" charset="0"/>
              </a:rPr>
              <a:t> and </a:t>
            </a:r>
            <a:r>
              <a:rPr lang="en-US" sz="1900" u="sng" dirty="0">
                <a:solidFill>
                  <a:srgbClr val="0000FF"/>
                </a:solidFill>
                <a:latin typeface="Times New Roman" panose="02020603050405020304" pitchFamily="18" charset="0"/>
                <a:ea typeface="Times New Roman" panose="02020603050405020304" pitchFamily="18" charset="0"/>
                <a:hlinkClick r:id="rId6"/>
              </a:rPr>
              <a:t>cfp.start@uncdf.org</a:t>
            </a:r>
            <a:r>
              <a:rPr lang="en-US" sz="1900" dirty="0" smtClean="0"/>
              <a:t> </a:t>
            </a:r>
            <a:r>
              <a:rPr lang="en-US" sz="1900" dirty="0"/>
              <a:t>with the subject line “</a:t>
            </a:r>
            <a:r>
              <a:rPr lang="en-US" sz="1900" b="1" dirty="0"/>
              <a:t>START APPLICATION</a:t>
            </a:r>
            <a:r>
              <a:rPr lang="en-US" sz="1900" dirty="0"/>
              <a:t>”. </a:t>
            </a:r>
          </a:p>
          <a:p>
            <a:pPr lvl="0" algn="just"/>
            <a:r>
              <a:rPr lang="en-US" sz="1900" dirty="0"/>
              <a:t>Any supporting documentation must be submitted as separate documents to the same email address</a:t>
            </a:r>
          </a:p>
          <a:p>
            <a:pPr lvl="0" algn="just"/>
            <a:r>
              <a:rPr lang="en-US" sz="1900" dirty="0"/>
              <a:t>Only one application form per entity and per proposal will be accepted.  </a:t>
            </a:r>
          </a:p>
          <a:p>
            <a:pPr lvl="0" algn="just"/>
            <a:r>
              <a:rPr lang="en-US" sz="1900" dirty="0"/>
              <a:t>Any significant errors or any major inconsistency in the submission forms may lead to the rejection of the proposal. </a:t>
            </a:r>
            <a:endParaRPr lang="en-US" sz="1900" dirty="0" smtClean="0"/>
          </a:p>
          <a:p>
            <a:pPr marL="0" indent="0" algn="just">
              <a:buNone/>
            </a:pPr>
            <a:r>
              <a:rPr lang="en-GB" sz="1900" b="1" i="1" dirty="0" smtClean="0"/>
              <a:t>Warning </a:t>
            </a:r>
            <a:r>
              <a:rPr lang="en-GB" sz="1900" b="1" i="1" dirty="0"/>
              <a:t>to Applicants</a:t>
            </a:r>
            <a:r>
              <a:rPr lang="en-GB" sz="1900" dirty="0"/>
              <a:t>: No Applicant should accept to pay any fees/commission to any individual/consultant to the extent that they will be assisted to get approval under the START Facility. </a:t>
            </a:r>
            <a:endParaRPr lang="en-US" sz="1900" dirty="0"/>
          </a:p>
          <a:p>
            <a:pPr marL="0" indent="0" algn="just">
              <a:buNone/>
            </a:pPr>
            <a:endParaRPr lang="en-US" sz="2000" dirty="0" smtClean="0"/>
          </a:p>
        </p:txBody>
      </p:sp>
      <p:sp>
        <p:nvSpPr>
          <p:cNvPr id="6" name="Footer Placeholder 5"/>
          <p:cNvSpPr>
            <a:spLocks noGrp="1"/>
          </p:cNvSpPr>
          <p:nvPr>
            <p:ph type="ftr" sz="quarter" idx="11"/>
          </p:nvPr>
        </p:nvSpPr>
        <p:spPr>
          <a:xfrm>
            <a:off x="4038600" y="6531428"/>
            <a:ext cx="4114800" cy="326571"/>
          </a:xfrm>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3364004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Introduction</a:t>
            </a:r>
            <a:endParaRPr lang="en-US" dirty="0">
              <a:solidFill>
                <a:srgbClr val="FFC000"/>
              </a:solidFill>
            </a:endParaRPr>
          </a:p>
        </p:txBody>
      </p:sp>
      <p:sp>
        <p:nvSpPr>
          <p:cNvPr id="3" name="Content Placeholder 2"/>
          <p:cNvSpPr>
            <a:spLocks noGrp="1"/>
          </p:cNvSpPr>
          <p:nvPr>
            <p:ph idx="1"/>
          </p:nvPr>
        </p:nvSpPr>
        <p:spPr>
          <a:xfrm>
            <a:off x="838200" y="1690688"/>
            <a:ext cx="10515600" cy="4351338"/>
          </a:xfrm>
        </p:spPr>
        <p:txBody>
          <a:bodyPr>
            <a:normAutofit lnSpcReduction="10000"/>
          </a:bodyPr>
          <a:lstStyle/>
          <a:p>
            <a:pPr marL="0" indent="0">
              <a:buNone/>
            </a:pPr>
            <a:r>
              <a:rPr lang="en-US" dirty="0" smtClean="0"/>
              <a:t>The </a:t>
            </a:r>
            <a:r>
              <a:rPr lang="en-US" dirty="0"/>
              <a:t>START funding facility is designed to support the implementation of DINU food security and nutrition </a:t>
            </a:r>
            <a:r>
              <a:rPr lang="en-US" dirty="0" smtClean="0"/>
              <a:t>component </a:t>
            </a:r>
            <a:r>
              <a:rPr lang="en-US" dirty="0"/>
              <a:t>in particular Activity </a:t>
            </a:r>
            <a:r>
              <a:rPr lang="en-US" dirty="0" smtClean="0"/>
              <a:t>1.2.2 </a:t>
            </a:r>
          </a:p>
          <a:p>
            <a:pPr>
              <a:buFont typeface="Wingdings" panose="05000000000000000000" pitchFamily="2" charset="2"/>
              <a:buChar char="Ø"/>
            </a:pPr>
            <a:r>
              <a:rPr lang="en-US" dirty="0" smtClean="0"/>
              <a:t>Aims </a:t>
            </a:r>
            <a:r>
              <a:rPr lang="en-US" dirty="0"/>
              <a:t>at providing </a:t>
            </a:r>
            <a:r>
              <a:rPr lang="en-US" u="sng" dirty="0"/>
              <a:t>seed capital </a:t>
            </a:r>
            <a:r>
              <a:rPr lang="en-US" dirty="0"/>
              <a:t>to incubation projects along </a:t>
            </a:r>
            <a:r>
              <a:rPr lang="en-US" dirty="0">
                <a:solidFill>
                  <a:srgbClr val="FF0000"/>
                </a:solidFill>
              </a:rPr>
              <a:t>agricultural value chain as part of its overall objective </a:t>
            </a:r>
            <a:endParaRPr lang="en-US" dirty="0" smtClean="0">
              <a:solidFill>
                <a:srgbClr val="FF0000"/>
              </a:solidFill>
            </a:endParaRPr>
          </a:p>
          <a:p>
            <a:pPr>
              <a:buFont typeface="Wingdings" panose="05000000000000000000" pitchFamily="2" charset="2"/>
              <a:buChar char="Ø"/>
            </a:pPr>
            <a:r>
              <a:rPr lang="en-GB" dirty="0"/>
              <a:t>START is structured as a blended finance facility </a:t>
            </a:r>
            <a:endParaRPr lang="en-GB" dirty="0" smtClean="0"/>
          </a:p>
          <a:p>
            <a:pPr>
              <a:buFont typeface="Wingdings" panose="05000000000000000000" pitchFamily="2" charset="2"/>
              <a:buChar char="Ø"/>
            </a:pPr>
            <a:r>
              <a:rPr lang="en-US" dirty="0" smtClean="0"/>
              <a:t>START provides </a:t>
            </a:r>
            <a:r>
              <a:rPr lang="en-GB" u="sng" dirty="0" smtClean="0"/>
              <a:t>Business </a:t>
            </a:r>
            <a:r>
              <a:rPr lang="en-GB" u="sng" dirty="0"/>
              <a:t>Development Services</a:t>
            </a:r>
            <a:r>
              <a:rPr lang="en-GB" dirty="0"/>
              <a:t>, </a:t>
            </a:r>
            <a:r>
              <a:rPr lang="en-GB" u="sng" dirty="0"/>
              <a:t>project development </a:t>
            </a:r>
            <a:r>
              <a:rPr lang="en-GB" dirty="0"/>
              <a:t>and </a:t>
            </a:r>
            <a:r>
              <a:rPr lang="en-GB" u="sng" dirty="0"/>
              <a:t>finance structuring services</a:t>
            </a:r>
            <a:r>
              <a:rPr lang="en-GB" dirty="0"/>
              <a:t>, and financial </a:t>
            </a:r>
            <a:r>
              <a:rPr lang="en-GB" dirty="0" smtClean="0"/>
              <a:t>products</a:t>
            </a:r>
          </a:p>
          <a:p>
            <a:pPr>
              <a:buFont typeface="Wingdings" panose="05000000000000000000" pitchFamily="2" charset="2"/>
              <a:buChar char="Ø"/>
            </a:pPr>
            <a:r>
              <a:rPr lang="en-GB" dirty="0" smtClean="0"/>
              <a:t>Offers </a:t>
            </a:r>
            <a:r>
              <a:rPr lang="en-US" dirty="0">
                <a:solidFill>
                  <a:srgbClr val="FF0000"/>
                </a:solidFill>
              </a:rPr>
              <a:t>seed capital </a:t>
            </a:r>
            <a:r>
              <a:rPr lang="en-US" dirty="0"/>
              <a:t>in the form of </a:t>
            </a:r>
            <a:r>
              <a:rPr lang="en-US" b="1" dirty="0" smtClean="0"/>
              <a:t>concessional loans,</a:t>
            </a:r>
            <a:r>
              <a:rPr lang="en-US" dirty="0" smtClean="0"/>
              <a:t> </a:t>
            </a:r>
            <a:r>
              <a:rPr lang="en-US" b="1" dirty="0"/>
              <a:t>zero interest </a:t>
            </a:r>
            <a:r>
              <a:rPr lang="en-US" b="1" dirty="0" smtClean="0"/>
              <a:t>loans</a:t>
            </a:r>
            <a:r>
              <a:rPr lang="en-US" dirty="0" smtClean="0"/>
              <a:t> </a:t>
            </a:r>
            <a:r>
              <a:rPr lang="en-US" u="sng" dirty="0" smtClean="0"/>
              <a:t>(subject to special conditions)</a:t>
            </a:r>
            <a:r>
              <a:rPr lang="en-US" dirty="0" smtClean="0"/>
              <a:t>, </a:t>
            </a:r>
            <a:r>
              <a:rPr lang="en-US" dirty="0"/>
              <a:t>project-based </a:t>
            </a:r>
            <a:r>
              <a:rPr lang="en-US" dirty="0" smtClean="0"/>
              <a:t>guarantees</a:t>
            </a:r>
            <a:r>
              <a:rPr lang="en-GB" dirty="0" smtClean="0"/>
              <a:t> and Pre &amp; </a:t>
            </a:r>
            <a:r>
              <a:rPr lang="en-US" dirty="0" smtClean="0"/>
              <a:t>Post Investment Technical Assistance grants</a:t>
            </a:r>
            <a:endParaRPr lang="en-US" dirty="0"/>
          </a:p>
          <a:p>
            <a:pPr>
              <a:buFont typeface="Wingdings" panose="05000000000000000000" pitchFamily="2" charset="2"/>
              <a:buChar char="Ø"/>
            </a:pPr>
            <a:endParaRPr lang="en-US" dirty="0" smtClean="0"/>
          </a:p>
        </p:txBody>
      </p:sp>
      <p:sp>
        <p:nvSpPr>
          <p:cNvPr id="6" name="Footer Placeholder 5"/>
          <p:cNvSpPr>
            <a:spLocks noGrp="1"/>
          </p:cNvSpPr>
          <p:nvPr>
            <p:ph type="ftr" sz="quarter" idx="11"/>
          </p:nvPr>
        </p:nvSpPr>
        <p:spPr/>
        <p:txBody>
          <a:bodyPr/>
          <a:lstStyle/>
          <a:p>
            <a:r>
              <a:rPr lang="de-DE" dirty="0" smtClean="0"/>
              <a:t>Coffee and cocoa value chains development</a:t>
            </a:r>
            <a:endParaRPr lang="de-DE" dirty="0"/>
          </a:p>
        </p:txBody>
      </p:sp>
    </p:spTree>
    <p:extLst>
      <p:ext uri="{BB962C8B-B14F-4D97-AF65-F5344CB8AC3E}">
        <p14:creationId xmlns:p14="http://schemas.microsoft.com/office/powerpoint/2010/main" val="16390530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0447"/>
            <a:ext cx="10515600" cy="587828"/>
          </a:xfrm>
        </p:spPr>
        <p:txBody>
          <a:bodyPr>
            <a:normAutofit fontScale="90000"/>
          </a:bodyPr>
          <a:lstStyle/>
          <a:p>
            <a:r>
              <a:rPr lang="en-US" dirty="0" smtClean="0"/>
              <a:t>Important Notice</a:t>
            </a:r>
            <a:endParaRPr lang="en-US" dirty="0"/>
          </a:p>
        </p:txBody>
      </p:sp>
      <p:sp>
        <p:nvSpPr>
          <p:cNvPr id="3" name="Content Placeholder 2"/>
          <p:cNvSpPr>
            <a:spLocks noGrp="1"/>
          </p:cNvSpPr>
          <p:nvPr>
            <p:ph idx="1"/>
          </p:nvPr>
        </p:nvSpPr>
        <p:spPr>
          <a:xfrm>
            <a:off x="718671" y="888275"/>
            <a:ext cx="10476198" cy="5656215"/>
          </a:xfrm>
        </p:spPr>
        <p:txBody>
          <a:bodyPr>
            <a:noAutofit/>
          </a:bodyPr>
          <a:lstStyle/>
          <a:p>
            <a:pPr lvl="0"/>
            <a:r>
              <a:rPr lang="en-GB" b="1" i="1" dirty="0" smtClean="0"/>
              <a:t>Deadline </a:t>
            </a:r>
            <a:r>
              <a:rPr lang="en-GB" b="1" i="1" dirty="0"/>
              <a:t>for submission:</a:t>
            </a:r>
            <a:r>
              <a:rPr lang="en-GB" dirty="0"/>
              <a:t> The deadline for submission of project proposals is </a:t>
            </a:r>
            <a:r>
              <a:rPr lang="en-GB" b="1" dirty="0"/>
              <a:t>30</a:t>
            </a:r>
            <a:r>
              <a:rPr lang="en-GB" b="1" baseline="30000" dirty="0"/>
              <a:t>th</a:t>
            </a:r>
            <a:r>
              <a:rPr lang="en-GB" b="1" dirty="0"/>
              <a:t> September 2019</a:t>
            </a:r>
            <a:r>
              <a:rPr lang="en-GB" dirty="0"/>
              <a:t>.</a:t>
            </a:r>
            <a:endParaRPr lang="en-US" dirty="0"/>
          </a:p>
          <a:p>
            <a:pPr lvl="0"/>
            <a:r>
              <a:rPr lang="en-GB" dirty="0" smtClean="0"/>
              <a:t>Please</a:t>
            </a:r>
            <a:r>
              <a:rPr lang="en-GB" i="1" dirty="0"/>
              <a:t>,</a:t>
            </a:r>
            <a:r>
              <a:rPr lang="en-GB" b="1" i="1" dirty="0"/>
              <a:t> do not delete any section of the application form </a:t>
            </a:r>
            <a:r>
              <a:rPr lang="en-GB" dirty="0"/>
              <a:t>even if it’s not applicable to your project.</a:t>
            </a:r>
            <a:r>
              <a:rPr lang="en-GB" b="1" dirty="0"/>
              <a:t> </a:t>
            </a:r>
            <a:endParaRPr lang="en-GB" b="1" dirty="0" smtClean="0"/>
          </a:p>
          <a:p>
            <a:pPr lvl="0"/>
            <a:r>
              <a:rPr lang="en-GB" b="1" i="1" dirty="0" smtClean="0"/>
              <a:t>Acknowledgement </a:t>
            </a:r>
            <a:r>
              <a:rPr lang="en-GB" b="1" i="1" dirty="0"/>
              <a:t>of receipt:</a:t>
            </a:r>
            <a:r>
              <a:rPr lang="en-GB" dirty="0"/>
              <a:t> START </a:t>
            </a:r>
            <a:r>
              <a:rPr lang="en-GB" dirty="0" smtClean="0"/>
              <a:t>Team will </a:t>
            </a:r>
            <a:r>
              <a:rPr lang="en-GB" dirty="0"/>
              <a:t>acknowledge receipt of your email by replying to the email address from which the application was sent. </a:t>
            </a:r>
            <a:endParaRPr lang="en-GB" dirty="0" smtClean="0"/>
          </a:p>
          <a:p>
            <a:pPr lvl="0"/>
            <a:r>
              <a:rPr lang="en-GB" b="1" i="1" dirty="0" smtClean="0"/>
              <a:t>Successful </a:t>
            </a:r>
            <a:r>
              <a:rPr lang="en-GB" b="1" i="1" dirty="0"/>
              <a:t>longlisting</a:t>
            </a:r>
            <a:r>
              <a:rPr lang="en-GB" dirty="0"/>
              <a:t>: START Team </a:t>
            </a:r>
            <a:r>
              <a:rPr lang="en-GB" dirty="0" smtClean="0"/>
              <a:t>will give feedback to Successful </a:t>
            </a:r>
            <a:r>
              <a:rPr lang="en-GB" dirty="0"/>
              <a:t>and Unsuccessful applicants for the longlisting by </a:t>
            </a:r>
            <a:r>
              <a:rPr lang="en-GB" b="1" dirty="0"/>
              <a:t>15</a:t>
            </a:r>
            <a:r>
              <a:rPr lang="en-GB" b="1" baseline="30000" dirty="0"/>
              <a:t>th</a:t>
            </a:r>
            <a:r>
              <a:rPr lang="en-GB" b="1" dirty="0"/>
              <a:t> </a:t>
            </a:r>
            <a:r>
              <a:rPr lang="en-GB" b="1" dirty="0" smtClean="0"/>
              <a:t>Nov </a:t>
            </a:r>
            <a:r>
              <a:rPr lang="en-GB" b="1" dirty="0"/>
              <a:t>2019</a:t>
            </a:r>
            <a:r>
              <a:rPr lang="en-GB" dirty="0" smtClean="0"/>
              <a:t>.</a:t>
            </a:r>
            <a:endParaRPr lang="en-US" dirty="0"/>
          </a:p>
          <a:p>
            <a:pPr lvl="0"/>
            <a:r>
              <a:rPr lang="en-GB" b="1" i="1" dirty="0"/>
              <a:t>Successful shortlisting</a:t>
            </a:r>
            <a:r>
              <a:rPr lang="en-GB" dirty="0"/>
              <a:t>: START Team will </a:t>
            </a:r>
            <a:r>
              <a:rPr lang="en-GB" dirty="0" smtClean="0"/>
              <a:t>give feedback to Successful </a:t>
            </a:r>
            <a:r>
              <a:rPr lang="en-GB" dirty="0"/>
              <a:t>and Unsuccessful applicants for the shortlisting by </a:t>
            </a:r>
            <a:r>
              <a:rPr lang="en-GB" b="1" dirty="0"/>
              <a:t>31</a:t>
            </a:r>
            <a:r>
              <a:rPr lang="en-GB" b="1" baseline="30000" dirty="0"/>
              <a:t>st</a:t>
            </a:r>
            <a:r>
              <a:rPr lang="en-GB" b="1" dirty="0"/>
              <a:t> </a:t>
            </a:r>
            <a:r>
              <a:rPr lang="en-GB" b="1" dirty="0" smtClean="0"/>
              <a:t>Dec </a:t>
            </a:r>
            <a:r>
              <a:rPr lang="en-GB" b="1" dirty="0"/>
              <a:t>2019</a:t>
            </a:r>
            <a:r>
              <a:rPr lang="en-GB" dirty="0" smtClean="0"/>
              <a:t>..</a:t>
            </a:r>
            <a:endParaRPr lang="en-US" dirty="0"/>
          </a:p>
          <a:p>
            <a:pPr lvl="0"/>
            <a:r>
              <a:rPr lang="en-GB" b="1" i="1" dirty="0"/>
              <a:t>Inquiries:</a:t>
            </a:r>
            <a:r>
              <a:rPr lang="en-GB" dirty="0"/>
              <a:t> </a:t>
            </a:r>
            <a:r>
              <a:rPr lang="en-GB" dirty="0" smtClean="0"/>
              <a:t>Please </a:t>
            </a:r>
            <a:r>
              <a:rPr lang="en-GB" dirty="0"/>
              <a:t>send your </a:t>
            </a:r>
            <a:r>
              <a:rPr lang="en-GB" dirty="0" smtClean="0"/>
              <a:t>inquiry:</a:t>
            </a:r>
            <a:r>
              <a:rPr lang="en-GB" dirty="0" smtClean="0">
                <a:latin typeface="Times New Roman" panose="02020603050405020304" pitchFamily="18" charset="0"/>
                <a:ea typeface="Times New Roman" panose="02020603050405020304" pitchFamily="18" charset="0"/>
              </a:rPr>
              <a:t> </a:t>
            </a:r>
            <a:r>
              <a:rPr lang="en-US" u="sng" dirty="0">
                <a:solidFill>
                  <a:srgbClr val="0000FF"/>
                </a:solidFill>
                <a:latin typeface="Times New Roman" panose="02020603050405020304" pitchFamily="18" charset="0"/>
                <a:ea typeface="Times New Roman" panose="02020603050405020304" pitchFamily="18" charset="0"/>
                <a:hlinkClick r:id="rId2"/>
              </a:rPr>
              <a:t>cfpstart@psfuganda.org.ug</a:t>
            </a:r>
            <a:r>
              <a:rPr lang="en-GB" dirty="0">
                <a:latin typeface="Times New Roman" panose="02020603050405020304" pitchFamily="18" charset="0"/>
                <a:ea typeface="Times New Roman" panose="02020603050405020304" pitchFamily="18" charset="0"/>
              </a:rPr>
              <a:t> and </a:t>
            </a:r>
            <a:r>
              <a:rPr lang="en-US" u="sng" dirty="0" smtClean="0">
                <a:solidFill>
                  <a:srgbClr val="0000FF"/>
                </a:solidFill>
                <a:latin typeface="Times New Roman" panose="02020603050405020304" pitchFamily="18" charset="0"/>
                <a:ea typeface="Times New Roman" panose="02020603050405020304" pitchFamily="18" charset="0"/>
                <a:hlinkClick r:id="rId3"/>
              </a:rPr>
              <a:t>cfp.start@uncdf.org</a:t>
            </a:r>
            <a:r>
              <a:rPr lang="en-US" u="sng" dirty="0" smtClean="0">
                <a:solidFill>
                  <a:srgbClr val="0000FF"/>
                </a:solidFill>
                <a:latin typeface="Times New Roman" panose="02020603050405020304" pitchFamily="18" charset="0"/>
                <a:ea typeface="Times New Roman" panose="02020603050405020304" pitchFamily="18" charset="0"/>
              </a:rPr>
              <a:t> </a:t>
            </a:r>
            <a:r>
              <a:rPr lang="en-GB" dirty="0" smtClean="0"/>
              <a:t>with </a:t>
            </a:r>
            <a:r>
              <a:rPr lang="en-GB" dirty="0"/>
              <a:t>the subject “</a:t>
            </a:r>
            <a:r>
              <a:rPr lang="en-GB" b="1" dirty="0"/>
              <a:t>INQUIRY</a:t>
            </a:r>
            <a:r>
              <a:rPr lang="en-GB" dirty="0"/>
              <a:t>”.</a:t>
            </a:r>
            <a:endParaRPr lang="en-US" dirty="0"/>
          </a:p>
          <a:p>
            <a:pPr marL="0" indent="0" algn="just">
              <a:buNone/>
            </a:pPr>
            <a:endParaRPr lang="en-US" sz="2000" dirty="0" smtClean="0"/>
          </a:p>
        </p:txBody>
      </p:sp>
      <p:sp>
        <p:nvSpPr>
          <p:cNvPr id="6" name="Footer Placeholder 5"/>
          <p:cNvSpPr>
            <a:spLocks noGrp="1"/>
          </p:cNvSpPr>
          <p:nvPr>
            <p:ph type="ftr" sz="quarter" idx="11"/>
          </p:nvPr>
        </p:nvSpPr>
        <p:spPr>
          <a:xfrm>
            <a:off x="4038600" y="6531428"/>
            <a:ext cx="4114800" cy="326571"/>
          </a:xfrm>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3776156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START overview</a:t>
            </a:r>
            <a:endParaRPr lang="en-US" dirty="0">
              <a:solidFill>
                <a:srgbClr val="FFC000"/>
              </a:solidFill>
            </a:endParaRPr>
          </a:p>
        </p:txBody>
      </p:sp>
      <p:sp>
        <p:nvSpPr>
          <p:cNvPr id="3" name="Content Placeholder 2"/>
          <p:cNvSpPr>
            <a:spLocks noGrp="1"/>
          </p:cNvSpPr>
          <p:nvPr>
            <p:ph idx="1"/>
          </p:nvPr>
        </p:nvSpPr>
        <p:spPr>
          <a:xfrm>
            <a:off x="838200" y="1690688"/>
            <a:ext cx="10515600" cy="4351338"/>
          </a:xfrm>
        </p:spPr>
        <p:txBody>
          <a:bodyPr>
            <a:normAutofit/>
          </a:bodyPr>
          <a:lstStyle/>
          <a:p>
            <a:pPr marL="0" indent="0">
              <a:buNone/>
            </a:pPr>
            <a:endParaRPr lang="en-US" dirty="0"/>
          </a:p>
          <a:p>
            <a:pPr>
              <a:buFont typeface="Wingdings" panose="05000000000000000000" pitchFamily="2" charset="2"/>
              <a:buChar char="Ø"/>
            </a:pPr>
            <a:endParaRPr lang="en-US" dirty="0" smtClean="0"/>
          </a:p>
        </p:txBody>
      </p:sp>
      <p:sp>
        <p:nvSpPr>
          <p:cNvPr id="6" name="Footer Placeholder 5"/>
          <p:cNvSpPr>
            <a:spLocks noGrp="1"/>
          </p:cNvSpPr>
          <p:nvPr>
            <p:ph type="ftr" sz="quarter" idx="11"/>
          </p:nvPr>
        </p:nvSpPr>
        <p:spPr/>
        <p:txBody>
          <a:bodyPr/>
          <a:lstStyle/>
          <a:p>
            <a:r>
              <a:rPr lang="de-DE" dirty="0" smtClean="0"/>
              <a:t>Support to Agriculture Revitalisation and Transformation</a:t>
            </a:r>
            <a:endParaRPr lang="de-DE" dirty="0"/>
          </a:p>
        </p:txBody>
      </p:sp>
      <p:graphicFrame>
        <p:nvGraphicFramePr>
          <p:cNvPr id="4" name="Table 3"/>
          <p:cNvGraphicFramePr>
            <a:graphicFrameLocks noGrp="1"/>
          </p:cNvGraphicFramePr>
          <p:nvPr>
            <p:extLst>
              <p:ext uri="{D42A27DB-BD31-4B8C-83A1-F6EECF244321}">
                <p14:modId xmlns:p14="http://schemas.microsoft.com/office/powerpoint/2010/main" val="2828549471"/>
              </p:ext>
            </p:extLst>
          </p:nvPr>
        </p:nvGraphicFramePr>
        <p:xfrm>
          <a:off x="838200" y="1502231"/>
          <a:ext cx="10515600" cy="4878229"/>
        </p:xfrm>
        <a:graphic>
          <a:graphicData uri="http://schemas.openxmlformats.org/drawingml/2006/table">
            <a:tbl>
              <a:tblPr bandRow="1">
                <a:tableStyleId>{5C22544A-7EE6-4342-B048-85BDC9FD1C3A}</a:tableStyleId>
              </a:tblPr>
              <a:tblGrid>
                <a:gridCol w="1695994">
                  <a:extLst>
                    <a:ext uri="{9D8B030D-6E8A-4147-A177-3AD203B41FA5}">
                      <a16:colId xmlns:a16="http://schemas.microsoft.com/office/drawing/2014/main" val="1563787361"/>
                    </a:ext>
                  </a:extLst>
                </a:gridCol>
                <a:gridCol w="8819606">
                  <a:extLst>
                    <a:ext uri="{9D8B030D-6E8A-4147-A177-3AD203B41FA5}">
                      <a16:colId xmlns:a16="http://schemas.microsoft.com/office/drawing/2014/main" val="760582072"/>
                    </a:ext>
                  </a:extLst>
                </a:gridCol>
              </a:tblGrid>
              <a:tr h="1159488">
                <a:tc>
                  <a:txBody>
                    <a:bodyPr/>
                    <a:lstStyle/>
                    <a:p>
                      <a:pPr marL="0" marR="0">
                        <a:lnSpc>
                          <a:spcPct val="107000"/>
                        </a:lnSpc>
                        <a:spcBef>
                          <a:spcPts val="0"/>
                        </a:spcBef>
                        <a:spcAft>
                          <a:spcPts val="0"/>
                        </a:spcAft>
                      </a:pPr>
                      <a:r>
                        <a:rPr lang="en-US" sz="1600" kern="1200">
                          <a:effectLst/>
                        </a:rPr>
                        <a:t>Immediate Objective</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marL="0" marR="0">
                        <a:lnSpc>
                          <a:spcPct val="107000"/>
                        </a:lnSpc>
                        <a:spcBef>
                          <a:spcPts val="0"/>
                        </a:spcBef>
                        <a:spcAft>
                          <a:spcPts val="0"/>
                        </a:spcAft>
                      </a:pPr>
                      <a:r>
                        <a:rPr lang="en-US" sz="1600" kern="1200" dirty="0">
                          <a:effectLst/>
                        </a:rPr>
                        <a:t>Offer access to </a:t>
                      </a:r>
                      <a:r>
                        <a:rPr lang="en-US" sz="1600" kern="1200" dirty="0">
                          <a:solidFill>
                            <a:srgbClr val="FF0000"/>
                          </a:solidFill>
                          <a:effectLst/>
                        </a:rPr>
                        <a:t>affordable medium-term finance for agricultural value adding projects </a:t>
                      </a:r>
                      <a:r>
                        <a:rPr lang="en-US" sz="1600" kern="1200" dirty="0">
                          <a:effectLst/>
                        </a:rPr>
                        <a:t>in Northern Uganda through provision of </a:t>
                      </a:r>
                      <a:r>
                        <a:rPr lang="en-US" sz="1600" u="sng" kern="1200" dirty="0">
                          <a:effectLst/>
                        </a:rPr>
                        <a:t>Business Development Services and seed capital </a:t>
                      </a:r>
                      <a:r>
                        <a:rPr lang="en-US" sz="1600" kern="1200" dirty="0">
                          <a:effectLst/>
                        </a:rPr>
                        <a:t>in the form of </a:t>
                      </a:r>
                      <a:r>
                        <a:rPr lang="en-US" sz="1600" u="sng" kern="1200" dirty="0">
                          <a:effectLst/>
                        </a:rPr>
                        <a:t>concessional and zero interest loans, proposal development grants </a:t>
                      </a:r>
                      <a:r>
                        <a:rPr lang="en-US" sz="1600" kern="1200" dirty="0">
                          <a:effectLst/>
                        </a:rPr>
                        <a:t>and project-based guarantees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1214909982"/>
                  </a:ext>
                </a:extLst>
              </a:tr>
              <a:tr h="1429563">
                <a:tc>
                  <a:txBody>
                    <a:bodyPr/>
                    <a:lstStyle/>
                    <a:p>
                      <a:pPr marL="0" marR="0">
                        <a:lnSpc>
                          <a:spcPct val="107000"/>
                        </a:lnSpc>
                        <a:spcBef>
                          <a:spcPts val="0"/>
                        </a:spcBef>
                        <a:spcAft>
                          <a:spcPts val="0"/>
                        </a:spcAft>
                      </a:pPr>
                      <a:r>
                        <a:rPr lang="en-US" sz="1600" kern="1200">
                          <a:effectLst/>
                        </a:rPr>
                        <a:t>Medium-term Objectives</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marL="342900" marR="0" lvl="0" indent="-342900">
                        <a:lnSpc>
                          <a:spcPct val="107000"/>
                        </a:lnSpc>
                        <a:spcBef>
                          <a:spcPts val="0"/>
                        </a:spcBef>
                        <a:spcAft>
                          <a:spcPts val="0"/>
                        </a:spcAft>
                        <a:buFont typeface="Wingdings" panose="05000000000000000000" pitchFamily="2" charset="2"/>
                        <a:buChar char=""/>
                      </a:pPr>
                      <a:r>
                        <a:rPr lang="en-US" sz="1600" u="sng" kern="1200" dirty="0">
                          <a:effectLst/>
                        </a:rPr>
                        <a:t>Stimulate pro-poor economic growth in northern </a:t>
                      </a:r>
                      <a:r>
                        <a:rPr lang="en-US" sz="1600" kern="1200" dirty="0">
                          <a:effectLst/>
                        </a:rPr>
                        <a:t>Uganda, better retain the economic benefits of agriculture in the North, and improve local food systems and food security. </a:t>
                      </a:r>
                      <a:endParaRPr lang="en-US" sz="1600" dirty="0">
                        <a:effectLst/>
                      </a:endParaRPr>
                    </a:p>
                    <a:p>
                      <a:pPr marL="342900" marR="0" lvl="0" indent="-342900">
                        <a:lnSpc>
                          <a:spcPct val="107000"/>
                        </a:lnSpc>
                        <a:spcBef>
                          <a:spcPts val="0"/>
                        </a:spcBef>
                        <a:spcAft>
                          <a:spcPts val="0"/>
                        </a:spcAft>
                        <a:buFont typeface="Wingdings" panose="05000000000000000000" pitchFamily="2" charset="2"/>
                        <a:buChar char=""/>
                      </a:pPr>
                      <a:r>
                        <a:rPr lang="en-US" sz="1600" u="sng" kern="1200" dirty="0">
                          <a:effectLst/>
                        </a:rPr>
                        <a:t>Transform the Facility into a sustainable and adequately capitalized loan/grant facility providing </a:t>
                      </a:r>
                      <a:r>
                        <a:rPr lang="en-US" sz="1600" kern="1200" dirty="0">
                          <a:effectLst/>
                        </a:rPr>
                        <a:t>technical assistance and seed capital to small and medium-sized value adding agri-businesses nationally</a:t>
                      </a:r>
                      <a:endParaRPr lang="en-US" sz="1600" dirty="0">
                        <a:effectLst/>
                        <a:latin typeface="Museo Sans 30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736603036"/>
                  </a:ext>
                </a:extLst>
              </a:tr>
              <a:tr h="344325">
                <a:tc>
                  <a:txBody>
                    <a:bodyPr/>
                    <a:lstStyle/>
                    <a:p>
                      <a:pPr marL="0" marR="0">
                        <a:lnSpc>
                          <a:spcPct val="107000"/>
                        </a:lnSpc>
                        <a:spcBef>
                          <a:spcPts val="0"/>
                        </a:spcBef>
                        <a:spcAft>
                          <a:spcPts val="0"/>
                        </a:spcAft>
                      </a:pPr>
                      <a:r>
                        <a:rPr lang="en-US" sz="1600" kern="1200">
                          <a:effectLst/>
                        </a:rPr>
                        <a:t>Financing range</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marL="0" marR="0">
                        <a:lnSpc>
                          <a:spcPct val="107000"/>
                        </a:lnSpc>
                        <a:spcBef>
                          <a:spcPts val="0"/>
                        </a:spcBef>
                        <a:spcAft>
                          <a:spcPts val="0"/>
                        </a:spcAft>
                      </a:pPr>
                      <a:r>
                        <a:rPr lang="en-US" sz="1600" kern="1200" dirty="0">
                          <a:solidFill>
                            <a:srgbClr val="FF0000"/>
                          </a:solidFill>
                          <a:effectLst/>
                        </a:rPr>
                        <a:t>€10,000 - €100,000 </a:t>
                      </a:r>
                      <a:r>
                        <a:rPr lang="en-US" sz="1600" kern="1200" dirty="0" smtClean="0">
                          <a:solidFill>
                            <a:srgbClr val="FF0000"/>
                          </a:solidFill>
                          <a:effectLst/>
                        </a:rPr>
                        <a:t>(UGX. 40million </a:t>
                      </a:r>
                      <a:r>
                        <a:rPr lang="en-US" sz="1600" kern="1200" dirty="0">
                          <a:solidFill>
                            <a:srgbClr val="FF0000"/>
                          </a:solidFill>
                          <a:effectLst/>
                        </a:rPr>
                        <a:t>- 400 million)</a:t>
                      </a: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202618395"/>
                  </a:ext>
                </a:extLst>
              </a:tr>
              <a:tr h="616046">
                <a:tc>
                  <a:txBody>
                    <a:bodyPr/>
                    <a:lstStyle/>
                    <a:p>
                      <a:pPr marL="0" marR="0">
                        <a:lnSpc>
                          <a:spcPct val="107000"/>
                        </a:lnSpc>
                        <a:spcBef>
                          <a:spcPts val="0"/>
                        </a:spcBef>
                        <a:spcAft>
                          <a:spcPts val="0"/>
                        </a:spcAft>
                      </a:pPr>
                      <a:r>
                        <a:rPr lang="en-US" sz="1600" kern="1200">
                          <a:effectLst/>
                        </a:rPr>
                        <a:t>Instruments</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marL="0" marR="0">
                        <a:lnSpc>
                          <a:spcPct val="107000"/>
                        </a:lnSpc>
                        <a:spcBef>
                          <a:spcPts val="0"/>
                        </a:spcBef>
                        <a:spcAft>
                          <a:spcPts val="0"/>
                        </a:spcAft>
                      </a:pPr>
                      <a:r>
                        <a:rPr lang="en-US" sz="1600" kern="1200" dirty="0" smtClean="0">
                          <a:effectLst/>
                        </a:rPr>
                        <a:t>loans (Concessional and Zero interest – subject</a:t>
                      </a:r>
                      <a:r>
                        <a:rPr lang="en-US" sz="1600" kern="1200" baseline="0" dirty="0" smtClean="0">
                          <a:effectLst/>
                        </a:rPr>
                        <a:t> to special conditions</a:t>
                      </a:r>
                      <a:r>
                        <a:rPr lang="en-US" sz="1600" kern="1200" dirty="0" smtClean="0">
                          <a:effectLst/>
                        </a:rPr>
                        <a:t>), </a:t>
                      </a:r>
                      <a:r>
                        <a:rPr lang="en-US" sz="1600" kern="1200" dirty="0">
                          <a:effectLst/>
                        </a:rPr>
                        <a:t>project-based </a:t>
                      </a:r>
                      <a:r>
                        <a:rPr lang="en-US" sz="1600" kern="1200" dirty="0" smtClean="0">
                          <a:effectLst/>
                        </a:rPr>
                        <a:t>credit guarantees and Capacity Building Grants (for project development)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4143325826"/>
                  </a:ext>
                </a:extLst>
              </a:tr>
              <a:tr h="616046">
                <a:tc>
                  <a:txBody>
                    <a:bodyPr/>
                    <a:lstStyle/>
                    <a:p>
                      <a:pPr marL="0" marR="0">
                        <a:lnSpc>
                          <a:spcPct val="107000"/>
                        </a:lnSpc>
                        <a:spcBef>
                          <a:spcPts val="0"/>
                        </a:spcBef>
                        <a:spcAft>
                          <a:spcPts val="0"/>
                        </a:spcAft>
                      </a:pPr>
                      <a:r>
                        <a:rPr lang="en-US" sz="1600" kern="1200">
                          <a:effectLst/>
                        </a:rPr>
                        <a:t>Implementing Partners</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marL="0" marR="0">
                        <a:lnSpc>
                          <a:spcPct val="107000"/>
                        </a:lnSpc>
                        <a:spcBef>
                          <a:spcPts val="0"/>
                        </a:spcBef>
                        <a:spcAft>
                          <a:spcPts val="0"/>
                        </a:spcAft>
                      </a:pPr>
                      <a:r>
                        <a:rPr lang="en-US" sz="1600" kern="1200" dirty="0">
                          <a:effectLst/>
                        </a:rPr>
                        <a:t>Uganda Development Bank, Private Sector Foundation, UN Capital Development Fund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2685469033"/>
                  </a:ext>
                </a:extLst>
              </a:tr>
              <a:tr h="344325">
                <a:tc>
                  <a:txBody>
                    <a:bodyPr/>
                    <a:lstStyle/>
                    <a:p>
                      <a:pPr marL="0" marR="0">
                        <a:lnSpc>
                          <a:spcPct val="107000"/>
                        </a:lnSpc>
                        <a:spcBef>
                          <a:spcPts val="0"/>
                        </a:spcBef>
                        <a:spcAft>
                          <a:spcPts val="0"/>
                        </a:spcAft>
                      </a:pPr>
                      <a:r>
                        <a:rPr lang="en-US" sz="1600" kern="1200">
                          <a:effectLst/>
                        </a:rPr>
                        <a:t>Duration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marL="0" marR="0">
                        <a:lnSpc>
                          <a:spcPct val="107000"/>
                        </a:lnSpc>
                        <a:spcBef>
                          <a:spcPts val="0"/>
                        </a:spcBef>
                        <a:spcAft>
                          <a:spcPts val="0"/>
                        </a:spcAft>
                      </a:pPr>
                      <a:r>
                        <a:rPr lang="en-US" sz="1600" kern="1200" dirty="0">
                          <a:effectLst/>
                        </a:rPr>
                        <a:t>January 2018 – June 2022</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59127855"/>
                  </a:ext>
                </a:extLst>
              </a:tr>
              <a:tr h="344325">
                <a:tc>
                  <a:txBody>
                    <a:bodyPr/>
                    <a:lstStyle/>
                    <a:p>
                      <a:pPr marL="0" marR="0">
                        <a:lnSpc>
                          <a:spcPct val="107000"/>
                        </a:lnSpc>
                        <a:spcBef>
                          <a:spcPts val="0"/>
                        </a:spcBef>
                        <a:spcAft>
                          <a:spcPts val="0"/>
                        </a:spcAft>
                      </a:pPr>
                      <a:r>
                        <a:rPr lang="en-US" sz="1600" kern="1200">
                          <a:effectLst/>
                        </a:rPr>
                        <a:t>Budget</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marL="0" marR="0">
                        <a:lnSpc>
                          <a:spcPct val="107000"/>
                        </a:lnSpc>
                        <a:spcBef>
                          <a:spcPts val="0"/>
                        </a:spcBef>
                        <a:spcAft>
                          <a:spcPts val="0"/>
                        </a:spcAft>
                      </a:pPr>
                      <a:r>
                        <a:rPr lang="fr-FR" sz="1600" kern="1200" dirty="0">
                          <a:solidFill>
                            <a:srgbClr val="FF0000"/>
                          </a:solidFill>
                          <a:effectLst/>
                        </a:rPr>
                        <a:t>Total budget: €4 million</a:t>
                      </a: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2050951052"/>
                  </a:ext>
                </a:extLst>
              </a:tr>
            </a:tbl>
          </a:graphicData>
        </a:graphic>
      </p:graphicFrame>
    </p:spTree>
    <p:extLst>
      <p:ext uri="{BB962C8B-B14F-4D97-AF65-F5344CB8AC3E}">
        <p14:creationId xmlns:p14="http://schemas.microsoft.com/office/powerpoint/2010/main" val="3244298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943" y="264682"/>
            <a:ext cx="10515600" cy="1002415"/>
          </a:xfrm>
        </p:spPr>
        <p:txBody>
          <a:bodyPr/>
          <a:lstStyle/>
          <a:p>
            <a:r>
              <a:rPr lang="en-US" dirty="0" smtClean="0">
                <a:solidFill>
                  <a:srgbClr val="FFC000"/>
                </a:solidFill>
              </a:rPr>
              <a:t>Services offer by START</a:t>
            </a:r>
            <a:endParaRPr lang="en-US" dirty="0">
              <a:solidFill>
                <a:srgbClr val="FFC000"/>
              </a:solidFill>
            </a:endParaRPr>
          </a:p>
        </p:txBody>
      </p:sp>
      <p:sp>
        <p:nvSpPr>
          <p:cNvPr id="3" name="Content Placeholder 2"/>
          <p:cNvSpPr>
            <a:spLocks noGrp="1"/>
          </p:cNvSpPr>
          <p:nvPr>
            <p:ph idx="1"/>
          </p:nvPr>
        </p:nvSpPr>
        <p:spPr>
          <a:xfrm>
            <a:off x="718671" y="1267097"/>
            <a:ext cx="10515600" cy="5052253"/>
          </a:xfrm>
        </p:spPr>
        <p:txBody>
          <a:bodyPr>
            <a:normAutofit fontScale="92500" lnSpcReduction="10000"/>
          </a:bodyPr>
          <a:lstStyle/>
          <a:p>
            <a:pPr lvl="0"/>
            <a:r>
              <a:rPr lang="en-US" dirty="0">
                <a:solidFill>
                  <a:srgbClr val="FF0000"/>
                </a:solidFill>
              </a:rPr>
              <a:t>Business Development Services</a:t>
            </a:r>
          </a:p>
          <a:p>
            <a:pPr lvl="1"/>
            <a:r>
              <a:rPr lang="en-US" i="1" dirty="0"/>
              <a:t>Support in development of grant/concessional loan applications, Legal support, Technical and management training.</a:t>
            </a:r>
            <a:endParaRPr lang="en-US" dirty="0"/>
          </a:p>
          <a:p>
            <a:pPr lvl="0"/>
            <a:r>
              <a:rPr lang="en-US" dirty="0">
                <a:solidFill>
                  <a:srgbClr val="FF0000"/>
                </a:solidFill>
              </a:rPr>
              <a:t>Project preparation and development services</a:t>
            </a:r>
          </a:p>
          <a:p>
            <a:pPr lvl="1"/>
            <a:r>
              <a:rPr lang="en-US" i="1" dirty="0"/>
              <a:t>Targeted technical project development and financing support to project developers (e.g. enhanced project documentation, due diligence and financial structuring).</a:t>
            </a:r>
            <a:endParaRPr lang="en-US" dirty="0"/>
          </a:p>
          <a:p>
            <a:pPr lvl="1"/>
            <a:r>
              <a:rPr lang="en-US" i="1" dirty="0"/>
              <a:t>Preparation of project investment documents in the format acceptable to commercial banks and investors.</a:t>
            </a:r>
            <a:endParaRPr lang="en-US" dirty="0"/>
          </a:p>
          <a:p>
            <a:pPr lvl="1"/>
            <a:r>
              <a:rPr lang="en-US" i="1" dirty="0"/>
              <a:t>Provision of project development grants, credit enhancements/guarantees.</a:t>
            </a:r>
            <a:endParaRPr lang="en-US" dirty="0"/>
          </a:p>
          <a:p>
            <a:pPr lvl="1"/>
            <a:r>
              <a:rPr lang="en-US" i="1" dirty="0"/>
              <a:t>Provision of business development services grants</a:t>
            </a:r>
            <a:endParaRPr lang="en-US" dirty="0"/>
          </a:p>
          <a:p>
            <a:pPr lvl="0"/>
            <a:r>
              <a:rPr lang="en-GB" dirty="0">
                <a:solidFill>
                  <a:srgbClr val="FF0000"/>
                </a:solidFill>
              </a:rPr>
              <a:t>Financial services - l</a:t>
            </a:r>
            <a:r>
              <a:rPr lang="en-US" dirty="0">
                <a:solidFill>
                  <a:srgbClr val="FF0000"/>
                </a:solidFill>
              </a:rPr>
              <a:t>ink developers to financial institutions and investors</a:t>
            </a:r>
          </a:p>
          <a:p>
            <a:pPr lvl="1"/>
            <a:r>
              <a:rPr lang="en-US" i="1" dirty="0"/>
              <a:t>Preparation and issuance of term sheets &amp; loan agreements.</a:t>
            </a:r>
            <a:endParaRPr lang="en-US" dirty="0"/>
          </a:p>
          <a:p>
            <a:pPr lvl="1"/>
            <a:r>
              <a:rPr lang="en-US" i="1" dirty="0"/>
              <a:t>Issuance and administration of zero interest and concessional loans.</a:t>
            </a:r>
            <a:endParaRPr lang="en-US" dirty="0"/>
          </a:p>
          <a:p>
            <a:pPr lvl="1"/>
            <a:r>
              <a:rPr lang="en-US" i="1" dirty="0"/>
              <a:t>Leveraging funds from other commercial and development finance institutions. </a:t>
            </a:r>
            <a:r>
              <a:rPr lang="en-US" i="1" dirty="0" smtClean="0"/>
              <a:t>Monitoring </a:t>
            </a:r>
            <a:r>
              <a:rPr lang="en-US" i="1" dirty="0"/>
              <a:t>and management of concessional loan servicing and repayments</a:t>
            </a:r>
            <a:endParaRPr lang="en-US" sz="6000" dirty="0"/>
          </a:p>
        </p:txBody>
      </p:sp>
      <p:sp>
        <p:nvSpPr>
          <p:cNvPr id="6" name="Footer Placeholder 5"/>
          <p:cNvSpPr>
            <a:spLocks noGrp="1"/>
          </p:cNvSpPr>
          <p:nvPr>
            <p:ph type="ftr" sz="quarter" idx="11"/>
          </p:nvPr>
        </p:nvSpPr>
        <p:spPr>
          <a:xfrm>
            <a:off x="4038600" y="6293224"/>
            <a:ext cx="4114800" cy="376517"/>
          </a:xfrm>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30225100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02674"/>
            <a:ext cx="10515600" cy="3357155"/>
          </a:xfrm>
        </p:spPr>
        <p:txBody>
          <a:bodyPr>
            <a:noAutofit/>
          </a:bodyPr>
          <a:lstStyle/>
          <a:p>
            <a:pPr algn="ctr"/>
            <a:r>
              <a:rPr lang="en-US" sz="8000" b="1" dirty="0"/>
              <a:t>GUIDELINES TO APPLICANTS FOR START FUNDING</a:t>
            </a:r>
          </a:p>
        </p:txBody>
      </p:sp>
      <p:sp>
        <p:nvSpPr>
          <p:cNvPr id="3" name="Footer Placeholder 2"/>
          <p:cNvSpPr>
            <a:spLocks noGrp="1"/>
          </p:cNvSpPr>
          <p:nvPr>
            <p:ph type="ftr" sz="quarter" idx="11"/>
          </p:nvPr>
        </p:nvSpPr>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27490380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5943"/>
            <a:ext cx="10515600" cy="836023"/>
          </a:xfrm>
        </p:spPr>
        <p:txBody>
          <a:bodyPr/>
          <a:lstStyle/>
          <a:p>
            <a:r>
              <a:rPr lang="en-US" dirty="0" smtClean="0">
                <a:solidFill>
                  <a:srgbClr val="FFC000"/>
                </a:solidFill>
              </a:rPr>
              <a:t>Geographical coverage of START</a:t>
            </a:r>
            <a:endParaRPr lang="en-US" dirty="0">
              <a:solidFill>
                <a:srgbClr val="FFC000"/>
              </a:solidFill>
            </a:endParaRPr>
          </a:p>
        </p:txBody>
      </p:sp>
      <p:sp>
        <p:nvSpPr>
          <p:cNvPr id="6" name="Footer Placeholder 5"/>
          <p:cNvSpPr>
            <a:spLocks noGrp="1"/>
          </p:cNvSpPr>
          <p:nvPr>
            <p:ph type="ftr" sz="quarter" idx="11"/>
          </p:nvPr>
        </p:nvSpPr>
        <p:spPr>
          <a:xfrm>
            <a:off x="4038600" y="6531428"/>
            <a:ext cx="4114800" cy="326571"/>
          </a:xfrm>
        </p:spPr>
        <p:txBody>
          <a:bodyPr/>
          <a:lstStyle/>
          <a:p>
            <a:r>
              <a:rPr lang="de-DE" dirty="0" smtClean="0"/>
              <a:t>Support to Agriculture Revitalisation and Transformation</a:t>
            </a:r>
            <a:endParaRPr lang="de-DE"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31345171"/>
              </p:ext>
            </p:extLst>
          </p:nvPr>
        </p:nvGraphicFramePr>
        <p:xfrm>
          <a:off x="496390" y="914400"/>
          <a:ext cx="11142616" cy="4219302"/>
        </p:xfrm>
        <a:graphic>
          <a:graphicData uri="http://schemas.openxmlformats.org/drawingml/2006/table">
            <a:tbl>
              <a:tblPr firstRow="1" firstCol="1" bandRow="1">
                <a:tableStyleId>{5C22544A-7EE6-4342-B048-85BDC9FD1C3A}</a:tableStyleId>
              </a:tblPr>
              <a:tblGrid>
                <a:gridCol w="1663098">
                  <a:extLst>
                    <a:ext uri="{9D8B030D-6E8A-4147-A177-3AD203B41FA5}">
                      <a16:colId xmlns:a16="http://schemas.microsoft.com/office/drawing/2014/main" val="2938444875"/>
                    </a:ext>
                  </a:extLst>
                </a:gridCol>
                <a:gridCol w="9479518">
                  <a:extLst>
                    <a:ext uri="{9D8B030D-6E8A-4147-A177-3AD203B41FA5}">
                      <a16:colId xmlns:a16="http://schemas.microsoft.com/office/drawing/2014/main" val="2877367753"/>
                    </a:ext>
                  </a:extLst>
                </a:gridCol>
              </a:tblGrid>
              <a:tr h="703217">
                <a:tc>
                  <a:txBody>
                    <a:bodyPr/>
                    <a:lstStyle/>
                    <a:p>
                      <a:pPr marL="0" marR="0">
                        <a:spcBef>
                          <a:spcPts val="0"/>
                        </a:spcBef>
                        <a:spcAft>
                          <a:spcPts val="0"/>
                        </a:spcAft>
                      </a:pPr>
                      <a:r>
                        <a:rPr lang="en-US" sz="2800" dirty="0">
                          <a:effectLst/>
                        </a:rPr>
                        <a:t>Region</a:t>
                      </a:r>
                      <a:endParaRPr lang="en-US" sz="28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2800">
                          <a:effectLst/>
                        </a:rPr>
                        <a:t>Districts covered</a:t>
                      </a:r>
                      <a:endParaRPr lang="en-US" sz="2800">
                        <a:effectLst/>
                        <a:latin typeface="Times New Roman" panose="02020603050405020304" pitchFamily="18" charset="0"/>
                        <a:ea typeface="Times New Roman" panose="02020603050405020304" pitchFamily="18" charset="0"/>
                      </a:endParaRPr>
                    </a:p>
                  </a:txBody>
                  <a:tcPr marL="68580" marR="68580" marT="0" marB="0" anchor="b"/>
                </a:tc>
                <a:extLst>
                  <a:ext uri="{0D108BD9-81ED-4DB2-BD59-A6C34878D82A}">
                    <a16:rowId xmlns:a16="http://schemas.microsoft.com/office/drawing/2014/main" val="1195068267"/>
                  </a:ext>
                </a:extLst>
              </a:tr>
              <a:tr h="703217">
                <a:tc>
                  <a:txBody>
                    <a:bodyPr/>
                    <a:lstStyle/>
                    <a:p>
                      <a:pPr marL="0" marR="0">
                        <a:spcBef>
                          <a:spcPts val="0"/>
                        </a:spcBef>
                        <a:spcAft>
                          <a:spcPts val="0"/>
                        </a:spcAft>
                      </a:pPr>
                      <a:r>
                        <a:rPr lang="en-US" sz="2800" dirty="0" err="1">
                          <a:effectLst/>
                        </a:rPr>
                        <a:t>Karamoja</a:t>
                      </a:r>
                      <a:endParaRPr lang="en-US" sz="28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2800" dirty="0" err="1">
                          <a:effectLst/>
                        </a:rPr>
                        <a:t>Abim</a:t>
                      </a:r>
                      <a:r>
                        <a:rPr lang="en-US" sz="2800" dirty="0">
                          <a:effectLst/>
                        </a:rPr>
                        <a:t>, </a:t>
                      </a:r>
                      <a:r>
                        <a:rPr lang="en-US" sz="2800" dirty="0" err="1">
                          <a:effectLst/>
                        </a:rPr>
                        <a:t>Amudat</a:t>
                      </a:r>
                      <a:r>
                        <a:rPr lang="en-US" sz="2800" dirty="0">
                          <a:effectLst/>
                        </a:rPr>
                        <a:t>, </a:t>
                      </a:r>
                      <a:r>
                        <a:rPr lang="en-US" sz="2800" dirty="0" err="1">
                          <a:effectLst/>
                        </a:rPr>
                        <a:t>Kaabong</a:t>
                      </a:r>
                      <a:r>
                        <a:rPr lang="en-US" sz="2800" dirty="0">
                          <a:effectLst/>
                        </a:rPr>
                        <a:t>, </a:t>
                      </a:r>
                      <a:r>
                        <a:rPr lang="en-US" sz="2800" dirty="0" err="1">
                          <a:effectLst/>
                        </a:rPr>
                        <a:t>Kotido</a:t>
                      </a:r>
                      <a:r>
                        <a:rPr lang="en-US" sz="2800" dirty="0">
                          <a:effectLst/>
                        </a:rPr>
                        <a:t>, </a:t>
                      </a:r>
                      <a:r>
                        <a:rPr lang="en-US" sz="2800" dirty="0" err="1">
                          <a:effectLst/>
                        </a:rPr>
                        <a:t>Moroto</a:t>
                      </a:r>
                      <a:r>
                        <a:rPr lang="en-US" sz="2800" dirty="0">
                          <a:effectLst/>
                        </a:rPr>
                        <a:t>, </a:t>
                      </a:r>
                      <a:r>
                        <a:rPr lang="en-US" sz="2800" dirty="0" err="1">
                          <a:effectLst/>
                        </a:rPr>
                        <a:t>Nakapiripirit</a:t>
                      </a:r>
                      <a:r>
                        <a:rPr lang="en-US" sz="2800" dirty="0">
                          <a:effectLst/>
                        </a:rPr>
                        <a:t>, </a:t>
                      </a:r>
                      <a:r>
                        <a:rPr lang="en-US" sz="2800" dirty="0" err="1">
                          <a:effectLst/>
                        </a:rPr>
                        <a:t>Napak</a:t>
                      </a:r>
                      <a:endParaRPr lang="en-US" sz="2800" dirty="0">
                        <a:effectLst/>
                        <a:latin typeface="Times New Roman" panose="02020603050405020304" pitchFamily="18" charset="0"/>
                        <a:ea typeface="Times New Roman" panose="02020603050405020304" pitchFamily="18" charset="0"/>
                      </a:endParaRPr>
                    </a:p>
                  </a:txBody>
                  <a:tcPr marL="68580" marR="68580" marT="0" marB="0" anchor="b"/>
                </a:tc>
                <a:extLst>
                  <a:ext uri="{0D108BD9-81ED-4DB2-BD59-A6C34878D82A}">
                    <a16:rowId xmlns:a16="http://schemas.microsoft.com/office/drawing/2014/main" val="2304745011"/>
                  </a:ext>
                </a:extLst>
              </a:tr>
              <a:tr h="703217">
                <a:tc>
                  <a:txBody>
                    <a:bodyPr/>
                    <a:lstStyle/>
                    <a:p>
                      <a:pPr marL="0" marR="0">
                        <a:spcBef>
                          <a:spcPts val="0"/>
                        </a:spcBef>
                        <a:spcAft>
                          <a:spcPts val="0"/>
                        </a:spcAft>
                      </a:pPr>
                      <a:r>
                        <a:rPr lang="en-US" sz="2800">
                          <a:effectLst/>
                        </a:rPr>
                        <a:t>Acholi</a:t>
                      </a:r>
                      <a:endParaRPr lang="en-US" sz="28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2800" dirty="0" err="1">
                          <a:effectLst/>
                        </a:rPr>
                        <a:t>Agago</a:t>
                      </a:r>
                      <a:r>
                        <a:rPr lang="en-US" sz="2800" dirty="0">
                          <a:effectLst/>
                        </a:rPr>
                        <a:t>, </a:t>
                      </a:r>
                      <a:r>
                        <a:rPr lang="en-US" sz="2800" dirty="0" err="1">
                          <a:effectLst/>
                        </a:rPr>
                        <a:t>Amuru</a:t>
                      </a:r>
                      <a:r>
                        <a:rPr lang="en-US" sz="2800" dirty="0">
                          <a:effectLst/>
                        </a:rPr>
                        <a:t>, </a:t>
                      </a:r>
                      <a:r>
                        <a:rPr lang="en-US" sz="2800" dirty="0" err="1">
                          <a:effectLst/>
                        </a:rPr>
                        <a:t>Gulu</a:t>
                      </a:r>
                      <a:r>
                        <a:rPr lang="en-US" sz="2800" dirty="0">
                          <a:effectLst/>
                        </a:rPr>
                        <a:t>, </a:t>
                      </a:r>
                      <a:r>
                        <a:rPr lang="en-US" sz="2800" dirty="0" err="1">
                          <a:effectLst/>
                        </a:rPr>
                        <a:t>Kitgum</a:t>
                      </a:r>
                      <a:r>
                        <a:rPr lang="en-US" sz="2800" dirty="0">
                          <a:effectLst/>
                        </a:rPr>
                        <a:t>, </a:t>
                      </a:r>
                      <a:r>
                        <a:rPr lang="en-US" sz="2800" dirty="0" err="1">
                          <a:effectLst/>
                        </a:rPr>
                        <a:t>Lamwo</a:t>
                      </a:r>
                      <a:r>
                        <a:rPr lang="en-US" sz="2800" dirty="0">
                          <a:effectLst/>
                        </a:rPr>
                        <a:t>, </a:t>
                      </a:r>
                      <a:r>
                        <a:rPr lang="en-US" sz="2800" dirty="0" err="1">
                          <a:effectLst/>
                        </a:rPr>
                        <a:t>Nwoya</a:t>
                      </a:r>
                      <a:r>
                        <a:rPr lang="en-US" sz="2800" dirty="0">
                          <a:effectLst/>
                        </a:rPr>
                        <a:t>, </a:t>
                      </a:r>
                      <a:r>
                        <a:rPr lang="en-US" sz="2800" dirty="0" err="1">
                          <a:effectLst/>
                        </a:rPr>
                        <a:t>Omoro</a:t>
                      </a:r>
                      <a:r>
                        <a:rPr lang="en-US" sz="2800" dirty="0">
                          <a:effectLst/>
                        </a:rPr>
                        <a:t>, </a:t>
                      </a:r>
                      <a:r>
                        <a:rPr lang="en-US" sz="2800" dirty="0" err="1">
                          <a:effectLst/>
                        </a:rPr>
                        <a:t>Pader</a:t>
                      </a:r>
                      <a:endParaRPr lang="en-US" sz="2800" dirty="0">
                        <a:effectLst/>
                        <a:latin typeface="Times New Roman" panose="02020603050405020304" pitchFamily="18" charset="0"/>
                        <a:ea typeface="Times New Roman" panose="02020603050405020304" pitchFamily="18" charset="0"/>
                      </a:endParaRPr>
                    </a:p>
                  </a:txBody>
                  <a:tcPr marL="68580" marR="68580" marT="0" marB="0" anchor="b"/>
                </a:tc>
                <a:extLst>
                  <a:ext uri="{0D108BD9-81ED-4DB2-BD59-A6C34878D82A}">
                    <a16:rowId xmlns:a16="http://schemas.microsoft.com/office/drawing/2014/main" val="1757788761"/>
                  </a:ext>
                </a:extLst>
              </a:tr>
              <a:tr h="703217">
                <a:tc>
                  <a:txBody>
                    <a:bodyPr/>
                    <a:lstStyle/>
                    <a:p>
                      <a:pPr marL="0" marR="0">
                        <a:spcBef>
                          <a:spcPts val="0"/>
                        </a:spcBef>
                        <a:spcAft>
                          <a:spcPts val="0"/>
                        </a:spcAft>
                      </a:pPr>
                      <a:r>
                        <a:rPr lang="en-US" sz="2800">
                          <a:effectLst/>
                        </a:rPr>
                        <a:t>Lango</a:t>
                      </a:r>
                      <a:endParaRPr lang="en-US" sz="28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2800" dirty="0" err="1">
                          <a:effectLst/>
                        </a:rPr>
                        <a:t>Alebtong</a:t>
                      </a:r>
                      <a:r>
                        <a:rPr lang="en-US" sz="2800" dirty="0">
                          <a:effectLst/>
                        </a:rPr>
                        <a:t>, </a:t>
                      </a:r>
                      <a:r>
                        <a:rPr lang="en-US" sz="2800" dirty="0" err="1">
                          <a:effectLst/>
                        </a:rPr>
                        <a:t>Amolatar</a:t>
                      </a:r>
                      <a:r>
                        <a:rPr lang="en-US" sz="2800" dirty="0">
                          <a:effectLst/>
                        </a:rPr>
                        <a:t>, </a:t>
                      </a:r>
                      <a:r>
                        <a:rPr lang="en-US" sz="2800" dirty="0" err="1">
                          <a:effectLst/>
                        </a:rPr>
                        <a:t>Apac</a:t>
                      </a:r>
                      <a:r>
                        <a:rPr lang="en-US" sz="2800" dirty="0">
                          <a:effectLst/>
                        </a:rPr>
                        <a:t>, </a:t>
                      </a:r>
                      <a:r>
                        <a:rPr lang="en-US" sz="2800" dirty="0" err="1">
                          <a:effectLst/>
                        </a:rPr>
                        <a:t>Dokolo</a:t>
                      </a:r>
                      <a:r>
                        <a:rPr lang="en-US" sz="2800" dirty="0">
                          <a:effectLst/>
                        </a:rPr>
                        <a:t>, </a:t>
                      </a:r>
                      <a:r>
                        <a:rPr lang="en-US" sz="2800" dirty="0" err="1">
                          <a:effectLst/>
                        </a:rPr>
                        <a:t>Kole</a:t>
                      </a:r>
                      <a:r>
                        <a:rPr lang="en-US" sz="2800" dirty="0">
                          <a:effectLst/>
                        </a:rPr>
                        <a:t>, Lira, </a:t>
                      </a:r>
                      <a:r>
                        <a:rPr lang="en-US" sz="2800" dirty="0" err="1">
                          <a:effectLst/>
                        </a:rPr>
                        <a:t>Otuke</a:t>
                      </a:r>
                      <a:r>
                        <a:rPr lang="en-US" sz="2800" dirty="0">
                          <a:effectLst/>
                        </a:rPr>
                        <a:t>, </a:t>
                      </a:r>
                      <a:r>
                        <a:rPr lang="en-US" sz="2800" dirty="0" err="1">
                          <a:effectLst/>
                        </a:rPr>
                        <a:t>Oyam</a:t>
                      </a:r>
                      <a:endParaRPr lang="en-US" sz="2800" dirty="0">
                        <a:effectLst/>
                        <a:latin typeface="Times New Roman" panose="02020603050405020304" pitchFamily="18" charset="0"/>
                        <a:ea typeface="Times New Roman" panose="02020603050405020304" pitchFamily="18" charset="0"/>
                      </a:endParaRPr>
                    </a:p>
                  </a:txBody>
                  <a:tcPr marL="68580" marR="68580" marT="0" marB="0" anchor="b"/>
                </a:tc>
                <a:extLst>
                  <a:ext uri="{0D108BD9-81ED-4DB2-BD59-A6C34878D82A}">
                    <a16:rowId xmlns:a16="http://schemas.microsoft.com/office/drawing/2014/main" val="1217843498"/>
                  </a:ext>
                </a:extLst>
              </a:tr>
              <a:tr h="703217">
                <a:tc>
                  <a:txBody>
                    <a:bodyPr/>
                    <a:lstStyle/>
                    <a:p>
                      <a:pPr marL="0" marR="0">
                        <a:spcBef>
                          <a:spcPts val="0"/>
                        </a:spcBef>
                        <a:spcAft>
                          <a:spcPts val="0"/>
                        </a:spcAft>
                      </a:pPr>
                      <a:r>
                        <a:rPr lang="en-US" sz="2800">
                          <a:effectLst/>
                        </a:rPr>
                        <a:t>Teso</a:t>
                      </a:r>
                      <a:endParaRPr lang="en-US" sz="28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2800" dirty="0" err="1">
                          <a:effectLst/>
                        </a:rPr>
                        <a:t>Amuria</a:t>
                      </a:r>
                      <a:r>
                        <a:rPr lang="en-US" sz="2800" dirty="0">
                          <a:effectLst/>
                        </a:rPr>
                        <a:t>, </a:t>
                      </a:r>
                      <a:r>
                        <a:rPr lang="en-US" sz="2800" dirty="0" err="1">
                          <a:effectLst/>
                        </a:rPr>
                        <a:t>Katakwi</a:t>
                      </a:r>
                      <a:endParaRPr lang="en-US" sz="2800" dirty="0">
                        <a:effectLst/>
                        <a:latin typeface="Times New Roman" panose="02020603050405020304" pitchFamily="18" charset="0"/>
                        <a:ea typeface="Times New Roman" panose="02020603050405020304" pitchFamily="18" charset="0"/>
                      </a:endParaRPr>
                    </a:p>
                  </a:txBody>
                  <a:tcPr marL="68580" marR="68580" marT="0" marB="0" anchor="b"/>
                </a:tc>
                <a:extLst>
                  <a:ext uri="{0D108BD9-81ED-4DB2-BD59-A6C34878D82A}">
                    <a16:rowId xmlns:a16="http://schemas.microsoft.com/office/drawing/2014/main" val="4025964734"/>
                  </a:ext>
                </a:extLst>
              </a:tr>
              <a:tr h="703217">
                <a:tc>
                  <a:txBody>
                    <a:bodyPr/>
                    <a:lstStyle/>
                    <a:p>
                      <a:pPr marL="0" marR="0">
                        <a:spcBef>
                          <a:spcPts val="0"/>
                        </a:spcBef>
                        <a:spcAft>
                          <a:spcPts val="0"/>
                        </a:spcAft>
                      </a:pPr>
                      <a:r>
                        <a:rPr lang="en-US" sz="2800">
                          <a:effectLst/>
                        </a:rPr>
                        <a:t>West Nile</a:t>
                      </a:r>
                      <a:endParaRPr lang="en-US" sz="28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2800" dirty="0" err="1">
                          <a:effectLst/>
                        </a:rPr>
                        <a:t>Adjumani</a:t>
                      </a:r>
                      <a:r>
                        <a:rPr lang="en-US" sz="2800" dirty="0">
                          <a:effectLst/>
                        </a:rPr>
                        <a:t>, Arua, </a:t>
                      </a:r>
                      <a:r>
                        <a:rPr lang="en-US" sz="2800" dirty="0" err="1">
                          <a:effectLst/>
                        </a:rPr>
                        <a:t>Koboko</a:t>
                      </a:r>
                      <a:r>
                        <a:rPr lang="en-US" sz="2800" dirty="0">
                          <a:effectLst/>
                        </a:rPr>
                        <a:t>, </a:t>
                      </a:r>
                      <a:r>
                        <a:rPr lang="en-US" sz="2800" dirty="0" err="1">
                          <a:effectLst/>
                        </a:rPr>
                        <a:t>Maracha</a:t>
                      </a:r>
                      <a:r>
                        <a:rPr lang="en-US" sz="2800" dirty="0">
                          <a:effectLst/>
                        </a:rPr>
                        <a:t>, </a:t>
                      </a:r>
                      <a:r>
                        <a:rPr lang="en-US" sz="2800" dirty="0" err="1">
                          <a:effectLst/>
                        </a:rPr>
                        <a:t>Moyo</a:t>
                      </a:r>
                      <a:r>
                        <a:rPr lang="en-US" sz="2800" dirty="0">
                          <a:effectLst/>
                        </a:rPr>
                        <a:t>, </a:t>
                      </a:r>
                      <a:r>
                        <a:rPr lang="en-US" sz="2800" dirty="0" err="1">
                          <a:effectLst/>
                        </a:rPr>
                        <a:t>Nebbi</a:t>
                      </a:r>
                      <a:r>
                        <a:rPr lang="en-US" sz="2800" dirty="0">
                          <a:effectLst/>
                        </a:rPr>
                        <a:t>, </a:t>
                      </a:r>
                      <a:r>
                        <a:rPr lang="en-US" sz="2800" dirty="0" err="1">
                          <a:effectLst/>
                        </a:rPr>
                        <a:t>Yumbe</a:t>
                      </a:r>
                      <a:r>
                        <a:rPr lang="en-US" sz="2800" dirty="0">
                          <a:effectLst/>
                        </a:rPr>
                        <a:t>, </a:t>
                      </a:r>
                      <a:r>
                        <a:rPr lang="en-US" sz="2800" dirty="0" err="1">
                          <a:effectLst/>
                        </a:rPr>
                        <a:t>Zombo</a:t>
                      </a:r>
                      <a:endParaRPr lang="en-US" sz="2800" dirty="0">
                        <a:effectLst/>
                        <a:latin typeface="Times New Roman" panose="02020603050405020304" pitchFamily="18" charset="0"/>
                        <a:ea typeface="Times New Roman" panose="02020603050405020304" pitchFamily="18" charset="0"/>
                      </a:endParaRPr>
                    </a:p>
                  </a:txBody>
                  <a:tcPr marL="68580" marR="68580" marT="0" marB="0" anchor="b"/>
                </a:tc>
                <a:extLst>
                  <a:ext uri="{0D108BD9-81ED-4DB2-BD59-A6C34878D82A}">
                    <a16:rowId xmlns:a16="http://schemas.microsoft.com/office/drawing/2014/main" val="974804139"/>
                  </a:ext>
                </a:extLst>
              </a:tr>
            </a:tbl>
          </a:graphicData>
        </a:graphic>
      </p:graphicFrame>
      <p:sp>
        <p:nvSpPr>
          <p:cNvPr id="7" name="Rectangle 1"/>
          <p:cNvSpPr>
            <a:spLocks noChangeArrowheads="1"/>
          </p:cNvSpPr>
          <p:nvPr/>
        </p:nvSpPr>
        <p:spPr bwMode="auto">
          <a:xfrm>
            <a:off x="496389" y="5818257"/>
            <a:ext cx="1085741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1"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rPr>
              <a:t>NOTE: All districts that were created or are due to be created by 1</a:t>
            </a:r>
            <a:r>
              <a:rPr kumimoji="0" lang="en-US" altLang="en-US" sz="2000" b="1" i="1" u="none" strike="noStrike" cap="none" normalizeH="0" baseline="30000" dirty="0" smtClean="0">
                <a:ln>
                  <a:noFill/>
                </a:ln>
                <a:solidFill>
                  <a:srgbClr val="00B050"/>
                </a:solidFill>
                <a:effectLst/>
                <a:latin typeface="Arial" panose="020B0604020202020204" pitchFamily="34" charset="0"/>
                <a:ea typeface="Times New Roman" panose="02020603050405020304" pitchFamily="18" charset="0"/>
              </a:rPr>
              <a:t>st</a:t>
            </a:r>
            <a:r>
              <a:rPr kumimoji="0" lang="en-US" altLang="en-US" sz="2000" b="1" i="1"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rPr>
              <a:t> July out of the districts indicated above are automatically eligible under the START Facility. </a:t>
            </a:r>
            <a:endParaRPr kumimoji="0" lang="en-US" altLang="en-US" sz="2000" b="0" i="0" u="none" strike="noStrike" cap="none" normalizeH="0" baseline="0" dirty="0" smtClean="0">
              <a:ln>
                <a:noFill/>
              </a:ln>
              <a:solidFill>
                <a:srgbClr val="00B050"/>
              </a:solidFill>
              <a:effectLst/>
              <a:latin typeface="Arial" panose="020B0604020202020204" pitchFamily="34" charset="0"/>
            </a:endParaRPr>
          </a:p>
        </p:txBody>
      </p:sp>
    </p:spTree>
    <p:extLst>
      <p:ext uri="{BB962C8B-B14F-4D97-AF65-F5344CB8AC3E}">
        <p14:creationId xmlns:p14="http://schemas.microsoft.com/office/powerpoint/2010/main" val="2185783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6629"/>
            <a:ext cx="10515600" cy="795337"/>
          </a:xfrm>
        </p:spPr>
        <p:txBody>
          <a:bodyPr/>
          <a:lstStyle/>
          <a:p>
            <a:r>
              <a:rPr lang="en-US" dirty="0" smtClean="0">
                <a:solidFill>
                  <a:srgbClr val="FFC000"/>
                </a:solidFill>
              </a:rPr>
              <a:t>Applicant / Developer</a:t>
            </a:r>
            <a:endParaRPr lang="en-US" dirty="0">
              <a:solidFill>
                <a:srgbClr val="FFC000"/>
              </a:solidFill>
            </a:endParaRPr>
          </a:p>
        </p:txBody>
      </p:sp>
      <p:sp>
        <p:nvSpPr>
          <p:cNvPr id="3" name="Content Placeholder 2"/>
          <p:cNvSpPr>
            <a:spLocks noGrp="1"/>
          </p:cNvSpPr>
          <p:nvPr>
            <p:ph idx="1"/>
          </p:nvPr>
        </p:nvSpPr>
        <p:spPr>
          <a:xfrm>
            <a:off x="692331" y="1031966"/>
            <a:ext cx="10829110" cy="5499462"/>
          </a:xfrm>
        </p:spPr>
        <p:txBody>
          <a:bodyPr>
            <a:normAutofit fontScale="85000" lnSpcReduction="20000"/>
          </a:bodyPr>
          <a:lstStyle/>
          <a:p>
            <a:pPr lvl="0"/>
            <a:r>
              <a:rPr lang="en-US" dirty="0"/>
              <a:t>Must be a legally registered person</a:t>
            </a:r>
          </a:p>
          <a:p>
            <a:pPr lvl="0"/>
            <a:r>
              <a:rPr lang="en-US" dirty="0"/>
              <a:t>An agribusiness entity registered in Uganda under the Companies Act, a cooperative formed under the Cooperative Societies Act, trade association or similar business representative organization legally established in Uganda</a:t>
            </a:r>
          </a:p>
          <a:p>
            <a:pPr lvl="0"/>
            <a:r>
              <a:rPr lang="en-US" dirty="0"/>
              <a:t>Directly responsible for the preparation and management of the action with their partners and not acting as an intermediary</a:t>
            </a:r>
          </a:p>
          <a:p>
            <a:pPr lvl="0"/>
            <a:r>
              <a:rPr lang="en-US" dirty="0"/>
              <a:t>Stable and have sufficient financial resources to ensure the continuity of their organization throughout the project</a:t>
            </a:r>
          </a:p>
          <a:p>
            <a:pPr lvl="0"/>
            <a:r>
              <a:rPr lang="en-US" dirty="0"/>
              <a:t>Able to demonstrate their experience and capacity to manage activities corresponding in scale and complexity with those for which financial support is requested</a:t>
            </a:r>
          </a:p>
          <a:p>
            <a:pPr lvl="0"/>
            <a:r>
              <a:rPr lang="en-US" dirty="0"/>
              <a:t>Can provide, either from its own resources or in combination with other shareholders, equity equal to at least 25% of the total cost of the project.</a:t>
            </a:r>
          </a:p>
          <a:p>
            <a:pPr lvl="0"/>
            <a:r>
              <a:rPr lang="en-US" dirty="0"/>
              <a:t>Have demonstrable/verifiable ownership of title or right of beneficial use of assets on which the project will be carried out</a:t>
            </a:r>
          </a:p>
          <a:p>
            <a:pPr lvl="0"/>
            <a:r>
              <a:rPr lang="en-US" dirty="0"/>
              <a:t>Does not use or tolerate forced or compulsory labor or child labor</a:t>
            </a:r>
          </a:p>
          <a:p>
            <a:pPr marL="0" marR="0" indent="0" algn="just">
              <a:lnSpc>
                <a:spcPct val="107000"/>
              </a:lnSpc>
              <a:spcBef>
                <a:spcPts val="0"/>
              </a:spcBef>
              <a:spcAft>
                <a:spcPts val="1000"/>
              </a:spcAft>
              <a:buNone/>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07000"/>
              </a:lnSpc>
              <a:spcBef>
                <a:spcPts val="0"/>
              </a:spcBef>
              <a:spcAft>
                <a:spcPts val="10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Footer Placeholder 5"/>
          <p:cNvSpPr>
            <a:spLocks noGrp="1"/>
          </p:cNvSpPr>
          <p:nvPr>
            <p:ph type="ftr" sz="quarter" idx="11"/>
          </p:nvPr>
        </p:nvSpPr>
        <p:spPr>
          <a:xfrm>
            <a:off x="4038600" y="6531428"/>
            <a:ext cx="4114800" cy="326571"/>
          </a:xfrm>
        </p:spPr>
        <p:txBody>
          <a:bodyPr/>
          <a:lstStyle/>
          <a:p>
            <a:r>
              <a:rPr lang="de-DE" dirty="0" smtClean="0"/>
              <a:t>Support to Agriculture Revitalisation and Transformation</a:t>
            </a:r>
            <a:endParaRPr lang="de-DE" dirty="0"/>
          </a:p>
        </p:txBody>
      </p:sp>
    </p:spTree>
    <p:extLst>
      <p:ext uri="{BB962C8B-B14F-4D97-AF65-F5344CB8AC3E}">
        <p14:creationId xmlns:p14="http://schemas.microsoft.com/office/powerpoint/2010/main" val="34177610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6755"/>
            <a:ext cx="10515600" cy="862148"/>
          </a:xfrm>
        </p:spPr>
        <p:txBody>
          <a:bodyPr/>
          <a:lstStyle/>
          <a:p>
            <a:r>
              <a:rPr lang="en-US" dirty="0" smtClean="0">
                <a:solidFill>
                  <a:srgbClr val="FFC000"/>
                </a:solidFill>
              </a:rPr>
              <a:t>Developer’s Contribution</a:t>
            </a:r>
            <a:endParaRPr lang="en-US" dirty="0">
              <a:solidFill>
                <a:srgbClr val="FFC000"/>
              </a:solidFill>
            </a:endParaRPr>
          </a:p>
        </p:txBody>
      </p:sp>
      <p:sp>
        <p:nvSpPr>
          <p:cNvPr id="3" name="Content Placeholder 2"/>
          <p:cNvSpPr>
            <a:spLocks noGrp="1"/>
          </p:cNvSpPr>
          <p:nvPr>
            <p:ph idx="1"/>
          </p:nvPr>
        </p:nvSpPr>
        <p:spPr>
          <a:xfrm>
            <a:off x="692331" y="822960"/>
            <a:ext cx="10541940" cy="5029201"/>
          </a:xfrm>
        </p:spPr>
        <p:txBody>
          <a:bodyPr>
            <a:normAutofit/>
          </a:bodyPr>
          <a:lstStyle/>
          <a:p>
            <a:r>
              <a:rPr lang="en-US" sz="2400" dirty="0" smtClean="0"/>
              <a:t>Developer’s </a:t>
            </a:r>
            <a:r>
              <a:rPr lang="en-US" sz="2400" b="1" u="sng" dirty="0"/>
              <a:t>equity contribution is mandatory </a:t>
            </a:r>
            <a:r>
              <a:rPr lang="en-US" sz="2400" dirty="0"/>
              <a:t>and may come in </a:t>
            </a:r>
            <a:r>
              <a:rPr lang="en-US" sz="2400" dirty="0" smtClean="0"/>
              <a:t>cash or kind</a:t>
            </a:r>
          </a:p>
          <a:p>
            <a:r>
              <a:rPr lang="en-US" sz="2400" dirty="0"/>
              <a:t> If the equity contribution is </a:t>
            </a:r>
            <a:r>
              <a:rPr lang="en-US" sz="2400" dirty="0" smtClean="0"/>
              <a:t>in-kind  (physical assets or </a:t>
            </a:r>
            <a:r>
              <a:rPr lang="en-US" sz="2400" dirty="0"/>
              <a:t>other products resulting from  </a:t>
            </a:r>
            <a:r>
              <a:rPr lang="en-US" sz="2400" dirty="0" smtClean="0"/>
              <a:t>previous activities, the </a:t>
            </a:r>
            <a:r>
              <a:rPr lang="en-US" sz="2400" b="1" u="sng" dirty="0"/>
              <a:t>applicant must prove the relevance of these assets for the project and produce evidence of ownership of such assets</a:t>
            </a:r>
            <a:r>
              <a:rPr lang="en-US" sz="2400" dirty="0"/>
              <a:t>. </a:t>
            </a:r>
          </a:p>
          <a:p>
            <a:r>
              <a:rPr lang="en-US" sz="2400" dirty="0"/>
              <a:t> </a:t>
            </a:r>
            <a:r>
              <a:rPr lang="en-US" sz="2400" dirty="0" smtClean="0"/>
              <a:t>Examples of </a:t>
            </a:r>
            <a:r>
              <a:rPr lang="en-US" sz="2400" dirty="0"/>
              <a:t>assets and other products that may be considered </a:t>
            </a:r>
            <a:r>
              <a:rPr lang="en-US" sz="2400" dirty="0" smtClean="0"/>
              <a:t>include:</a:t>
            </a:r>
            <a:endParaRPr lang="en-US" sz="2400" dirty="0"/>
          </a:p>
          <a:p>
            <a:pPr marL="457200" lvl="1" indent="0">
              <a:buNone/>
            </a:pPr>
            <a:endParaRPr lang="en-US" dirty="0"/>
          </a:p>
        </p:txBody>
      </p:sp>
      <p:sp>
        <p:nvSpPr>
          <p:cNvPr id="6" name="Footer Placeholder 5"/>
          <p:cNvSpPr>
            <a:spLocks noGrp="1"/>
          </p:cNvSpPr>
          <p:nvPr>
            <p:ph type="ftr" sz="quarter" idx="11"/>
          </p:nvPr>
        </p:nvSpPr>
        <p:spPr>
          <a:xfrm>
            <a:off x="4038600" y="6531429"/>
            <a:ext cx="4114800" cy="326571"/>
          </a:xfrm>
        </p:spPr>
        <p:txBody>
          <a:bodyPr/>
          <a:lstStyle/>
          <a:p>
            <a:r>
              <a:rPr lang="de-DE" dirty="0" smtClean="0"/>
              <a:t>Support to Agriculture Revitalisation and Transformation</a:t>
            </a:r>
            <a:endParaRPr lang="de-DE" dirty="0"/>
          </a:p>
        </p:txBody>
      </p:sp>
      <p:graphicFrame>
        <p:nvGraphicFramePr>
          <p:cNvPr id="5" name="Table 4"/>
          <p:cNvGraphicFramePr>
            <a:graphicFrameLocks noGrp="1"/>
          </p:cNvGraphicFramePr>
          <p:nvPr>
            <p:extLst>
              <p:ext uri="{D42A27DB-BD31-4B8C-83A1-F6EECF244321}">
                <p14:modId xmlns:p14="http://schemas.microsoft.com/office/powerpoint/2010/main" val="2996402996"/>
              </p:ext>
            </p:extLst>
          </p:nvPr>
        </p:nvGraphicFramePr>
        <p:xfrm>
          <a:off x="692331" y="2798101"/>
          <a:ext cx="10396072" cy="3733328"/>
        </p:xfrm>
        <a:graphic>
          <a:graphicData uri="http://schemas.openxmlformats.org/drawingml/2006/table">
            <a:tbl>
              <a:tblPr firstRow="1" firstCol="1" bandRow="1">
                <a:tableStyleId>{5C22544A-7EE6-4342-B048-85BDC9FD1C3A}</a:tableStyleId>
              </a:tblPr>
              <a:tblGrid>
                <a:gridCol w="5198036">
                  <a:extLst>
                    <a:ext uri="{9D8B030D-6E8A-4147-A177-3AD203B41FA5}">
                      <a16:colId xmlns:a16="http://schemas.microsoft.com/office/drawing/2014/main" val="3096717959"/>
                    </a:ext>
                  </a:extLst>
                </a:gridCol>
                <a:gridCol w="5198036">
                  <a:extLst>
                    <a:ext uri="{9D8B030D-6E8A-4147-A177-3AD203B41FA5}">
                      <a16:colId xmlns:a16="http://schemas.microsoft.com/office/drawing/2014/main" val="4125009856"/>
                    </a:ext>
                  </a:extLst>
                </a:gridCol>
              </a:tblGrid>
              <a:tr h="400650">
                <a:tc>
                  <a:txBody>
                    <a:bodyPr/>
                    <a:lstStyle/>
                    <a:p>
                      <a:pPr marL="0" marR="0">
                        <a:lnSpc>
                          <a:spcPct val="107000"/>
                        </a:lnSpc>
                        <a:spcBef>
                          <a:spcPts val="0"/>
                        </a:spcBef>
                        <a:spcAft>
                          <a:spcPts val="0"/>
                        </a:spcAft>
                      </a:pPr>
                      <a:r>
                        <a:rPr lang="en-US" sz="2400">
                          <a:effectLst/>
                        </a:rPr>
                        <a:t>Physical assets</a:t>
                      </a:r>
                      <a:endParaRPr lang="en-US"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400">
                          <a:effectLst/>
                        </a:rPr>
                        <a:t>Other products</a:t>
                      </a:r>
                      <a:endParaRPr lang="en-US"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70628876"/>
                  </a:ext>
                </a:extLst>
              </a:tr>
              <a:tr h="3332678">
                <a:tc>
                  <a:txBody>
                    <a:bodyPr/>
                    <a:lstStyle/>
                    <a:p>
                      <a:pPr marL="342900" marR="0" lvl="0" indent="-342900">
                        <a:lnSpc>
                          <a:spcPct val="107000"/>
                        </a:lnSpc>
                        <a:spcBef>
                          <a:spcPts val="0"/>
                        </a:spcBef>
                        <a:spcAft>
                          <a:spcPts val="0"/>
                        </a:spcAft>
                        <a:buFont typeface="Symbol" panose="05050102010706020507" pitchFamily="18" charset="2"/>
                        <a:buChar char=""/>
                      </a:pPr>
                      <a:r>
                        <a:rPr lang="en-US" sz="2400" dirty="0">
                          <a:effectLst/>
                        </a:rPr>
                        <a:t>Land</a:t>
                      </a:r>
                    </a:p>
                    <a:p>
                      <a:pPr marL="342900" marR="0" lvl="0" indent="-342900">
                        <a:lnSpc>
                          <a:spcPct val="107000"/>
                        </a:lnSpc>
                        <a:spcBef>
                          <a:spcPts val="0"/>
                        </a:spcBef>
                        <a:spcAft>
                          <a:spcPts val="0"/>
                        </a:spcAft>
                        <a:buFont typeface="Symbol" panose="05050102010706020507" pitchFamily="18" charset="2"/>
                        <a:buChar char=""/>
                      </a:pPr>
                      <a:r>
                        <a:rPr lang="en-US" sz="2400" dirty="0">
                          <a:effectLst/>
                        </a:rPr>
                        <a:t>Buildings </a:t>
                      </a:r>
                    </a:p>
                    <a:p>
                      <a:pPr marL="342900" marR="0" lvl="0" indent="-342900">
                        <a:lnSpc>
                          <a:spcPct val="107000"/>
                        </a:lnSpc>
                        <a:spcBef>
                          <a:spcPts val="0"/>
                        </a:spcBef>
                        <a:spcAft>
                          <a:spcPts val="0"/>
                        </a:spcAft>
                        <a:buFont typeface="Symbol" panose="05050102010706020507" pitchFamily="18" charset="2"/>
                        <a:buChar char=""/>
                      </a:pPr>
                      <a:r>
                        <a:rPr lang="en-US" sz="2400" dirty="0">
                          <a:effectLst/>
                        </a:rPr>
                        <a:t>Machinery and equipment</a:t>
                      </a:r>
                    </a:p>
                    <a:p>
                      <a:pPr marL="342900" marR="0" lvl="0" indent="-342900">
                        <a:lnSpc>
                          <a:spcPct val="107000"/>
                        </a:lnSpc>
                        <a:spcBef>
                          <a:spcPts val="0"/>
                        </a:spcBef>
                        <a:spcAft>
                          <a:spcPts val="0"/>
                        </a:spcAft>
                        <a:buFont typeface="Symbol" panose="05050102010706020507" pitchFamily="18" charset="2"/>
                        <a:buChar char=""/>
                      </a:pPr>
                      <a:r>
                        <a:rPr lang="en-US" sz="2400" dirty="0">
                          <a:effectLst/>
                        </a:rPr>
                        <a:t>Vehicles (incl. motorcycles)  </a:t>
                      </a:r>
                      <a:endParaRPr lang="en-US" sz="2400" dirty="0">
                        <a:effectLst/>
                        <a:latin typeface="Museo Sans 300"/>
                        <a:ea typeface="Calibri" panose="020F0502020204030204" pitchFamily="34" charset="0"/>
                        <a:cs typeface="Arial" panose="020B0604020202020204" pitchFamily="34" charset="0"/>
                      </a:endParaRPr>
                    </a:p>
                  </a:txBody>
                  <a:tcPr marL="68580" marR="68580"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2400" dirty="0">
                          <a:effectLst/>
                        </a:rPr>
                        <a:t>Feasibility studies</a:t>
                      </a:r>
                    </a:p>
                    <a:p>
                      <a:pPr marL="342900" marR="0" lvl="0" indent="-342900">
                        <a:lnSpc>
                          <a:spcPct val="107000"/>
                        </a:lnSpc>
                        <a:spcBef>
                          <a:spcPts val="0"/>
                        </a:spcBef>
                        <a:spcAft>
                          <a:spcPts val="0"/>
                        </a:spcAft>
                        <a:buFont typeface="Symbol" panose="05050102010706020507" pitchFamily="18" charset="2"/>
                        <a:buChar char=""/>
                      </a:pPr>
                      <a:r>
                        <a:rPr lang="en-US" sz="2400" dirty="0">
                          <a:effectLst/>
                        </a:rPr>
                        <a:t>Training and skilling of personnel</a:t>
                      </a:r>
                    </a:p>
                    <a:p>
                      <a:pPr marL="342900" marR="0" lvl="0" indent="-342900">
                        <a:lnSpc>
                          <a:spcPct val="107000"/>
                        </a:lnSpc>
                        <a:spcBef>
                          <a:spcPts val="0"/>
                        </a:spcBef>
                        <a:spcAft>
                          <a:spcPts val="0"/>
                        </a:spcAft>
                        <a:buFont typeface="Symbol" panose="05050102010706020507" pitchFamily="18" charset="2"/>
                        <a:buChar char=""/>
                      </a:pPr>
                      <a:r>
                        <a:rPr lang="en-US" sz="2400" dirty="0">
                          <a:effectLst/>
                        </a:rPr>
                        <a:t>Management systems complete with required software and equipment (databases, accounting, planning, etc.) </a:t>
                      </a:r>
                    </a:p>
                    <a:p>
                      <a:pPr marL="342900" marR="0" lvl="0" indent="-342900">
                        <a:lnSpc>
                          <a:spcPct val="107000"/>
                        </a:lnSpc>
                        <a:spcBef>
                          <a:spcPts val="0"/>
                        </a:spcBef>
                        <a:spcAft>
                          <a:spcPts val="0"/>
                        </a:spcAft>
                        <a:buFont typeface="Symbol" panose="05050102010706020507" pitchFamily="18" charset="2"/>
                        <a:buChar char=""/>
                      </a:pPr>
                      <a:r>
                        <a:rPr lang="en-US" sz="2400" dirty="0">
                          <a:effectLst/>
                        </a:rPr>
                        <a:t>Patents</a:t>
                      </a:r>
                    </a:p>
                    <a:p>
                      <a:pPr marL="342900" marR="0" lvl="0" indent="-342900">
                        <a:lnSpc>
                          <a:spcPct val="107000"/>
                        </a:lnSpc>
                        <a:spcBef>
                          <a:spcPts val="0"/>
                        </a:spcBef>
                        <a:spcAft>
                          <a:spcPts val="0"/>
                        </a:spcAft>
                        <a:buFont typeface="Symbol" panose="05050102010706020507" pitchFamily="18" charset="2"/>
                        <a:buChar char=""/>
                      </a:pPr>
                      <a:r>
                        <a:rPr lang="en-US" sz="2400" dirty="0">
                          <a:effectLst/>
                        </a:rPr>
                        <a:t>Trademarks</a:t>
                      </a:r>
                      <a:endParaRPr lang="en-US" sz="2400" dirty="0">
                        <a:effectLst/>
                        <a:latin typeface="Museo Sans 30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15090151"/>
                  </a:ext>
                </a:extLst>
              </a:tr>
            </a:tbl>
          </a:graphicData>
        </a:graphic>
      </p:graphicFrame>
    </p:spTree>
    <p:extLst>
      <p:ext uri="{BB962C8B-B14F-4D97-AF65-F5344CB8AC3E}">
        <p14:creationId xmlns:p14="http://schemas.microsoft.com/office/powerpoint/2010/main" val="3904547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3422</TotalTime>
  <Words>2930</Words>
  <Application>Microsoft Office PowerPoint</Application>
  <PresentationFormat>Widescreen</PresentationFormat>
  <Paragraphs>356</Paragraphs>
  <Slides>30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Arial</vt:lpstr>
      <vt:lpstr>Calibri</vt:lpstr>
      <vt:lpstr>Calibri Light</vt:lpstr>
      <vt:lpstr>Museo Sans 300</vt:lpstr>
      <vt:lpstr>Symbol</vt:lpstr>
      <vt:lpstr>Tahoma</vt:lpstr>
      <vt:lpstr>Times New Roman</vt:lpstr>
      <vt:lpstr>Wingdings</vt:lpstr>
      <vt:lpstr>Office Theme</vt:lpstr>
      <vt:lpstr>                     </vt:lpstr>
      <vt:lpstr>Presentation content</vt:lpstr>
      <vt:lpstr>Introduction</vt:lpstr>
      <vt:lpstr>START overview</vt:lpstr>
      <vt:lpstr>Services offer by START</vt:lpstr>
      <vt:lpstr>GUIDELINES TO APPLICANTS FOR START FUNDING</vt:lpstr>
      <vt:lpstr>Geographical coverage of START</vt:lpstr>
      <vt:lpstr>Applicant / Developer</vt:lpstr>
      <vt:lpstr>Developer’s Contribution</vt:lpstr>
      <vt:lpstr>Financing Required</vt:lpstr>
      <vt:lpstr>Eligible sectors</vt:lpstr>
      <vt:lpstr>Project characteristics</vt:lpstr>
      <vt:lpstr>Technologies employed</vt:lpstr>
      <vt:lpstr>Technologies employed – cont’d</vt:lpstr>
      <vt:lpstr>Eligible/Ineligible costs</vt:lpstr>
      <vt:lpstr>Eligible / ineligible costs – cont’d</vt:lpstr>
      <vt:lpstr>Economic and social impact</vt:lpstr>
      <vt:lpstr>START Facility process</vt:lpstr>
      <vt:lpstr>START facility process flow</vt:lpstr>
      <vt:lpstr>START Facility process – time flow</vt:lpstr>
      <vt:lpstr>SELECTION OF PROJECTS </vt:lpstr>
      <vt:lpstr>First screening - Longlisting</vt:lpstr>
      <vt:lpstr>First screening – Longlisting (cont’d)</vt:lpstr>
      <vt:lpstr>Second screening - shortlisting</vt:lpstr>
      <vt:lpstr>Second screening – shortlisting (cont’d)</vt:lpstr>
      <vt:lpstr>Due Diligence</vt:lpstr>
      <vt:lpstr>Project development</vt:lpstr>
      <vt:lpstr>HOW TO APPLY FOR START FACILITY SUPPORT</vt:lpstr>
      <vt:lpstr>How to apply for START Facility Support</vt:lpstr>
      <vt:lpstr>Important Notice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Margrit Mueller</dc:creator>
  <cp:lastModifiedBy>Deus Tirwakunda</cp:lastModifiedBy>
  <cp:revision>222</cp:revision>
  <dcterms:created xsi:type="dcterms:W3CDTF">2019-04-17T06:19:45Z</dcterms:created>
  <dcterms:modified xsi:type="dcterms:W3CDTF">2019-07-22T09:41:48Z</dcterms:modified>
</cp:coreProperties>
</file>