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 id="2147483687" r:id="rId2"/>
  </p:sldMasterIdLst>
  <p:notesMasterIdLst>
    <p:notesMasterId r:id="rId18"/>
  </p:notesMasterIdLst>
  <p:handoutMasterIdLst>
    <p:handoutMasterId r:id="rId19"/>
  </p:handoutMasterIdLst>
  <p:sldIdLst>
    <p:sldId id="296" r:id="rId3"/>
    <p:sldId id="370" r:id="rId4"/>
    <p:sldId id="350" r:id="rId5"/>
    <p:sldId id="352" r:id="rId6"/>
    <p:sldId id="373" r:id="rId7"/>
    <p:sldId id="369" r:id="rId8"/>
    <p:sldId id="383" r:id="rId9"/>
    <p:sldId id="382" r:id="rId10"/>
    <p:sldId id="384" r:id="rId11"/>
    <p:sldId id="372" r:id="rId12"/>
    <p:sldId id="381" r:id="rId13"/>
    <p:sldId id="364" r:id="rId14"/>
    <p:sldId id="385" r:id="rId15"/>
    <p:sldId id="371" r:id="rId16"/>
    <p:sldId id="374" r:id="rId1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su, Maude" initials="MM" lastIdx="10" clrIdx="0"/>
  <p:cmAuthor id="1" name="Moffat, Ella" initials="ME"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A2BEF6"/>
    <a:srgbClr val="1E842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0048" autoAdjust="0"/>
  </p:normalViewPr>
  <p:slideViewPr>
    <p:cSldViewPr snapToGrid="0" snapToObjects="1">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6" d="100"/>
          <a:sy n="76" d="100"/>
        </p:scale>
        <p:origin x="-22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09980-D876-41FE-91DB-8416AAA95A17}"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GB"/>
        </a:p>
      </dgm:t>
    </dgm:pt>
    <dgm:pt modelId="{DE400C65-DA51-48A2-A593-FAFAC445230E}">
      <dgm:prSet phldrT="[Text]"/>
      <dgm:spPr/>
      <dgm:t>
        <a:bodyPr/>
        <a:lstStyle/>
        <a:p>
          <a:r>
            <a:rPr lang="en-GB" smtClean="0">
              <a:solidFill>
                <a:srgbClr val="FFFFFF"/>
              </a:solidFill>
            </a:rPr>
            <a:t>VSLA Formation</a:t>
          </a:r>
          <a:endParaRPr lang="en-GB" dirty="0">
            <a:solidFill>
              <a:srgbClr val="FFFFFF"/>
            </a:solidFill>
          </a:endParaRPr>
        </a:p>
      </dgm:t>
    </dgm:pt>
    <dgm:pt modelId="{96E2FE0E-0822-41F1-8595-C39FE935CD0C}" type="parTrans" cxnId="{54E785EA-31CE-45F8-AC1F-BBFF5E19E4A7}">
      <dgm:prSet/>
      <dgm:spPr/>
      <dgm:t>
        <a:bodyPr/>
        <a:lstStyle/>
        <a:p>
          <a:endParaRPr lang="en-GB"/>
        </a:p>
      </dgm:t>
    </dgm:pt>
    <dgm:pt modelId="{1CC0BA93-C04E-47FF-9926-5B85E78F5C63}" type="sibTrans" cxnId="{54E785EA-31CE-45F8-AC1F-BBFF5E19E4A7}">
      <dgm:prSet/>
      <dgm:spPr/>
      <dgm:t>
        <a:bodyPr/>
        <a:lstStyle/>
        <a:p>
          <a:endParaRPr lang="en-GB"/>
        </a:p>
      </dgm:t>
    </dgm:pt>
    <dgm:pt modelId="{75EC873F-831E-49F3-BBE0-86E07BE89C11}">
      <dgm:prSet phldrT="[Text]"/>
      <dgm:spPr/>
      <dgm:t>
        <a:bodyPr/>
        <a:lstStyle/>
        <a:p>
          <a:r>
            <a:rPr lang="en-GB" smtClean="0">
              <a:solidFill>
                <a:srgbClr val="FFFFFF"/>
              </a:solidFill>
            </a:rPr>
            <a:t>Training on FE and Linkage</a:t>
          </a:r>
          <a:endParaRPr lang="en-GB" dirty="0">
            <a:solidFill>
              <a:srgbClr val="FFFFFF"/>
            </a:solidFill>
          </a:endParaRPr>
        </a:p>
      </dgm:t>
    </dgm:pt>
    <dgm:pt modelId="{22D51500-B557-45DF-A448-A287DDE28B21}" type="parTrans" cxnId="{3DA33BBA-F025-480F-8866-65FC258785F8}">
      <dgm:prSet/>
      <dgm:spPr/>
      <dgm:t>
        <a:bodyPr/>
        <a:lstStyle/>
        <a:p>
          <a:endParaRPr lang="en-GB"/>
        </a:p>
      </dgm:t>
    </dgm:pt>
    <dgm:pt modelId="{AF2BBCCE-339A-4899-9CBB-EE46A3AF121E}" type="sibTrans" cxnId="{3DA33BBA-F025-480F-8866-65FC258785F8}">
      <dgm:prSet/>
      <dgm:spPr/>
      <dgm:t>
        <a:bodyPr/>
        <a:lstStyle/>
        <a:p>
          <a:endParaRPr lang="en-GB"/>
        </a:p>
      </dgm:t>
    </dgm:pt>
    <dgm:pt modelId="{EC081638-279D-4D93-8C4C-2D9B56466E6C}">
      <dgm:prSet phldrT="[Text]" custT="1"/>
      <dgm:spPr/>
      <dgm:t>
        <a:bodyPr/>
        <a:lstStyle/>
        <a:p>
          <a:r>
            <a:rPr lang="en-GB" sz="1200" b="1" dirty="0" smtClean="0">
              <a:solidFill>
                <a:srgbClr val="000000"/>
              </a:solidFill>
            </a:rPr>
            <a:t>     Budgeting</a:t>
          </a:r>
          <a:endParaRPr lang="en-GB" sz="1200" b="1" dirty="0">
            <a:solidFill>
              <a:srgbClr val="000000"/>
            </a:solidFill>
          </a:endParaRPr>
        </a:p>
      </dgm:t>
    </dgm:pt>
    <dgm:pt modelId="{1709378F-BAEA-456D-B713-9F3172A617D7}" type="parTrans" cxnId="{75A7EF55-3E6E-427D-B035-7A3307E2C102}">
      <dgm:prSet/>
      <dgm:spPr/>
      <dgm:t>
        <a:bodyPr/>
        <a:lstStyle/>
        <a:p>
          <a:endParaRPr lang="en-GB"/>
        </a:p>
      </dgm:t>
    </dgm:pt>
    <dgm:pt modelId="{25E1F4C8-7586-4E98-B990-0764ED6567A3}" type="sibTrans" cxnId="{75A7EF55-3E6E-427D-B035-7A3307E2C102}">
      <dgm:prSet/>
      <dgm:spPr/>
      <dgm:t>
        <a:bodyPr/>
        <a:lstStyle/>
        <a:p>
          <a:endParaRPr lang="en-GB"/>
        </a:p>
      </dgm:t>
    </dgm:pt>
    <dgm:pt modelId="{FBE73C9E-C3DB-4430-8025-B8AF03FB9EED}">
      <dgm:prSet phldrT="[Text]" custT="1"/>
      <dgm:spPr/>
      <dgm:t>
        <a:bodyPr/>
        <a:lstStyle/>
        <a:p>
          <a:r>
            <a:rPr lang="en-GB" sz="1200" b="1" dirty="0" smtClean="0">
              <a:solidFill>
                <a:srgbClr val="000000"/>
              </a:solidFill>
            </a:rPr>
            <a:t>     Importance of Linkage</a:t>
          </a:r>
          <a:endParaRPr lang="en-GB" sz="1200" b="1" dirty="0">
            <a:solidFill>
              <a:srgbClr val="000000"/>
            </a:solidFill>
          </a:endParaRPr>
        </a:p>
      </dgm:t>
    </dgm:pt>
    <dgm:pt modelId="{636855DF-FB1D-47C2-9383-E1E399AB5310}" type="parTrans" cxnId="{48D717FC-1DBD-4E16-BAA8-F007DA0C368E}">
      <dgm:prSet/>
      <dgm:spPr/>
      <dgm:t>
        <a:bodyPr/>
        <a:lstStyle/>
        <a:p>
          <a:endParaRPr lang="en-GB"/>
        </a:p>
      </dgm:t>
    </dgm:pt>
    <dgm:pt modelId="{36B4D97F-D828-4218-9D4B-AA46ACCA3C9C}" type="sibTrans" cxnId="{48D717FC-1DBD-4E16-BAA8-F007DA0C368E}">
      <dgm:prSet/>
      <dgm:spPr/>
      <dgm:t>
        <a:bodyPr/>
        <a:lstStyle/>
        <a:p>
          <a:endParaRPr lang="en-GB"/>
        </a:p>
      </dgm:t>
    </dgm:pt>
    <dgm:pt modelId="{588B9D2F-282F-4A9F-8523-584DDFE04D91}">
      <dgm:prSet phldrT="[Text]"/>
      <dgm:spPr/>
      <dgm:t>
        <a:bodyPr/>
        <a:lstStyle/>
        <a:p>
          <a:r>
            <a:rPr lang="en-GB" smtClean="0">
              <a:solidFill>
                <a:srgbClr val="FFFFFF"/>
              </a:solidFill>
            </a:rPr>
            <a:t>Rating To determine Readiness</a:t>
          </a:r>
          <a:endParaRPr lang="en-GB" dirty="0">
            <a:solidFill>
              <a:srgbClr val="FFFFFF"/>
            </a:solidFill>
          </a:endParaRPr>
        </a:p>
      </dgm:t>
    </dgm:pt>
    <dgm:pt modelId="{759A0358-0B35-4187-87FD-CEE0813D8360}" type="parTrans" cxnId="{E1919628-2B13-4EA4-B602-B0E4ACDB40C9}">
      <dgm:prSet/>
      <dgm:spPr/>
      <dgm:t>
        <a:bodyPr/>
        <a:lstStyle/>
        <a:p>
          <a:endParaRPr lang="en-GB"/>
        </a:p>
      </dgm:t>
    </dgm:pt>
    <dgm:pt modelId="{04EBAEB7-4951-4440-8BCA-F226C6DC26D8}" type="sibTrans" cxnId="{E1919628-2B13-4EA4-B602-B0E4ACDB40C9}">
      <dgm:prSet/>
      <dgm:spPr/>
      <dgm:t>
        <a:bodyPr/>
        <a:lstStyle/>
        <a:p>
          <a:endParaRPr lang="en-GB"/>
        </a:p>
      </dgm:t>
    </dgm:pt>
    <dgm:pt modelId="{D1370E23-E614-4AA2-8173-C9068FE4DAF7}">
      <dgm:prSet/>
      <dgm:spPr/>
      <dgm:t>
        <a:bodyPr/>
        <a:lstStyle/>
        <a:p>
          <a:r>
            <a:rPr lang="en-GB" smtClean="0">
              <a:solidFill>
                <a:srgbClr val="FFFFFF"/>
              </a:solidFill>
            </a:rPr>
            <a:t>Preparation of KYC</a:t>
          </a:r>
          <a:endParaRPr lang="en-GB" dirty="0">
            <a:solidFill>
              <a:srgbClr val="FFFFFF"/>
            </a:solidFill>
          </a:endParaRPr>
        </a:p>
      </dgm:t>
    </dgm:pt>
    <dgm:pt modelId="{26D3CB8D-F003-4F5D-BCCF-1953D1DAB853}" type="parTrans" cxnId="{9CAAB7D4-6B71-4D72-93DB-9834FBDCFCC8}">
      <dgm:prSet/>
      <dgm:spPr/>
      <dgm:t>
        <a:bodyPr/>
        <a:lstStyle/>
        <a:p>
          <a:endParaRPr lang="en-GB"/>
        </a:p>
      </dgm:t>
    </dgm:pt>
    <dgm:pt modelId="{5F8DDE61-A2F7-4BDA-8652-6E502525F252}" type="sibTrans" cxnId="{9CAAB7D4-6B71-4D72-93DB-9834FBDCFCC8}">
      <dgm:prSet/>
      <dgm:spPr/>
      <dgm:t>
        <a:bodyPr/>
        <a:lstStyle/>
        <a:p>
          <a:endParaRPr lang="en-GB"/>
        </a:p>
      </dgm:t>
    </dgm:pt>
    <dgm:pt modelId="{11244378-5D40-4BB1-90B8-A248F7E94396}">
      <dgm:prSet/>
      <dgm:spPr/>
      <dgm:t>
        <a:bodyPr/>
        <a:lstStyle/>
        <a:p>
          <a:r>
            <a:rPr lang="en-GB" smtClean="0">
              <a:solidFill>
                <a:srgbClr val="FFFFFF"/>
              </a:solidFill>
            </a:rPr>
            <a:t>LINKAGE</a:t>
          </a:r>
          <a:endParaRPr lang="en-GB" dirty="0">
            <a:solidFill>
              <a:srgbClr val="FFFFFF"/>
            </a:solidFill>
          </a:endParaRPr>
        </a:p>
      </dgm:t>
    </dgm:pt>
    <dgm:pt modelId="{10AB1448-A704-4295-8FB1-6328ADC682E1}" type="parTrans" cxnId="{D66D006D-84FC-4A3F-BDEB-11E18BCCBE60}">
      <dgm:prSet/>
      <dgm:spPr/>
      <dgm:t>
        <a:bodyPr/>
        <a:lstStyle/>
        <a:p>
          <a:endParaRPr lang="en-GB"/>
        </a:p>
      </dgm:t>
    </dgm:pt>
    <dgm:pt modelId="{7ABA1A99-BF91-4152-9AA0-CFD41196C5A9}" type="sibTrans" cxnId="{D66D006D-84FC-4A3F-BDEB-11E18BCCBE60}">
      <dgm:prSet/>
      <dgm:spPr/>
      <dgm:t>
        <a:bodyPr/>
        <a:lstStyle/>
        <a:p>
          <a:endParaRPr lang="en-GB"/>
        </a:p>
      </dgm:t>
    </dgm:pt>
    <dgm:pt modelId="{B1C3364B-2D40-4777-818D-514C533B11F1}">
      <dgm:prSet phldrT="[Text]" custT="1"/>
      <dgm:spPr/>
      <dgm:t>
        <a:bodyPr/>
        <a:lstStyle/>
        <a:p>
          <a:r>
            <a:rPr lang="en-GB" sz="1200" b="1" dirty="0" smtClean="0">
              <a:solidFill>
                <a:srgbClr val="000000"/>
              </a:solidFill>
            </a:rPr>
            <a:t>     Loan Management</a:t>
          </a:r>
          <a:endParaRPr lang="en-GB" sz="1200" b="1" dirty="0">
            <a:solidFill>
              <a:srgbClr val="000000"/>
            </a:solidFill>
          </a:endParaRPr>
        </a:p>
      </dgm:t>
    </dgm:pt>
    <dgm:pt modelId="{146B4C64-F32F-4142-8C1E-4E437EFD4564}" type="parTrans" cxnId="{A486B3AF-705D-47AB-9765-1975692B7B41}">
      <dgm:prSet/>
      <dgm:spPr/>
      <dgm:t>
        <a:bodyPr/>
        <a:lstStyle/>
        <a:p>
          <a:endParaRPr lang="en-US"/>
        </a:p>
      </dgm:t>
    </dgm:pt>
    <dgm:pt modelId="{8476DCB6-0DDE-4C90-9B3D-AA99E0EC934A}" type="sibTrans" cxnId="{A486B3AF-705D-47AB-9765-1975692B7B41}">
      <dgm:prSet/>
      <dgm:spPr/>
      <dgm:t>
        <a:bodyPr/>
        <a:lstStyle/>
        <a:p>
          <a:endParaRPr lang="en-US"/>
        </a:p>
      </dgm:t>
    </dgm:pt>
    <dgm:pt modelId="{0CE14DE0-8CCB-44B7-A0B7-FF2C98CD1B3A}">
      <dgm:prSet phldrT="[Text]" custT="1"/>
      <dgm:spPr/>
      <dgm:t>
        <a:bodyPr/>
        <a:lstStyle/>
        <a:p>
          <a:r>
            <a:rPr lang="en-GB" sz="1200" b="1" dirty="0" smtClean="0">
              <a:solidFill>
                <a:srgbClr val="000000"/>
              </a:solidFill>
            </a:rPr>
            <a:t>     Use of MNO</a:t>
          </a:r>
          <a:endParaRPr lang="en-GB" sz="1200" b="1" dirty="0">
            <a:solidFill>
              <a:srgbClr val="000000"/>
            </a:solidFill>
          </a:endParaRPr>
        </a:p>
      </dgm:t>
    </dgm:pt>
    <dgm:pt modelId="{8223967B-1ED9-4544-B37C-FFA371A393F7}" type="parTrans" cxnId="{43376364-02C6-4D7E-BC0F-27B7D09987F6}">
      <dgm:prSet/>
      <dgm:spPr/>
      <dgm:t>
        <a:bodyPr/>
        <a:lstStyle/>
        <a:p>
          <a:endParaRPr lang="en-US"/>
        </a:p>
      </dgm:t>
    </dgm:pt>
    <dgm:pt modelId="{66C087D7-E6F5-4E85-8D41-4EE8B96E82A2}" type="sibTrans" cxnId="{43376364-02C6-4D7E-BC0F-27B7D09987F6}">
      <dgm:prSet/>
      <dgm:spPr/>
      <dgm:t>
        <a:bodyPr/>
        <a:lstStyle/>
        <a:p>
          <a:endParaRPr lang="en-US"/>
        </a:p>
      </dgm:t>
    </dgm:pt>
    <dgm:pt modelId="{E9BE0FC2-D97D-4FDC-AC45-483C36C2DF86}" type="pres">
      <dgm:prSet presAssocID="{54D09980-D876-41FE-91DB-8416AAA95A17}" presName="rootnode" presStyleCnt="0">
        <dgm:presLayoutVars>
          <dgm:chMax/>
          <dgm:chPref/>
          <dgm:dir/>
          <dgm:animLvl val="lvl"/>
        </dgm:presLayoutVars>
      </dgm:prSet>
      <dgm:spPr/>
      <dgm:t>
        <a:bodyPr/>
        <a:lstStyle/>
        <a:p>
          <a:endParaRPr lang="en-GB"/>
        </a:p>
      </dgm:t>
    </dgm:pt>
    <dgm:pt modelId="{8810E2AB-F7AB-4E8B-94F0-DF61A4BD8496}" type="pres">
      <dgm:prSet presAssocID="{DE400C65-DA51-48A2-A593-FAFAC445230E}" presName="composite" presStyleCnt="0"/>
      <dgm:spPr/>
      <dgm:t>
        <a:bodyPr/>
        <a:lstStyle/>
        <a:p>
          <a:endParaRPr lang="en-US"/>
        </a:p>
      </dgm:t>
    </dgm:pt>
    <dgm:pt modelId="{0A9BBE5B-3802-4AB4-8A01-F1FAC5A34E5F}" type="pres">
      <dgm:prSet presAssocID="{DE400C65-DA51-48A2-A593-FAFAC445230E}" presName="bentUpArrow1" presStyleLbl="alignImgPlace1" presStyleIdx="0" presStyleCnt="4" custAng="16200000" custScaleX="36276" custScaleY="36276" custLinFactNeighborX="75788" custLinFactNeighborY="-22434"/>
      <dgm:spPr>
        <a:prstGeom prst="downArrow">
          <a:avLst/>
        </a:prstGeom>
      </dgm:spPr>
      <dgm:t>
        <a:bodyPr/>
        <a:lstStyle/>
        <a:p>
          <a:endParaRPr lang="en-US"/>
        </a:p>
      </dgm:t>
    </dgm:pt>
    <dgm:pt modelId="{B86C04CE-BB14-4F11-B5FC-59ABB1A3A3D0}" type="pres">
      <dgm:prSet presAssocID="{DE400C65-DA51-48A2-A593-FAFAC445230E}" presName="ParentText" presStyleLbl="node1" presStyleIdx="0" presStyleCnt="5" custScaleX="189911" custScaleY="68776" custLinFactNeighborX="45818" custLinFactNeighborY="-44083">
        <dgm:presLayoutVars>
          <dgm:chMax val="1"/>
          <dgm:chPref val="1"/>
          <dgm:bulletEnabled val="1"/>
        </dgm:presLayoutVars>
      </dgm:prSet>
      <dgm:spPr/>
      <dgm:t>
        <a:bodyPr/>
        <a:lstStyle/>
        <a:p>
          <a:endParaRPr lang="en-GB"/>
        </a:p>
      </dgm:t>
    </dgm:pt>
    <dgm:pt modelId="{FA9DBF12-4686-4681-8C20-4AC1A30FCF26}" type="pres">
      <dgm:prSet presAssocID="{DE400C65-DA51-48A2-A593-FAFAC445230E}" presName="ChildText" presStyleLbl="revTx" presStyleIdx="0" presStyleCnt="4" custAng="5400000">
        <dgm:presLayoutVars>
          <dgm:chMax val="0"/>
          <dgm:chPref val="0"/>
          <dgm:bulletEnabled val="1"/>
        </dgm:presLayoutVars>
      </dgm:prSet>
      <dgm:spPr/>
      <dgm:t>
        <a:bodyPr/>
        <a:lstStyle/>
        <a:p>
          <a:endParaRPr lang="en-GB"/>
        </a:p>
      </dgm:t>
    </dgm:pt>
    <dgm:pt modelId="{DA2A2E46-6DB2-4F8B-B665-FBB62B0951BA}" type="pres">
      <dgm:prSet presAssocID="{1CC0BA93-C04E-47FF-9926-5B85E78F5C63}" presName="sibTrans" presStyleCnt="0"/>
      <dgm:spPr/>
      <dgm:t>
        <a:bodyPr/>
        <a:lstStyle/>
        <a:p>
          <a:endParaRPr lang="en-US"/>
        </a:p>
      </dgm:t>
    </dgm:pt>
    <dgm:pt modelId="{2124A6ED-B005-4342-98A0-7E2EEB1ECEB5}" type="pres">
      <dgm:prSet presAssocID="{75EC873F-831E-49F3-BBE0-86E07BE89C11}" presName="composite" presStyleCnt="0"/>
      <dgm:spPr/>
      <dgm:t>
        <a:bodyPr/>
        <a:lstStyle/>
        <a:p>
          <a:endParaRPr lang="en-US"/>
        </a:p>
      </dgm:t>
    </dgm:pt>
    <dgm:pt modelId="{772EDC80-74AB-4B2E-A7BC-6E09D3CB509B}" type="pres">
      <dgm:prSet presAssocID="{75EC873F-831E-49F3-BBE0-86E07BE89C11}" presName="bentUpArrow1" presStyleLbl="alignImgPlace1" presStyleIdx="1" presStyleCnt="4" custAng="16200000" custScaleX="22022" custScaleY="22022" custLinFactNeighborX="40783" custLinFactNeighborY="-2120"/>
      <dgm:spPr>
        <a:prstGeom prst="downArrow">
          <a:avLst/>
        </a:prstGeom>
        <a:blipFill rotWithShape="0">
          <a:blip xmlns:r="http://schemas.openxmlformats.org/officeDocument/2006/relationships" r:embed="rId1"/>
          <a:stretch>
            <a:fillRect/>
          </a:stretch>
        </a:blipFill>
      </dgm:spPr>
      <dgm:t>
        <a:bodyPr/>
        <a:lstStyle/>
        <a:p>
          <a:endParaRPr lang="en-US"/>
        </a:p>
      </dgm:t>
    </dgm:pt>
    <dgm:pt modelId="{6FCFDCCC-7225-4157-89D2-EE6F1775C522}" type="pres">
      <dgm:prSet presAssocID="{75EC873F-831E-49F3-BBE0-86E07BE89C11}" presName="ParentText" presStyleLbl="node1" presStyleIdx="1" presStyleCnt="5" custScaleX="192329" custScaleY="74335" custLinFactNeighborX="-56014" custLinFactNeighborY="-20995">
        <dgm:presLayoutVars>
          <dgm:chMax val="1"/>
          <dgm:chPref val="1"/>
          <dgm:bulletEnabled val="1"/>
        </dgm:presLayoutVars>
      </dgm:prSet>
      <dgm:spPr/>
      <dgm:t>
        <a:bodyPr/>
        <a:lstStyle/>
        <a:p>
          <a:endParaRPr lang="en-GB"/>
        </a:p>
      </dgm:t>
    </dgm:pt>
    <dgm:pt modelId="{C047F5C1-B8CB-480B-9358-5C0EBEA2FB11}" type="pres">
      <dgm:prSet presAssocID="{75EC873F-831E-49F3-BBE0-86E07BE89C11}" presName="ChildText" presStyleLbl="revTx" presStyleIdx="1" presStyleCnt="4" custScaleX="312132" custLinFactX="14636" custLinFactNeighborX="100000" custLinFactNeighborY="-22213">
        <dgm:presLayoutVars>
          <dgm:chMax val="0"/>
          <dgm:chPref val="0"/>
          <dgm:bulletEnabled val="1"/>
        </dgm:presLayoutVars>
      </dgm:prSet>
      <dgm:spPr/>
      <dgm:t>
        <a:bodyPr/>
        <a:lstStyle/>
        <a:p>
          <a:endParaRPr lang="en-GB"/>
        </a:p>
      </dgm:t>
    </dgm:pt>
    <dgm:pt modelId="{3858CEE3-4582-40DE-88E8-0B8514E76C7A}" type="pres">
      <dgm:prSet presAssocID="{AF2BBCCE-339A-4899-9CBB-EE46A3AF121E}" presName="sibTrans" presStyleCnt="0"/>
      <dgm:spPr/>
      <dgm:t>
        <a:bodyPr/>
        <a:lstStyle/>
        <a:p>
          <a:endParaRPr lang="en-US"/>
        </a:p>
      </dgm:t>
    </dgm:pt>
    <dgm:pt modelId="{C147D012-03E7-446D-A3BC-37D220A814FD}" type="pres">
      <dgm:prSet presAssocID="{588B9D2F-282F-4A9F-8523-584DDFE04D91}" presName="composite" presStyleCnt="0"/>
      <dgm:spPr/>
      <dgm:t>
        <a:bodyPr/>
        <a:lstStyle/>
        <a:p>
          <a:endParaRPr lang="en-US"/>
        </a:p>
      </dgm:t>
    </dgm:pt>
    <dgm:pt modelId="{9AB5D0B8-A2D4-41F9-9C2D-73D661DADDAB}" type="pres">
      <dgm:prSet presAssocID="{588B9D2F-282F-4A9F-8523-584DDFE04D91}" presName="bentUpArrow1" presStyleLbl="alignImgPlace1" presStyleIdx="2" presStyleCnt="4" custScaleX="36348" custScaleY="36348" custLinFactX="-33811" custLinFactNeighborX="-100000" custLinFactNeighborY="-87087"/>
      <dgm:spPr>
        <a:prstGeom prst="downArrow">
          <a:avLst/>
        </a:prstGeom>
      </dgm:spPr>
      <dgm:t>
        <a:bodyPr/>
        <a:lstStyle/>
        <a:p>
          <a:endParaRPr lang="en-US"/>
        </a:p>
      </dgm:t>
    </dgm:pt>
    <dgm:pt modelId="{5DE94331-F6B6-4D92-82C6-9BFAC3A47307}" type="pres">
      <dgm:prSet presAssocID="{588B9D2F-282F-4A9F-8523-584DDFE04D91}" presName="ParentText" presStyleLbl="node1" presStyleIdx="2" presStyleCnt="5" custScaleX="197372" custScaleY="68993" custLinFactX="-61352" custLinFactNeighborX="-100000" custLinFactNeighborY="4125">
        <dgm:presLayoutVars>
          <dgm:chMax val="1"/>
          <dgm:chPref val="1"/>
          <dgm:bulletEnabled val="1"/>
        </dgm:presLayoutVars>
      </dgm:prSet>
      <dgm:spPr/>
      <dgm:t>
        <a:bodyPr/>
        <a:lstStyle/>
        <a:p>
          <a:endParaRPr lang="en-GB"/>
        </a:p>
      </dgm:t>
    </dgm:pt>
    <dgm:pt modelId="{F7B83BF7-44DD-46B2-A4F5-B8BDB096B0AB}" type="pres">
      <dgm:prSet presAssocID="{588B9D2F-282F-4A9F-8523-584DDFE04D91}" presName="ChildText" presStyleLbl="revTx" presStyleIdx="2" presStyleCnt="4" custLinFactY="41228" custLinFactNeighborX="15298" custLinFactNeighborY="100000">
        <dgm:presLayoutVars>
          <dgm:chMax val="0"/>
          <dgm:chPref val="0"/>
          <dgm:bulletEnabled val="1"/>
        </dgm:presLayoutVars>
      </dgm:prSet>
      <dgm:spPr/>
      <dgm:t>
        <a:bodyPr/>
        <a:lstStyle/>
        <a:p>
          <a:endParaRPr lang="en-GB"/>
        </a:p>
      </dgm:t>
    </dgm:pt>
    <dgm:pt modelId="{F47DA466-8335-4F13-BA76-C146D601AA3C}" type="pres">
      <dgm:prSet presAssocID="{04EBAEB7-4951-4440-8BCA-F226C6DC26D8}" presName="sibTrans" presStyleCnt="0"/>
      <dgm:spPr/>
      <dgm:t>
        <a:bodyPr/>
        <a:lstStyle/>
        <a:p>
          <a:endParaRPr lang="en-US"/>
        </a:p>
      </dgm:t>
    </dgm:pt>
    <dgm:pt modelId="{0C5360B4-D78C-4A1F-9610-619256FE08E6}" type="pres">
      <dgm:prSet presAssocID="{D1370E23-E614-4AA2-8173-C9068FE4DAF7}" presName="composite" presStyleCnt="0"/>
      <dgm:spPr/>
      <dgm:t>
        <a:bodyPr/>
        <a:lstStyle/>
        <a:p>
          <a:endParaRPr lang="en-US"/>
        </a:p>
      </dgm:t>
    </dgm:pt>
    <dgm:pt modelId="{0BD18FCC-6F63-464F-B237-8702AE805EDB}" type="pres">
      <dgm:prSet presAssocID="{D1370E23-E614-4AA2-8173-C9068FE4DAF7}" presName="bentUpArrow1" presStyleLbl="alignImgPlace1" presStyleIdx="3" presStyleCnt="4" custScaleX="38617" custScaleY="38617" custLinFactX="-100000" custLinFactNeighborX="-193945" custLinFactNeighborY="24404"/>
      <dgm:spPr>
        <a:prstGeom prst="downArrow">
          <a:avLst/>
        </a:prstGeom>
      </dgm:spPr>
      <dgm:t>
        <a:bodyPr/>
        <a:lstStyle/>
        <a:p>
          <a:endParaRPr lang="en-US"/>
        </a:p>
      </dgm:t>
    </dgm:pt>
    <dgm:pt modelId="{622D8099-D311-40E8-A55A-C282CF998CC2}" type="pres">
      <dgm:prSet presAssocID="{D1370E23-E614-4AA2-8173-C9068FE4DAF7}" presName="ParentText" presStyleLbl="node1" presStyleIdx="3" presStyleCnt="5" custScaleX="196991" custScaleY="70986" custLinFactX="-100000" custLinFactNeighborX="-166690" custLinFactNeighborY="19650">
        <dgm:presLayoutVars>
          <dgm:chMax val="1"/>
          <dgm:chPref val="1"/>
          <dgm:bulletEnabled val="1"/>
        </dgm:presLayoutVars>
      </dgm:prSet>
      <dgm:spPr/>
      <dgm:t>
        <a:bodyPr/>
        <a:lstStyle/>
        <a:p>
          <a:endParaRPr lang="en-GB"/>
        </a:p>
      </dgm:t>
    </dgm:pt>
    <dgm:pt modelId="{CB3B92F7-8CB6-4FBC-9BB9-7A0735D589C4}" type="pres">
      <dgm:prSet presAssocID="{D1370E23-E614-4AA2-8173-C9068FE4DAF7}" presName="ChildText" presStyleLbl="revTx" presStyleIdx="3" presStyleCnt="4">
        <dgm:presLayoutVars>
          <dgm:chMax val="0"/>
          <dgm:chPref val="0"/>
          <dgm:bulletEnabled val="1"/>
        </dgm:presLayoutVars>
      </dgm:prSet>
      <dgm:spPr/>
      <dgm:t>
        <a:bodyPr/>
        <a:lstStyle/>
        <a:p>
          <a:endParaRPr lang="en-US"/>
        </a:p>
      </dgm:t>
    </dgm:pt>
    <dgm:pt modelId="{31444A1C-EC41-4644-9A6F-0F6835F8C6A1}" type="pres">
      <dgm:prSet presAssocID="{5F8DDE61-A2F7-4BDA-8652-6E502525F252}" presName="sibTrans" presStyleCnt="0"/>
      <dgm:spPr/>
      <dgm:t>
        <a:bodyPr/>
        <a:lstStyle/>
        <a:p>
          <a:endParaRPr lang="en-US"/>
        </a:p>
      </dgm:t>
    </dgm:pt>
    <dgm:pt modelId="{2D3D09BF-7749-4B34-9468-7D83EC0A5EF4}" type="pres">
      <dgm:prSet presAssocID="{11244378-5D40-4BB1-90B8-A248F7E94396}" presName="composite" presStyleCnt="0"/>
      <dgm:spPr/>
      <dgm:t>
        <a:bodyPr/>
        <a:lstStyle/>
        <a:p>
          <a:endParaRPr lang="en-US"/>
        </a:p>
      </dgm:t>
    </dgm:pt>
    <dgm:pt modelId="{BD1AD208-3B7D-4207-94E6-18BD572423B2}" type="pres">
      <dgm:prSet presAssocID="{11244378-5D40-4BB1-90B8-A248F7E94396}" presName="ParentText" presStyleLbl="node1" presStyleIdx="4" presStyleCnt="5" custScaleX="194255" custScaleY="68745" custLinFactX="-172028" custLinFactNeighborX="-200000" custLinFactNeighborY="43867">
        <dgm:presLayoutVars>
          <dgm:chMax val="1"/>
          <dgm:chPref val="1"/>
          <dgm:bulletEnabled val="1"/>
        </dgm:presLayoutVars>
      </dgm:prSet>
      <dgm:spPr/>
      <dgm:t>
        <a:bodyPr/>
        <a:lstStyle/>
        <a:p>
          <a:endParaRPr lang="en-GB"/>
        </a:p>
      </dgm:t>
    </dgm:pt>
  </dgm:ptLst>
  <dgm:cxnLst>
    <dgm:cxn modelId="{21F3E45D-7B0C-488C-8DC8-F2F40FD7EDA3}" type="presOf" srcId="{B1C3364B-2D40-4777-818D-514C533B11F1}" destId="{C047F5C1-B8CB-480B-9358-5C0EBEA2FB11}" srcOrd="0" destOrd="1" presId="urn:microsoft.com/office/officeart/2005/8/layout/StepDownProcess"/>
    <dgm:cxn modelId="{283C1DE2-FB29-4F0B-9C31-A910B8F0B65C}" type="presOf" srcId="{FBE73C9E-C3DB-4430-8025-B8AF03FB9EED}" destId="{C047F5C1-B8CB-480B-9358-5C0EBEA2FB11}" srcOrd="0" destOrd="3" presId="urn:microsoft.com/office/officeart/2005/8/layout/StepDownProcess"/>
    <dgm:cxn modelId="{63240E22-8EDD-45C5-A7C5-00E604E3665B}" type="presOf" srcId="{54D09980-D876-41FE-91DB-8416AAA95A17}" destId="{E9BE0FC2-D97D-4FDC-AC45-483C36C2DF86}" srcOrd="0" destOrd="0" presId="urn:microsoft.com/office/officeart/2005/8/layout/StepDownProcess"/>
    <dgm:cxn modelId="{5DA17478-A5BE-4D49-A439-CFDD6470D7F8}" type="presOf" srcId="{75EC873F-831E-49F3-BBE0-86E07BE89C11}" destId="{6FCFDCCC-7225-4157-89D2-EE6F1775C522}" srcOrd="0" destOrd="0" presId="urn:microsoft.com/office/officeart/2005/8/layout/StepDownProcess"/>
    <dgm:cxn modelId="{C990C057-1402-448D-A79C-2D89F71CDF16}" type="presOf" srcId="{D1370E23-E614-4AA2-8173-C9068FE4DAF7}" destId="{622D8099-D311-40E8-A55A-C282CF998CC2}" srcOrd="0" destOrd="0" presId="urn:microsoft.com/office/officeart/2005/8/layout/StepDownProcess"/>
    <dgm:cxn modelId="{54E785EA-31CE-45F8-AC1F-BBFF5E19E4A7}" srcId="{54D09980-D876-41FE-91DB-8416AAA95A17}" destId="{DE400C65-DA51-48A2-A593-FAFAC445230E}" srcOrd="0" destOrd="0" parTransId="{96E2FE0E-0822-41F1-8595-C39FE935CD0C}" sibTransId="{1CC0BA93-C04E-47FF-9926-5B85E78F5C63}"/>
    <dgm:cxn modelId="{9CAAB7D4-6B71-4D72-93DB-9834FBDCFCC8}" srcId="{54D09980-D876-41FE-91DB-8416AAA95A17}" destId="{D1370E23-E614-4AA2-8173-C9068FE4DAF7}" srcOrd="3" destOrd="0" parTransId="{26D3CB8D-F003-4F5D-BCCF-1953D1DAB853}" sibTransId="{5F8DDE61-A2F7-4BDA-8652-6E502525F252}"/>
    <dgm:cxn modelId="{0AAAE930-9D7E-44BB-9BB6-5F6617566D3B}" type="presOf" srcId="{DE400C65-DA51-48A2-A593-FAFAC445230E}" destId="{B86C04CE-BB14-4F11-B5FC-59ABB1A3A3D0}" srcOrd="0" destOrd="0" presId="urn:microsoft.com/office/officeart/2005/8/layout/StepDownProcess"/>
    <dgm:cxn modelId="{43376364-02C6-4D7E-BC0F-27B7D09987F6}" srcId="{75EC873F-831E-49F3-BBE0-86E07BE89C11}" destId="{0CE14DE0-8CCB-44B7-A0B7-FF2C98CD1B3A}" srcOrd="2" destOrd="0" parTransId="{8223967B-1ED9-4544-B37C-FFA371A393F7}" sibTransId="{66C087D7-E6F5-4E85-8D41-4EE8B96E82A2}"/>
    <dgm:cxn modelId="{48D717FC-1DBD-4E16-BAA8-F007DA0C368E}" srcId="{75EC873F-831E-49F3-BBE0-86E07BE89C11}" destId="{FBE73C9E-C3DB-4430-8025-B8AF03FB9EED}" srcOrd="3" destOrd="0" parTransId="{636855DF-FB1D-47C2-9383-E1E399AB5310}" sibTransId="{36B4D97F-D828-4218-9D4B-AA46ACCA3C9C}"/>
    <dgm:cxn modelId="{3DA33BBA-F025-480F-8866-65FC258785F8}" srcId="{54D09980-D876-41FE-91DB-8416AAA95A17}" destId="{75EC873F-831E-49F3-BBE0-86E07BE89C11}" srcOrd="1" destOrd="0" parTransId="{22D51500-B557-45DF-A448-A287DDE28B21}" sibTransId="{AF2BBCCE-339A-4899-9CBB-EE46A3AF121E}"/>
    <dgm:cxn modelId="{E1919628-2B13-4EA4-B602-B0E4ACDB40C9}" srcId="{54D09980-D876-41FE-91DB-8416AAA95A17}" destId="{588B9D2F-282F-4A9F-8523-584DDFE04D91}" srcOrd="2" destOrd="0" parTransId="{759A0358-0B35-4187-87FD-CEE0813D8360}" sibTransId="{04EBAEB7-4951-4440-8BCA-F226C6DC26D8}"/>
    <dgm:cxn modelId="{75A7EF55-3E6E-427D-B035-7A3307E2C102}" srcId="{75EC873F-831E-49F3-BBE0-86E07BE89C11}" destId="{EC081638-279D-4D93-8C4C-2D9B56466E6C}" srcOrd="0" destOrd="0" parTransId="{1709378F-BAEA-456D-B713-9F3172A617D7}" sibTransId="{25E1F4C8-7586-4E98-B990-0764ED6567A3}"/>
    <dgm:cxn modelId="{2B619165-ED4F-48F9-BACF-F53DE3FF32F6}" type="presOf" srcId="{588B9D2F-282F-4A9F-8523-584DDFE04D91}" destId="{5DE94331-F6B6-4D92-82C6-9BFAC3A47307}" srcOrd="0" destOrd="0" presId="urn:microsoft.com/office/officeart/2005/8/layout/StepDownProcess"/>
    <dgm:cxn modelId="{865F67C5-55BB-48B4-AD1C-D97A9A37B3D3}" type="presOf" srcId="{0CE14DE0-8CCB-44B7-A0B7-FF2C98CD1B3A}" destId="{C047F5C1-B8CB-480B-9358-5C0EBEA2FB11}" srcOrd="0" destOrd="2" presId="urn:microsoft.com/office/officeart/2005/8/layout/StepDownProcess"/>
    <dgm:cxn modelId="{A486B3AF-705D-47AB-9765-1975692B7B41}" srcId="{75EC873F-831E-49F3-BBE0-86E07BE89C11}" destId="{B1C3364B-2D40-4777-818D-514C533B11F1}" srcOrd="1" destOrd="0" parTransId="{146B4C64-F32F-4142-8C1E-4E437EFD4564}" sibTransId="{8476DCB6-0DDE-4C90-9B3D-AA99E0EC934A}"/>
    <dgm:cxn modelId="{C071A217-94EE-42F0-ADEC-A7F03636CC4B}" type="presOf" srcId="{11244378-5D40-4BB1-90B8-A248F7E94396}" destId="{BD1AD208-3B7D-4207-94E6-18BD572423B2}" srcOrd="0" destOrd="0" presId="urn:microsoft.com/office/officeart/2005/8/layout/StepDownProcess"/>
    <dgm:cxn modelId="{D66D006D-84FC-4A3F-BDEB-11E18BCCBE60}" srcId="{54D09980-D876-41FE-91DB-8416AAA95A17}" destId="{11244378-5D40-4BB1-90B8-A248F7E94396}" srcOrd="4" destOrd="0" parTransId="{10AB1448-A704-4295-8FB1-6328ADC682E1}" sibTransId="{7ABA1A99-BF91-4152-9AA0-CFD41196C5A9}"/>
    <dgm:cxn modelId="{FC1FD67C-9F9B-4FB0-B132-63CAEC10CCB2}" type="presOf" srcId="{EC081638-279D-4D93-8C4C-2D9B56466E6C}" destId="{C047F5C1-B8CB-480B-9358-5C0EBEA2FB11}" srcOrd="0" destOrd="0" presId="urn:microsoft.com/office/officeart/2005/8/layout/StepDownProcess"/>
    <dgm:cxn modelId="{14709AB3-C355-4F04-96D0-73B2A7F16A5A}" type="presParOf" srcId="{E9BE0FC2-D97D-4FDC-AC45-483C36C2DF86}" destId="{8810E2AB-F7AB-4E8B-94F0-DF61A4BD8496}" srcOrd="0" destOrd="0" presId="urn:microsoft.com/office/officeart/2005/8/layout/StepDownProcess"/>
    <dgm:cxn modelId="{5610FD8F-62FC-45B9-9FB1-89BCBEF3379E}" type="presParOf" srcId="{8810E2AB-F7AB-4E8B-94F0-DF61A4BD8496}" destId="{0A9BBE5B-3802-4AB4-8A01-F1FAC5A34E5F}" srcOrd="0" destOrd="0" presId="urn:microsoft.com/office/officeart/2005/8/layout/StepDownProcess"/>
    <dgm:cxn modelId="{4615DA66-EDC3-4303-8306-7936A15C2FEA}" type="presParOf" srcId="{8810E2AB-F7AB-4E8B-94F0-DF61A4BD8496}" destId="{B86C04CE-BB14-4F11-B5FC-59ABB1A3A3D0}" srcOrd="1" destOrd="0" presId="urn:microsoft.com/office/officeart/2005/8/layout/StepDownProcess"/>
    <dgm:cxn modelId="{9E123D39-5859-4D51-A6FC-C11CF010AB04}" type="presParOf" srcId="{8810E2AB-F7AB-4E8B-94F0-DF61A4BD8496}" destId="{FA9DBF12-4686-4681-8C20-4AC1A30FCF26}" srcOrd="2" destOrd="0" presId="urn:microsoft.com/office/officeart/2005/8/layout/StepDownProcess"/>
    <dgm:cxn modelId="{C5AC152F-C74C-4F6D-8F47-C40555F937CC}" type="presParOf" srcId="{E9BE0FC2-D97D-4FDC-AC45-483C36C2DF86}" destId="{DA2A2E46-6DB2-4F8B-B665-FBB62B0951BA}" srcOrd="1" destOrd="0" presId="urn:microsoft.com/office/officeart/2005/8/layout/StepDownProcess"/>
    <dgm:cxn modelId="{113A84E1-EF6B-4582-8938-77C4DB07B21B}" type="presParOf" srcId="{E9BE0FC2-D97D-4FDC-AC45-483C36C2DF86}" destId="{2124A6ED-B005-4342-98A0-7E2EEB1ECEB5}" srcOrd="2" destOrd="0" presId="urn:microsoft.com/office/officeart/2005/8/layout/StepDownProcess"/>
    <dgm:cxn modelId="{BCAFAEFC-E528-4843-BDB3-47260B7FAE02}" type="presParOf" srcId="{2124A6ED-B005-4342-98A0-7E2EEB1ECEB5}" destId="{772EDC80-74AB-4B2E-A7BC-6E09D3CB509B}" srcOrd="0" destOrd="0" presId="urn:microsoft.com/office/officeart/2005/8/layout/StepDownProcess"/>
    <dgm:cxn modelId="{CD1072CE-7CCC-4B1C-99AE-46CCD9646964}" type="presParOf" srcId="{2124A6ED-B005-4342-98A0-7E2EEB1ECEB5}" destId="{6FCFDCCC-7225-4157-89D2-EE6F1775C522}" srcOrd="1" destOrd="0" presId="urn:microsoft.com/office/officeart/2005/8/layout/StepDownProcess"/>
    <dgm:cxn modelId="{FEBDEE13-D220-4157-9444-818DC27729EE}" type="presParOf" srcId="{2124A6ED-B005-4342-98A0-7E2EEB1ECEB5}" destId="{C047F5C1-B8CB-480B-9358-5C0EBEA2FB11}" srcOrd="2" destOrd="0" presId="urn:microsoft.com/office/officeart/2005/8/layout/StepDownProcess"/>
    <dgm:cxn modelId="{195FC957-0496-4588-B804-A5D245A3AFC6}" type="presParOf" srcId="{E9BE0FC2-D97D-4FDC-AC45-483C36C2DF86}" destId="{3858CEE3-4582-40DE-88E8-0B8514E76C7A}" srcOrd="3" destOrd="0" presId="urn:microsoft.com/office/officeart/2005/8/layout/StepDownProcess"/>
    <dgm:cxn modelId="{E3FF72F3-985F-4A20-AFB0-36B04CD0EE3B}" type="presParOf" srcId="{E9BE0FC2-D97D-4FDC-AC45-483C36C2DF86}" destId="{C147D012-03E7-446D-A3BC-37D220A814FD}" srcOrd="4" destOrd="0" presId="urn:microsoft.com/office/officeart/2005/8/layout/StepDownProcess"/>
    <dgm:cxn modelId="{70C07BDC-62CB-4880-ADAB-3EB9E09C2C39}" type="presParOf" srcId="{C147D012-03E7-446D-A3BC-37D220A814FD}" destId="{9AB5D0B8-A2D4-41F9-9C2D-73D661DADDAB}" srcOrd="0" destOrd="0" presId="urn:microsoft.com/office/officeart/2005/8/layout/StepDownProcess"/>
    <dgm:cxn modelId="{AD924D89-0A01-4A8E-9727-D5DFDEA46EE7}" type="presParOf" srcId="{C147D012-03E7-446D-A3BC-37D220A814FD}" destId="{5DE94331-F6B6-4D92-82C6-9BFAC3A47307}" srcOrd="1" destOrd="0" presId="urn:microsoft.com/office/officeart/2005/8/layout/StepDownProcess"/>
    <dgm:cxn modelId="{148D22A3-550F-42D0-BA4F-61680521DF77}" type="presParOf" srcId="{C147D012-03E7-446D-A3BC-37D220A814FD}" destId="{F7B83BF7-44DD-46B2-A4F5-B8BDB096B0AB}" srcOrd="2" destOrd="0" presId="urn:microsoft.com/office/officeart/2005/8/layout/StepDownProcess"/>
    <dgm:cxn modelId="{6FB7FE46-9B5F-4484-8717-1162AEBCB74E}" type="presParOf" srcId="{E9BE0FC2-D97D-4FDC-AC45-483C36C2DF86}" destId="{F47DA466-8335-4F13-BA76-C146D601AA3C}" srcOrd="5" destOrd="0" presId="urn:microsoft.com/office/officeart/2005/8/layout/StepDownProcess"/>
    <dgm:cxn modelId="{D9B685C9-91D0-4137-A516-7572FB944D78}" type="presParOf" srcId="{E9BE0FC2-D97D-4FDC-AC45-483C36C2DF86}" destId="{0C5360B4-D78C-4A1F-9610-619256FE08E6}" srcOrd="6" destOrd="0" presId="urn:microsoft.com/office/officeart/2005/8/layout/StepDownProcess"/>
    <dgm:cxn modelId="{CF2D4CE7-50DD-4849-BBD4-8867A81BA009}" type="presParOf" srcId="{0C5360B4-D78C-4A1F-9610-619256FE08E6}" destId="{0BD18FCC-6F63-464F-B237-8702AE805EDB}" srcOrd="0" destOrd="0" presId="urn:microsoft.com/office/officeart/2005/8/layout/StepDownProcess"/>
    <dgm:cxn modelId="{FAA13B96-85E5-48B9-A87F-79E4F182D75E}" type="presParOf" srcId="{0C5360B4-D78C-4A1F-9610-619256FE08E6}" destId="{622D8099-D311-40E8-A55A-C282CF998CC2}" srcOrd="1" destOrd="0" presId="urn:microsoft.com/office/officeart/2005/8/layout/StepDownProcess"/>
    <dgm:cxn modelId="{4E06DB3A-C684-4175-BAFA-ABA0D8E64C47}" type="presParOf" srcId="{0C5360B4-D78C-4A1F-9610-619256FE08E6}" destId="{CB3B92F7-8CB6-4FBC-9BB9-7A0735D589C4}" srcOrd="2" destOrd="0" presId="urn:microsoft.com/office/officeart/2005/8/layout/StepDownProcess"/>
    <dgm:cxn modelId="{67B3CEDD-5853-412B-A936-D68D52877F9E}" type="presParOf" srcId="{E9BE0FC2-D97D-4FDC-AC45-483C36C2DF86}" destId="{31444A1C-EC41-4644-9A6F-0F6835F8C6A1}" srcOrd="7" destOrd="0" presId="urn:microsoft.com/office/officeart/2005/8/layout/StepDownProcess"/>
    <dgm:cxn modelId="{F44E1F91-C47D-4AEA-9AA9-E87C135C552E}" type="presParOf" srcId="{E9BE0FC2-D97D-4FDC-AC45-483C36C2DF86}" destId="{2D3D09BF-7749-4B34-9468-7D83EC0A5EF4}" srcOrd="8" destOrd="0" presId="urn:microsoft.com/office/officeart/2005/8/layout/StepDownProcess"/>
    <dgm:cxn modelId="{881834B9-8B06-40F9-9E5D-96122A2A5F40}" type="presParOf" srcId="{2D3D09BF-7749-4B34-9468-7D83EC0A5EF4}" destId="{BD1AD208-3B7D-4207-94E6-18BD572423B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3177" tIns="46589" rIns="93177" bIns="46589" rtlCol="0"/>
          <a:lstStyle>
            <a:lvl1pPr algn="r">
              <a:defRPr sz="1200"/>
            </a:lvl1pPr>
          </a:lstStyle>
          <a:p>
            <a:fld id="{9A4F3D4E-B6A5-4C40-8D22-38EAD0A0BC88}" type="datetimeFigureOut">
              <a:rPr lang="en-US" smtClean="0"/>
              <a:pPr/>
              <a:t>4/19/2016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3177" tIns="46589" rIns="93177" bIns="46589" rtlCol="0" anchor="b"/>
          <a:lstStyle>
            <a:lvl1pPr algn="r">
              <a:defRPr sz="1200"/>
            </a:lvl1pPr>
          </a:lstStyle>
          <a:p>
            <a:fld id="{05D8419A-972E-C94D-8C1A-EF576930903B}" type="slidenum">
              <a:rPr lang="en-US" smtClean="0"/>
              <a:pPr/>
              <a:t>‹#›</a:t>
            </a:fld>
            <a:endParaRPr lang="en-US"/>
          </a:p>
        </p:txBody>
      </p:sp>
    </p:spTree>
    <p:extLst>
      <p:ext uri="{BB962C8B-B14F-4D97-AF65-F5344CB8AC3E}">
        <p14:creationId xmlns:p14="http://schemas.microsoft.com/office/powerpoint/2010/main" val="3913025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3177" tIns="46589" rIns="93177" bIns="46589" rtlCol="0"/>
          <a:lstStyle>
            <a:lvl1pPr algn="r">
              <a:defRPr sz="1200"/>
            </a:lvl1pPr>
          </a:lstStyle>
          <a:p>
            <a:fld id="{4A05FD90-5CF3-8E47-BAA2-F1C24D32FADE}" type="datetimeFigureOut">
              <a:rPr lang="en-US" smtClean="0"/>
              <a:pPr/>
              <a:t>4/19/2016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3177" tIns="46589" rIns="93177" bIns="46589" rtlCol="0" anchor="b"/>
          <a:lstStyle>
            <a:lvl1pPr algn="r">
              <a:defRPr sz="1200"/>
            </a:lvl1pPr>
          </a:lstStyle>
          <a:p>
            <a:fld id="{4FB29A70-522C-3A41-B132-651B32078DD9}" type="slidenum">
              <a:rPr lang="en-US" smtClean="0"/>
              <a:pPr/>
              <a:t>‹#›</a:t>
            </a:fld>
            <a:endParaRPr lang="en-US"/>
          </a:p>
        </p:txBody>
      </p:sp>
    </p:spTree>
    <p:extLst>
      <p:ext uri="{BB962C8B-B14F-4D97-AF65-F5344CB8AC3E}">
        <p14:creationId xmlns:p14="http://schemas.microsoft.com/office/powerpoint/2010/main" val="10058644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0</a:t>
            </a:fld>
            <a:endParaRPr lang="en-US" dirty="0"/>
          </a:p>
        </p:txBody>
      </p:sp>
    </p:spTree>
    <p:extLst>
      <p:ext uri="{BB962C8B-B14F-4D97-AF65-F5344CB8AC3E}">
        <p14:creationId xmlns:p14="http://schemas.microsoft.com/office/powerpoint/2010/main" val="3646034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Here I will review the AA developed linkage process and then go in depth</a:t>
            </a:r>
            <a:r>
              <a:rPr lang="fr-FR" baseline="0" dirty="0" smtClean="0"/>
              <a:t> with the history of our linkage relationship with MCB.</a:t>
            </a:r>
            <a:endParaRPr lang="fr-FR" dirty="0"/>
          </a:p>
        </p:txBody>
      </p:sp>
      <p:sp>
        <p:nvSpPr>
          <p:cNvPr id="4" name="Slide Number Placeholder 3"/>
          <p:cNvSpPr>
            <a:spLocks noGrp="1"/>
          </p:cNvSpPr>
          <p:nvPr>
            <p:ph type="sldNum" sz="quarter" idx="10"/>
          </p:nvPr>
        </p:nvSpPr>
        <p:spPr/>
        <p:txBody>
          <a:bodyPr/>
          <a:lstStyle/>
          <a:p>
            <a:fld id="{252A802D-9205-448E-8368-2331008C5DF2}" type="slidenum">
              <a:rPr lang="fr-FR" smtClean="0"/>
              <a:pPr/>
              <a:t>14</a:t>
            </a:fld>
            <a:endParaRPr lang="fr-FR" dirty="0"/>
          </a:p>
        </p:txBody>
      </p:sp>
    </p:spTree>
    <p:extLst>
      <p:ext uri="{BB962C8B-B14F-4D97-AF65-F5344CB8AC3E}">
        <p14:creationId xmlns:p14="http://schemas.microsoft.com/office/powerpoint/2010/main" val="234023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873D663-3ED3-4A16-959C-5711C96DEB3F}" type="slidenum">
              <a:rPr lang="en-PH" smtClean="0"/>
              <a:pPr/>
              <a:t>1</a:t>
            </a:fld>
            <a:endParaRPr lang="en-PH" dirty="0"/>
          </a:p>
        </p:txBody>
      </p:sp>
    </p:spTree>
    <p:extLst>
      <p:ext uri="{BB962C8B-B14F-4D97-AF65-F5344CB8AC3E}">
        <p14:creationId xmlns:p14="http://schemas.microsoft.com/office/powerpoint/2010/main" val="118623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As we</a:t>
            </a:r>
            <a:r>
              <a:rPr lang="en-US" baseline="0" dirty="0" smtClean="0"/>
              <a:t> have already seen, this project works mainly through formation, training and linkage of VSLAs. Let us hereby take a moment to see briefly how a VSLA works.</a:t>
            </a:r>
            <a:endParaRPr lang="en-US" dirty="0"/>
          </a:p>
        </p:txBody>
      </p:sp>
      <p:sp>
        <p:nvSpPr>
          <p:cNvPr id="4" name="Slide Number Placeholder 3"/>
          <p:cNvSpPr>
            <a:spLocks noGrp="1"/>
          </p:cNvSpPr>
          <p:nvPr>
            <p:ph type="sldNum" sz="quarter" idx="10"/>
          </p:nvPr>
        </p:nvSpPr>
        <p:spPr/>
        <p:txBody>
          <a:bodyPr/>
          <a:lstStyle/>
          <a:p>
            <a:fld id="{B873D663-3ED3-4A16-959C-5711C96DEB3F}" type="slidenum">
              <a:rPr lang="en-PH" smtClean="0">
                <a:solidFill>
                  <a:prstClr val="black"/>
                </a:solidFill>
              </a:rPr>
              <a:pPr/>
              <a:t>2</a:t>
            </a:fld>
            <a:endParaRPr lang="en-PH" dirty="0">
              <a:solidFill>
                <a:prstClr val="black"/>
              </a:solidFill>
            </a:endParaRPr>
          </a:p>
        </p:txBody>
      </p:sp>
    </p:spTree>
    <p:extLst>
      <p:ext uri="{BB962C8B-B14F-4D97-AF65-F5344CB8AC3E}">
        <p14:creationId xmlns:p14="http://schemas.microsoft.com/office/powerpoint/2010/main" val="122295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endParaRPr lang="en-US" dirty="0" smtClean="0"/>
          </a:p>
        </p:txBody>
      </p:sp>
      <p:sp>
        <p:nvSpPr>
          <p:cNvPr id="4" name="Slide Number Placeholder 3"/>
          <p:cNvSpPr>
            <a:spLocks noGrp="1"/>
          </p:cNvSpPr>
          <p:nvPr>
            <p:ph type="sldNum" sz="quarter" idx="10"/>
          </p:nvPr>
        </p:nvSpPr>
        <p:spPr/>
        <p:txBody>
          <a:bodyPr/>
          <a:lstStyle/>
          <a:p>
            <a:fld id="{B873D663-3ED3-4A16-959C-5711C96DEB3F}" type="slidenum">
              <a:rPr lang="en-PH" smtClean="0">
                <a:solidFill>
                  <a:prstClr val="black"/>
                </a:solidFill>
              </a:rPr>
              <a:pPr/>
              <a:t>3</a:t>
            </a:fld>
            <a:endParaRPr lang="en-PH" dirty="0">
              <a:solidFill>
                <a:prstClr val="black"/>
              </a:solidFill>
            </a:endParaRPr>
          </a:p>
        </p:txBody>
      </p:sp>
    </p:spTree>
    <p:extLst>
      <p:ext uri="{BB962C8B-B14F-4D97-AF65-F5344CB8AC3E}">
        <p14:creationId xmlns:p14="http://schemas.microsoft.com/office/powerpoint/2010/main" val="115318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02D7E4A6-C96D-4308-A5EC-155A84B67EE5}" type="slidenum">
              <a:rPr lang="en-US" altLang="en-US" sz="1200">
                <a:latin typeface="Times" panose="02020603050405020304" pitchFamily="18" charset="0"/>
              </a:rPr>
              <a:pPr/>
              <a:t>4</a:t>
            </a:fld>
            <a:endParaRPr lang="en-US" altLang="en-US" sz="1200">
              <a:latin typeface="Times"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We work in  Seven</a:t>
            </a:r>
            <a:r>
              <a:rPr lang="en-US" altLang="en-US" baseline="0" dirty="0" smtClean="0"/>
              <a:t> </a:t>
            </a:r>
            <a:r>
              <a:rPr lang="en-US" altLang="en-US" dirty="0" smtClean="0"/>
              <a:t>districts of Kilimanjaro region. These</a:t>
            </a:r>
            <a:r>
              <a:rPr lang="en-US" altLang="en-US" baseline="0" dirty="0" smtClean="0"/>
              <a:t> are Hai, Siha, Moshi Urban, Moshi Rural, Rombo, Mwanga and Same. We link VSLA members after a thorough training from our CBTs and Franchisees</a:t>
            </a:r>
          </a:p>
          <a:p>
            <a:pPr eaLnBrk="1" hangingPunct="1"/>
            <a:endParaRPr lang="en-US" altLang="en-US" dirty="0" smtClean="0"/>
          </a:p>
        </p:txBody>
      </p:sp>
    </p:spTree>
    <p:extLst>
      <p:ext uri="{BB962C8B-B14F-4D97-AF65-F5344CB8AC3E}">
        <p14:creationId xmlns:p14="http://schemas.microsoft.com/office/powerpoint/2010/main" val="259867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45CCE200-2578-4A99-AEE3-CC376187B165}" type="slidenum">
              <a:rPr lang="en-US" altLang="en-US" sz="1200">
                <a:latin typeface="Times" panose="02020603050405020304" pitchFamily="18" charset="0"/>
              </a:rPr>
              <a:pPr/>
              <a:t>5</a:t>
            </a:fld>
            <a:endParaRPr lang="en-US" altLang="en-US" sz="1200">
              <a:latin typeface="Times"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i="1" dirty="0" smtClean="0"/>
          </a:p>
        </p:txBody>
      </p:sp>
    </p:spTree>
    <p:extLst>
      <p:ext uri="{BB962C8B-B14F-4D97-AF65-F5344CB8AC3E}">
        <p14:creationId xmlns:p14="http://schemas.microsoft.com/office/powerpoint/2010/main" val="189516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date</a:t>
            </a:r>
            <a:r>
              <a:rPr lang="en-GB" baseline="0" dirty="0" smtClean="0"/>
              <a:t> the program works with 168 CBTs and 15 Franchisees.</a:t>
            </a:r>
            <a:endParaRPr lang="en-GB"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7</a:t>
            </a:fld>
            <a:endParaRPr lang="en-US"/>
          </a:p>
        </p:txBody>
      </p:sp>
    </p:spTree>
    <p:extLst>
      <p:ext uri="{BB962C8B-B14F-4D97-AF65-F5344CB8AC3E}">
        <p14:creationId xmlns:p14="http://schemas.microsoft.com/office/powerpoint/2010/main" val="71243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B177458-AB2B-4131-8129-2DED7171DC05}" type="slidenum">
              <a:rPr lang="fr-FR" smtClean="0"/>
              <a:pPr>
                <a:defRPr/>
              </a:pPr>
              <a:t>9</a:t>
            </a:fld>
            <a:endParaRPr lang="fr-FR"/>
          </a:p>
        </p:txBody>
      </p:sp>
    </p:spTree>
    <p:extLst>
      <p:ext uri="{BB962C8B-B14F-4D97-AF65-F5344CB8AC3E}">
        <p14:creationId xmlns:p14="http://schemas.microsoft.com/office/powerpoint/2010/main" val="154847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8208816D-E634-4B56-8A06-83F7F6691747}" type="slidenum">
              <a:rPr lang="en-US" altLang="en-US" sz="1200">
                <a:latin typeface="Times" panose="02020603050405020304" pitchFamily="18" charset="0"/>
              </a:rPr>
              <a:pPr/>
              <a:t>11</a:t>
            </a:fld>
            <a:endParaRPr lang="en-US" altLang="en-US" sz="1200">
              <a:latin typeface="Times" panose="02020603050405020304" pitchFamily="18" charset="0"/>
            </a:endParaRPr>
          </a:p>
        </p:txBody>
      </p:sp>
    </p:spTree>
    <p:extLst>
      <p:ext uri="{BB962C8B-B14F-4D97-AF65-F5344CB8AC3E}">
        <p14:creationId xmlns:p14="http://schemas.microsoft.com/office/powerpoint/2010/main" val="1776063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87075" y="987552"/>
            <a:ext cx="6400800" cy="1371600"/>
          </a:xfrm>
        </p:spPr>
        <p:txBody>
          <a:bodyPr/>
          <a:lstStyle>
            <a:lvl1pPr algn="l">
              <a:defRPr sz="3400">
                <a:solidFill>
                  <a:srgbClr val="FFFFFF"/>
                </a:solidFill>
                <a:effectLst/>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587075" y="2514600"/>
            <a:ext cx="6400800" cy="685800"/>
          </a:xfrm>
        </p:spPr>
        <p:txBody>
          <a:bodyPr/>
          <a:lstStyle>
            <a:lvl1pPr marL="0" indent="0" algn="l">
              <a:buFont typeface="Times" pitchFamily="-96" charset="0"/>
              <a:buNone/>
              <a:defRPr kumimoji="0" lang="en-US" sz="1800" b="0" i="0" u="none" strike="noStrike" kern="0" cap="none" spc="0" normalizeH="0" baseline="0" noProof="0" dirty="0">
                <a:ln>
                  <a:noFill/>
                </a:ln>
                <a:solidFill>
                  <a:srgbClr val="FFFFFF"/>
                </a:solidFill>
                <a:effectLst/>
                <a:uLnTx/>
                <a:uFillTx/>
                <a:latin typeface="Arial"/>
                <a:ea typeface="+mn-ea"/>
                <a:cs typeface="Arial"/>
              </a:defRPr>
            </a:lvl1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a:xfrm>
            <a:off x="457200" y="6322123"/>
            <a:ext cx="1828800" cy="182880"/>
          </a:xfrm>
          <a:prstGeom prst="rect">
            <a:avLst/>
          </a:prstGeom>
        </p:spPr>
        <p:txBody>
          <a:bodyPr/>
          <a:lstStyle/>
          <a:p>
            <a:r>
              <a:rPr lang="en-US" smtClean="0"/>
              <a:t>16/4/2016</a:t>
            </a:r>
            <a:endParaRPr lang="en-US"/>
          </a:p>
        </p:txBody>
      </p:sp>
      <p:sp>
        <p:nvSpPr>
          <p:cNvPr id="7" name="Slide Number Placeholder 6"/>
          <p:cNvSpPr>
            <a:spLocks noGrp="1"/>
          </p:cNvSpPr>
          <p:nvPr>
            <p:ph type="sldNum" sz="quarter" idx="12"/>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a:xfrm>
            <a:off x="457200" y="6322123"/>
            <a:ext cx="1828800" cy="182880"/>
          </a:xfrm>
          <a:prstGeom prst="rect">
            <a:avLst/>
          </a:prstGeom>
        </p:spPr>
        <p:txBody>
          <a:bodyPr/>
          <a:lstStyle/>
          <a:p>
            <a:r>
              <a:rPr lang="en-US" smtClean="0"/>
              <a:t>16/4/2016</a:t>
            </a:r>
            <a:endParaRPr lang="en-US"/>
          </a:p>
        </p:txBody>
      </p:sp>
      <p:sp>
        <p:nvSpPr>
          <p:cNvPr id="12" name="Slide Number Placeholder 11"/>
          <p:cNvSpPr>
            <a:spLocks noGrp="1"/>
          </p:cNvSpPr>
          <p:nvPr>
            <p:ph type="sldNum" sz="quarter" idx="13"/>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a:xfrm>
            <a:off x="457200" y="6322123"/>
            <a:ext cx="1828800" cy="182880"/>
          </a:xfrm>
          <a:prstGeom prst="rect">
            <a:avLst/>
          </a:prstGeom>
        </p:spPr>
        <p:txBody>
          <a:bodyPr/>
          <a:lstStyle/>
          <a:p>
            <a:r>
              <a:rPr lang="en-US" smtClean="0"/>
              <a:t>16/4/2016</a:t>
            </a:r>
            <a:endParaRPr lang="en-US"/>
          </a:p>
        </p:txBody>
      </p:sp>
      <p:sp>
        <p:nvSpPr>
          <p:cNvPr id="12" name="Slide Number Placeholder 11"/>
          <p:cNvSpPr>
            <a:spLocks noGrp="1"/>
          </p:cNvSpPr>
          <p:nvPr>
            <p:ph type="sldNum" sz="quarter" idx="13"/>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a:xfrm>
            <a:off x="457200" y="6322123"/>
            <a:ext cx="1828800" cy="182880"/>
          </a:xfrm>
          <a:prstGeom prst="rect">
            <a:avLst/>
          </a:prstGeom>
        </p:spPr>
        <p:txBody>
          <a:bodyPr/>
          <a:lstStyle/>
          <a:p>
            <a:r>
              <a:rPr lang="en-US" smtClean="0"/>
              <a:t>16/4/2016</a:t>
            </a:r>
            <a:endParaRPr lang="en-US"/>
          </a:p>
        </p:txBody>
      </p:sp>
      <p:sp>
        <p:nvSpPr>
          <p:cNvPr id="8" name="Slide Number Placeholder 7"/>
          <p:cNvSpPr>
            <a:spLocks noGrp="1"/>
          </p:cNvSpPr>
          <p:nvPr>
            <p:ph type="sldNum" sz="quarter" idx="12"/>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9" name="Footer Placeholder 8"/>
          <p:cNvSpPr>
            <a:spLocks noGrp="1"/>
          </p:cNvSpPr>
          <p:nvPr>
            <p:ph type="ftr" sz="quarter" idx="13"/>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Date Placeholder 5"/>
          <p:cNvSpPr>
            <a:spLocks noGrp="1"/>
          </p:cNvSpPr>
          <p:nvPr>
            <p:ph type="dt" sz="half" idx="11"/>
          </p:nvPr>
        </p:nvSpPr>
        <p:spPr>
          <a:xfrm>
            <a:off x="457200" y="6322123"/>
            <a:ext cx="1828800" cy="182880"/>
          </a:xfrm>
          <a:prstGeom prst="rect">
            <a:avLst/>
          </a:prstGeom>
        </p:spPr>
        <p:txBody>
          <a:bodyPr/>
          <a:lstStyle/>
          <a:p>
            <a:r>
              <a:rPr lang="en-US" smtClean="0"/>
              <a:t>16/4/2016</a:t>
            </a:r>
            <a:endParaRPr lang="en-US"/>
          </a:p>
        </p:txBody>
      </p:sp>
      <p:sp>
        <p:nvSpPr>
          <p:cNvPr id="7" name="Slide Number Placeholder 6"/>
          <p:cNvSpPr>
            <a:spLocks noGrp="1"/>
          </p:cNvSpPr>
          <p:nvPr>
            <p:ph type="sldNum" sz="quarter" idx="12"/>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10" name="Footer Placeholder 9"/>
          <p:cNvSpPr>
            <a:spLocks noGrp="1"/>
          </p:cNvSpPr>
          <p:nvPr>
            <p:ph type="ftr" sz="quarter" idx="13"/>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Date Placeholder 8"/>
          <p:cNvSpPr>
            <a:spLocks noGrp="1"/>
          </p:cNvSpPr>
          <p:nvPr>
            <p:ph type="dt" sz="half" idx="11"/>
          </p:nvPr>
        </p:nvSpPr>
        <p:spPr>
          <a:xfrm>
            <a:off x="457200" y="6322123"/>
            <a:ext cx="1828800" cy="182880"/>
          </a:xfrm>
          <a:prstGeom prst="rect">
            <a:avLst/>
          </a:prstGeom>
        </p:spPr>
        <p:txBody>
          <a:bodyPr/>
          <a:lstStyle/>
          <a:p>
            <a:r>
              <a:rPr lang="en-US" smtClean="0"/>
              <a:t>16/4/2016</a:t>
            </a:r>
            <a:endParaRPr lang="en-US"/>
          </a:p>
        </p:txBody>
      </p:sp>
      <p:sp>
        <p:nvSpPr>
          <p:cNvPr id="10" name="Slide Number Placeholder 9"/>
          <p:cNvSpPr>
            <a:spLocks noGrp="1"/>
          </p:cNvSpPr>
          <p:nvPr>
            <p:ph type="sldNum" sz="quarter" idx="12"/>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22123"/>
            <a:ext cx="1828800" cy="182880"/>
          </a:xfrm>
          <a:prstGeom prst="rect">
            <a:avLst/>
          </a:prstGeom>
        </p:spPr>
        <p:txBody>
          <a:bodyPr/>
          <a:lstStyle/>
          <a:p>
            <a:r>
              <a:rPr lang="en-US" smtClean="0"/>
              <a:t>16/4/2016</a:t>
            </a:r>
            <a:endParaRPr lang="en-US"/>
          </a:p>
        </p:txBody>
      </p:sp>
      <p:sp>
        <p:nvSpPr>
          <p:cNvPr id="5" name="Slide Number Placeholder 4"/>
          <p:cNvSpPr>
            <a:spLocks noGrp="1"/>
          </p:cNvSpPr>
          <p:nvPr>
            <p:ph type="sldNum" sz="quarter" idx="11"/>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6" name="Footer Placeholder 5"/>
          <p:cNvSpPr>
            <a:spLocks noGrp="1"/>
          </p:cNvSpPr>
          <p:nvPr>
            <p:ph type="ftr" sz="quarter" idx="12"/>
          </p:nvPr>
        </p:nvSpPr>
        <p:spPr>
          <a:xfrm>
            <a:off x="457200" y="6505003"/>
            <a:ext cx="2895600" cy="182880"/>
          </a:xfrm>
          <a:prstGeom prst="rect">
            <a:avLst/>
          </a:prstGeom>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57200" y="6505003"/>
            <a:ext cx="2895600" cy="182880"/>
          </a:xfrm>
          <a:prstGeom prst="rect">
            <a:avLst/>
          </a:prstGeom>
        </p:spPr>
        <p:txBody>
          <a:bodyPr/>
          <a:lstStyle/>
          <a:p>
            <a:endParaRPr lang="en-US" dirty="0"/>
          </a:p>
        </p:txBody>
      </p:sp>
      <p:sp>
        <p:nvSpPr>
          <p:cNvPr id="4" name="Date Placeholder 3"/>
          <p:cNvSpPr>
            <a:spLocks noGrp="1"/>
          </p:cNvSpPr>
          <p:nvPr>
            <p:ph type="dt" sz="half" idx="11"/>
          </p:nvPr>
        </p:nvSpPr>
        <p:spPr>
          <a:xfrm>
            <a:off x="457200" y="6322123"/>
            <a:ext cx="1828800" cy="182880"/>
          </a:xfrm>
          <a:prstGeom prst="rect">
            <a:avLst/>
          </a:prstGeom>
        </p:spPr>
        <p:txBody>
          <a:bodyPr/>
          <a:lstStyle/>
          <a:p>
            <a:r>
              <a:rPr lang="en-US" smtClean="0"/>
              <a:t>16/4/2016</a:t>
            </a:r>
            <a:endParaRPr lang="en-US" dirty="0"/>
          </a:p>
        </p:txBody>
      </p:sp>
      <p:sp>
        <p:nvSpPr>
          <p:cNvPr id="5" name="Slide Number Placeholder 4"/>
          <p:cNvSpPr>
            <a:spLocks noGrp="1"/>
          </p:cNvSpPr>
          <p:nvPr>
            <p:ph type="sldNum" sz="quarter" idx="12"/>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_nologo">
    <p:spTree>
      <p:nvGrpSpPr>
        <p:cNvPr id="1" name=""/>
        <p:cNvGrpSpPr/>
        <p:nvPr/>
      </p:nvGrpSpPr>
      <p:grpSpPr>
        <a:xfrm>
          <a:off x="0" y="0"/>
          <a:ext cx="0" cy="0"/>
          <a:chOff x="0" y="0"/>
          <a:chExt cx="0" cy="0"/>
        </a:xfrm>
      </p:grpSpPr>
      <p:sp>
        <p:nvSpPr>
          <p:cNvPr id="2" name="Title 1"/>
          <p:cNvSpPr>
            <a:spLocks noGrp="1"/>
          </p:cNvSpPr>
          <p:nvPr>
            <p:ph type="title"/>
          </p:nvPr>
        </p:nvSpPr>
        <p:spPr>
          <a:xfrm>
            <a:off x="250825" y="457200"/>
            <a:ext cx="8640000" cy="504000"/>
          </a:xfrm>
          <a:prstGeom prst="rect">
            <a:avLst/>
          </a:prstGeom>
        </p:spPr>
        <p:txBody>
          <a:bodyPr lIns="0" tIns="0" rIns="0" bIns="0" anchor="b" anchorCtr="0"/>
          <a:lstStyle>
            <a:lvl1pPr>
              <a:defRPr b="1" i="0" cap="none" baseline="0">
                <a:solidFill>
                  <a:schemeClr val="bg1">
                    <a:lumMod val="75000"/>
                    <a:lumOff val="25000"/>
                  </a:schemeClr>
                </a:solidFill>
                <a:latin typeface="Arial"/>
                <a:cs typeface="Arial"/>
              </a:defRPr>
            </a:lvl1pPr>
          </a:lstStyle>
          <a:p>
            <a:r>
              <a:rPr lang="en-US" dirty="0" smtClean="0"/>
              <a:t>Click to edit Master title style</a:t>
            </a:r>
            <a:endParaRPr lang="en-US" dirty="0"/>
          </a:p>
        </p:txBody>
      </p:sp>
      <p:sp>
        <p:nvSpPr>
          <p:cNvPr id="11" name="Slide Number Placeholder 12"/>
          <p:cNvSpPr txBox="1">
            <a:spLocks/>
          </p:cNvSpPr>
          <p:nvPr userDrawn="1"/>
        </p:nvSpPr>
        <p:spPr>
          <a:xfrm>
            <a:off x="251413" y="6669088"/>
            <a:ext cx="2160000" cy="144000"/>
          </a:xfrm>
          <a:prstGeom prst="rect">
            <a:avLst/>
          </a:prstGeom>
        </p:spPr>
        <p:txBody>
          <a:bodyPr vert="horz" lIns="0" tIns="0" rIns="0" bIns="0" rtlCol="0" anchor="ctr" anchorCtr="0"/>
          <a:lstStyle>
            <a:defPPr>
              <a:defRPr lang="en-US"/>
            </a:defPPr>
            <a:lvl1pPr marL="0" algn="l" defTabSz="914400" rtl="0" eaLnBrk="1" latinLnBrk="0" hangingPunct="1">
              <a:defRPr sz="800" b="0" i="0" kern="1200">
                <a:solidFill>
                  <a:srgbClr val="71717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43183C4C-EBF1-1A4D-90EC-74EBA7EEE60F}" type="slidenum">
              <a:rPr lang="en-US" sz="800" smtClean="0">
                <a:solidFill>
                  <a:prstClr val="black">
                    <a:lumMod val="75000"/>
                    <a:lumOff val="25000"/>
                  </a:prstClr>
                </a:solidFill>
              </a:rPr>
              <a:pPr defTabSz="457200"/>
              <a:t>‹#›</a:t>
            </a:fld>
            <a:endParaRPr lang="en-US" sz="800" dirty="0">
              <a:solidFill>
                <a:prstClr val="black">
                  <a:lumMod val="75000"/>
                  <a:lumOff val="25000"/>
                </a:prstClr>
              </a:solidFill>
            </a:endParaRPr>
          </a:p>
        </p:txBody>
      </p:sp>
      <p:sp>
        <p:nvSpPr>
          <p:cNvPr id="4" name="Text Placeholder 3"/>
          <p:cNvSpPr>
            <a:spLocks noGrp="1"/>
          </p:cNvSpPr>
          <p:nvPr>
            <p:ph type="body" sz="quarter" idx="10"/>
          </p:nvPr>
        </p:nvSpPr>
        <p:spPr>
          <a:xfrm>
            <a:off x="250826" y="1025778"/>
            <a:ext cx="8640763" cy="649287"/>
          </a:xfrm>
          <a:prstGeom prst="rect">
            <a:avLst/>
          </a:prstGeom>
        </p:spPr>
        <p:txBody>
          <a:bodyPr/>
          <a:lstStyle>
            <a:lvl1pPr marL="0" indent="0">
              <a:defRPr sz="1600" b="1" i="1">
                <a:solidFill>
                  <a:srgbClr val="F36523"/>
                </a:solidFill>
              </a:defRPr>
            </a:lvl1pPr>
          </a:lstStyle>
          <a:p>
            <a:pPr lvl="0"/>
            <a:r>
              <a:rPr lang="en-US" dirty="0" smtClean="0"/>
              <a:t>Click to edit Master text style</a:t>
            </a:r>
          </a:p>
          <a:p>
            <a:pPr lvl="0"/>
            <a:endParaRPr lang="en-US" dirty="0" smtClean="0"/>
          </a:p>
        </p:txBody>
      </p:sp>
      <p:pic>
        <p:nvPicPr>
          <p:cNvPr id="5" name="Picture 4" descr="CARE_VERT_2c.png"/>
          <p:cNvPicPr>
            <a:picLocks noChangeAspect="1"/>
          </p:cNvPicPr>
          <p:nvPr userDrawn="1"/>
        </p:nvPicPr>
        <p:blipFill>
          <a:blip r:embed="rId2" cstate="print"/>
          <a:stretch>
            <a:fillRect/>
          </a:stretch>
        </p:blipFill>
        <p:spPr>
          <a:xfrm>
            <a:off x="8346729" y="6131167"/>
            <a:ext cx="528004" cy="661479"/>
          </a:xfrm>
          <a:prstGeom prst="rect">
            <a:avLst/>
          </a:prstGeom>
        </p:spPr>
      </p:pic>
    </p:spTree>
    <p:extLst>
      <p:ext uri="{BB962C8B-B14F-4D97-AF65-F5344CB8AC3E}">
        <p14:creationId xmlns:p14="http://schemas.microsoft.com/office/powerpoint/2010/main" val="2976020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r-FR"/>
          </a:p>
        </p:txBody>
      </p:sp>
      <p:sp>
        <p:nvSpPr>
          <p:cNvPr id="3" name="Table Placeholder 2"/>
          <p:cNvSpPr>
            <a:spLocks noGrp="1"/>
          </p:cNvSpPr>
          <p:nvPr>
            <p:ph type="tbl" idx="1"/>
          </p:nvPr>
        </p:nvSpPr>
        <p:spPr>
          <a:xfrm>
            <a:off x="685800" y="1981200"/>
            <a:ext cx="7772400" cy="4114800"/>
          </a:xfrm>
        </p:spPr>
        <p:txBody>
          <a:bodyPr/>
          <a:lstStyle/>
          <a:p>
            <a:pPr lvl="0"/>
            <a:endParaRPr lang="fr-FR"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r>
              <a:rPr lang="en-US" smtClean="0"/>
              <a:t>16/4/2016</a:t>
            </a: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CDEC96F9-D12E-44A2-9333-9FBC6B3A3BFD}" type="slidenum">
              <a:rPr lang="en-US" altLang="en-US"/>
              <a:pPr/>
              <a:t>‹#›</a:t>
            </a:fld>
            <a:endParaRPr lang="en-US" altLang="en-US"/>
          </a:p>
        </p:txBody>
      </p:sp>
    </p:spTree>
    <p:extLst>
      <p:ext uri="{BB962C8B-B14F-4D97-AF65-F5344CB8AC3E}">
        <p14:creationId xmlns:p14="http://schemas.microsoft.com/office/powerpoint/2010/main" val="177167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lvl1pPr>
              <a:defRPr b="1" i="0">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22123"/>
            <a:ext cx="1828800" cy="182880"/>
          </a:xfrm>
          <a:prstGeom prst="rect">
            <a:avLst/>
          </a:prstGeom>
        </p:spPr>
        <p:txBody>
          <a:bodyPr/>
          <a:lstStyle>
            <a:lvl1pPr>
              <a:defRPr sz="800">
                <a:latin typeface="Arial"/>
                <a:cs typeface="Arial"/>
              </a:defRPr>
            </a:lvl1pPr>
          </a:lstStyle>
          <a:p>
            <a:r>
              <a:rPr lang="en-US" smtClean="0"/>
              <a:t>16/4/2016</a:t>
            </a:r>
            <a:endParaRPr lang="en-US" dirty="0"/>
          </a:p>
        </p:txBody>
      </p:sp>
      <p:sp>
        <p:nvSpPr>
          <p:cNvPr id="8" name="Slide Number Placeholder 7"/>
          <p:cNvSpPr>
            <a:spLocks noGrp="1"/>
          </p:cNvSpPr>
          <p:nvPr>
            <p:ph type="sldNum" sz="quarter" idx="11"/>
          </p:nvPr>
        </p:nvSpPr>
        <p:spPr>
          <a:xfrm>
            <a:off x="457200" y="6141148"/>
            <a:ext cx="365760" cy="182880"/>
          </a:xfrm>
          <a:prstGeom prst="rect">
            <a:avLst/>
          </a:prstGeom>
        </p:spPr>
        <p:txBody>
          <a:bodyPr/>
          <a:lstStyle>
            <a:lvl1pPr>
              <a:defRPr sz="800">
                <a:latin typeface="Arial"/>
                <a:cs typeface="Arial"/>
              </a:defRPr>
            </a:lvl1pPr>
          </a:lstStyle>
          <a:p>
            <a:fld id="{43183C4C-EBF1-1A4D-90EC-74EBA7EEE60F}" type="slidenum">
              <a:rPr lang="en-US" smtClean="0"/>
              <a:pPr/>
              <a:t>‹#›</a:t>
            </a:fld>
            <a:endParaRPr lang="en-US" dirty="0"/>
          </a:p>
        </p:txBody>
      </p:sp>
      <p:sp>
        <p:nvSpPr>
          <p:cNvPr id="9" name="Footer Placeholder 8"/>
          <p:cNvSpPr>
            <a:spLocks noGrp="1"/>
          </p:cNvSpPr>
          <p:nvPr>
            <p:ph type="ftr" sz="quarter" idx="12"/>
          </p:nvPr>
        </p:nvSpPr>
        <p:spPr>
          <a:xfrm>
            <a:off x="457200" y="6505003"/>
            <a:ext cx="2895600" cy="182880"/>
          </a:xfrm>
          <a:prstGeom prst="rect">
            <a:avLst/>
          </a:prstGeom>
        </p:spPr>
        <p:txBody>
          <a:bodyPr/>
          <a:lstStyle>
            <a:lvl1pPr>
              <a:defRPr sz="800" b="0" i="0">
                <a:latin typeface="Arial"/>
                <a:cs typeface="Aria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457200"/>
            <a:ext cx="8640000" cy="504000"/>
          </a:xfrm>
          <a:prstGeom prst="rect">
            <a:avLst/>
          </a:prstGeom>
        </p:spPr>
        <p:txBody>
          <a:bodyPr lIns="0" tIns="0" rIns="0" bIns="0" anchor="b" anchorCtr="0"/>
          <a:lstStyle>
            <a:lvl1pPr>
              <a:defRPr b="1" i="0" cap="none" baseline="0">
                <a:solidFill>
                  <a:schemeClr val="bg1">
                    <a:lumMod val="75000"/>
                    <a:lumOff val="25000"/>
                  </a:schemeClr>
                </a:solidFill>
                <a:latin typeface="Arial"/>
                <a:cs typeface="Arial"/>
              </a:defRPr>
            </a:lvl1pPr>
          </a:lstStyle>
          <a:p>
            <a:r>
              <a:rPr lang="en-US" dirty="0" smtClean="0"/>
              <a:t>Click to edit Master title style</a:t>
            </a:r>
            <a:endParaRPr lang="en-US" dirty="0"/>
          </a:p>
        </p:txBody>
      </p:sp>
      <p:pic>
        <p:nvPicPr>
          <p:cNvPr id="10" name="Picture 9" descr="CARE_VERT_2c.png"/>
          <p:cNvPicPr>
            <a:picLocks noChangeAspect="1"/>
          </p:cNvPicPr>
          <p:nvPr userDrawn="1"/>
        </p:nvPicPr>
        <p:blipFill>
          <a:blip r:embed="rId2" cstate="print"/>
          <a:stretch>
            <a:fillRect/>
          </a:stretch>
        </p:blipFill>
        <p:spPr>
          <a:xfrm>
            <a:off x="8346729" y="6131165"/>
            <a:ext cx="528004" cy="661479"/>
          </a:xfrm>
          <a:prstGeom prst="rect">
            <a:avLst/>
          </a:prstGeom>
        </p:spPr>
      </p:pic>
      <p:sp>
        <p:nvSpPr>
          <p:cNvPr id="11" name="Slide Number Placeholder 12"/>
          <p:cNvSpPr txBox="1">
            <a:spLocks/>
          </p:cNvSpPr>
          <p:nvPr userDrawn="1"/>
        </p:nvSpPr>
        <p:spPr>
          <a:xfrm>
            <a:off x="251413" y="6669088"/>
            <a:ext cx="2160000" cy="144000"/>
          </a:xfrm>
          <a:prstGeom prst="rect">
            <a:avLst/>
          </a:prstGeom>
        </p:spPr>
        <p:txBody>
          <a:bodyPr vert="horz" lIns="0" tIns="0" rIns="0" bIns="0" rtlCol="0" anchor="ctr" anchorCtr="0"/>
          <a:lstStyle>
            <a:defPPr>
              <a:defRPr lang="en-US"/>
            </a:defPPr>
            <a:lvl1pPr marL="0" algn="l" defTabSz="914400" rtl="0" eaLnBrk="1" latinLnBrk="0" hangingPunct="1">
              <a:defRPr sz="800" b="0" i="0" kern="1200">
                <a:solidFill>
                  <a:srgbClr val="71717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43183C4C-EBF1-1A4D-90EC-74EBA7EEE60F}" type="slidenum">
              <a:rPr lang="en-US" smtClean="0">
                <a:solidFill>
                  <a:schemeClr val="bg1">
                    <a:lumMod val="75000"/>
                    <a:lumOff val="25000"/>
                  </a:schemeClr>
                </a:solidFill>
              </a:rPr>
              <a:pPr defTabSz="457200"/>
              <a:t>‹#›</a:t>
            </a:fld>
            <a:endParaRPr lang="en-US" dirty="0">
              <a:solidFill>
                <a:schemeClr val="bg1">
                  <a:lumMod val="75000"/>
                  <a:lumOff val="25000"/>
                </a:schemeClr>
              </a:solidFill>
            </a:endParaRPr>
          </a:p>
        </p:txBody>
      </p:sp>
      <p:sp>
        <p:nvSpPr>
          <p:cNvPr id="8" name="Text Placeholder 3"/>
          <p:cNvSpPr>
            <a:spLocks noGrp="1"/>
          </p:cNvSpPr>
          <p:nvPr>
            <p:ph type="body" sz="quarter" idx="10"/>
          </p:nvPr>
        </p:nvSpPr>
        <p:spPr>
          <a:xfrm>
            <a:off x="250825" y="1025776"/>
            <a:ext cx="8640763" cy="649287"/>
          </a:xfrm>
          <a:prstGeom prst="rect">
            <a:avLst/>
          </a:prstGeom>
        </p:spPr>
        <p:txBody>
          <a:bodyPr/>
          <a:lstStyle>
            <a:lvl1pPr marL="0" indent="0">
              <a:defRPr sz="2000" b="1" i="1">
                <a:solidFill>
                  <a:srgbClr val="F36523"/>
                </a:solidFill>
              </a:defRPr>
            </a:lvl1pPr>
          </a:lstStyle>
          <a:p>
            <a:pPr lvl="0"/>
            <a:r>
              <a:rPr lang="en-US" dirty="0" smtClean="0"/>
              <a:t>Click to edit Master text style</a:t>
            </a:r>
          </a:p>
          <a:p>
            <a:pPr lvl="0"/>
            <a:endParaRPr lang="en-US" dirty="0" smtClean="0"/>
          </a:p>
        </p:txBody>
      </p:sp>
      <p:sp>
        <p:nvSpPr>
          <p:cNvPr id="4" name="Text Placeholder 3"/>
          <p:cNvSpPr>
            <a:spLocks noGrp="1"/>
          </p:cNvSpPr>
          <p:nvPr>
            <p:ph type="body" sz="quarter" idx="11"/>
          </p:nvPr>
        </p:nvSpPr>
        <p:spPr>
          <a:xfrm>
            <a:off x="466725" y="2060810"/>
            <a:ext cx="8143875" cy="36004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6002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3317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80672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06365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28650" y="1828801"/>
            <a:ext cx="3886200" cy="4351337"/>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8801"/>
            <a:ext cx="3886200" cy="4351337"/>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545324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936" y="1681851"/>
            <a:ext cx="3867150" cy="731520"/>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936" y="2507550"/>
            <a:ext cx="3867150" cy="372825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1299" y="1681851"/>
            <a:ext cx="3868340" cy="7315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1299" y="2507550"/>
            <a:ext cx="3868340" cy="372825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77300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7582672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32355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a:p>
        </p:txBody>
      </p:sp>
      <p:sp>
        <p:nvSpPr>
          <p:cNvPr id="3" name="Content Placeholder 2"/>
          <p:cNvSpPr>
            <a:spLocks noGrp="1"/>
          </p:cNvSpPr>
          <p:nvPr>
            <p:ph idx="1"/>
          </p:nvPr>
        </p:nvSpPr>
        <p:spPr>
          <a:xfrm>
            <a:off x="3886200" y="990600"/>
            <a:ext cx="452961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100000"/>
              </a:lnSpc>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876696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a:p>
        </p:txBody>
      </p:sp>
      <p:sp>
        <p:nvSpPr>
          <p:cNvPr id="3" name="Picture Placeholder 2"/>
          <p:cNvSpPr>
            <a:spLocks noGrp="1"/>
          </p:cNvSpPr>
          <p:nvPr>
            <p:ph type="pic" idx="1"/>
          </p:nvPr>
        </p:nvSpPr>
        <p:spPr>
          <a:xfrm>
            <a:off x="3886200" y="990600"/>
            <a:ext cx="4530852"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100000"/>
              </a:lnSpc>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13164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Date Placeholder 9"/>
          <p:cNvSpPr>
            <a:spLocks noGrp="1"/>
          </p:cNvSpPr>
          <p:nvPr>
            <p:ph type="dt" sz="half" idx="11"/>
          </p:nvPr>
        </p:nvSpPr>
        <p:spPr>
          <a:xfrm>
            <a:off x="457200" y="6322123"/>
            <a:ext cx="1828800" cy="182880"/>
          </a:xfrm>
          <a:prstGeom prst="rect">
            <a:avLst/>
          </a:prstGeom>
        </p:spPr>
        <p:txBody>
          <a:bodyPr/>
          <a:lstStyle/>
          <a:p>
            <a:r>
              <a:rPr lang="en-US" smtClean="0"/>
              <a:t>16/4/2016</a:t>
            </a:r>
            <a:endParaRPr lang="en-US"/>
          </a:p>
        </p:txBody>
      </p:sp>
      <p:sp>
        <p:nvSpPr>
          <p:cNvPr id="11" name="Slide Number Placeholder 10"/>
          <p:cNvSpPr>
            <a:spLocks noGrp="1"/>
          </p:cNvSpPr>
          <p:nvPr>
            <p:ph type="sldNum" sz="quarter" idx="12"/>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3"/>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77479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solidFill>
                  <a:prstClr val="white">
                    <a:lumMod val="65000"/>
                    <a:lumOff val="35000"/>
                  </a:prstClr>
                </a:solidFill>
              </a:rPr>
              <a:t>16/4/2016</a:t>
            </a:r>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67278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1"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8" name="Date Placeholder 7"/>
          <p:cNvSpPr>
            <a:spLocks noGrp="1"/>
          </p:cNvSpPr>
          <p:nvPr>
            <p:ph type="dt" sz="half" idx="12"/>
          </p:nvPr>
        </p:nvSpPr>
        <p:spPr>
          <a:xfrm>
            <a:off x="457200" y="6322123"/>
            <a:ext cx="1828800" cy="182880"/>
          </a:xfrm>
          <a:prstGeom prst="rect">
            <a:avLst/>
          </a:prstGeom>
        </p:spPr>
        <p:txBody>
          <a:bodyPr/>
          <a:lstStyle/>
          <a:p>
            <a:r>
              <a:rPr lang="en-US" smtClean="0"/>
              <a:t>16/4/2016</a:t>
            </a:r>
            <a:endParaRPr lang="en-US"/>
          </a:p>
        </p:txBody>
      </p:sp>
      <p:sp>
        <p:nvSpPr>
          <p:cNvPr id="9" name="Slide Number Placeholder 8"/>
          <p:cNvSpPr>
            <a:spLocks noGrp="1"/>
          </p:cNvSpPr>
          <p:nvPr>
            <p:ph type="sldNum" sz="quarter" idx="13"/>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4"/>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Date Placeholder 4"/>
          <p:cNvSpPr>
            <a:spLocks noGrp="1"/>
          </p:cNvSpPr>
          <p:nvPr>
            <p:ph type="dt" sz="half" idx="11"/>
          </p:nvPr>
        </p:nvSpPr>
        <p:spPr>
          <a:xfrm>
            <a:off x="457200" y="6322123"/>
            <a:ext cx="1828800" cy="182880"/>
          </a:xfrm>
          <a:prstGeom prst="rect">
            <a:avLst/>
          </a:prstGeom>
        </p:spPr>
        <p:txBody>
          <a:bodyPr/>
          <a:lstStyle/>
          <a:p>
            <a:r>
              <a:rPr lang="en-US" smtClean="0"/>
              <a:t>16/4/2016</a:t>
            </a:r>
            <a:endParaRPr lang="en-US"/>
          </a:p>
        </p:txBody>
      </p:sp>
      <p:sp>
        <p:nvSpPr>
          <p:cNvPr id="6" name="Slide Number Placeholder 5"/>
          <p:cNvSpPr>
            <a:spLocks noGrp="1"/>
          </p:cNvSpPr>
          <p:nvPr>
            <p:ph type="sldNum" sz="quarter" idx="12"/>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a:xfrm>
            <a:off x="457200" y="6505003"/>
            <a:ext cx="2895600" cy="182880"/>
          </a:xfrm>
          <a:prstGeom prst="rect">
            <a:avLst/>
          </a:prstGeom>
        </p:spPr>
        <p:txBody>
          <a:bodyPr/>
          <a:lstStyle/>
          <a:p>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Click icon to add picture</a:t>
            </a:r>
            <a:endParaRPr lang="en-US" noProof="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22123"/>
            <a:ext cx="1828800" cy="182880"/>
          </a:xfrm>
          <a:prstGeom prst="rect">
            <a:avLst/>
          </a:prstGeom>
        </p:spPr>
        <p:txBody>
          <a:bodyPr/>
          <a:lstStyle/>
          <a:p>
            <a:r>
              <a:rPr lang="en-US" smtClean="0"/>
              <a:t>16/4/2016</a:t>
            </a:r>
            <a:endParaRPr lang="en-US"/>
          </a:p>
        </p:txBody>
      </p:sp>
      <p:sp>
        <p:nvSpPr>
          <p:cNvPr id="6" name="Slide Number Placeholder 5"/>
          <p:cNvSpPr>
            <a:spLocks noGrp="1"/>
          </p:cNvSpPr>
          <p:nvPr>
            <p:ph type="sldNum" sz="quarter" idx="11"/>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7" name="Footer Placeholder 6"/>
          <p:cNvSpPr>
            <a:spLocks noGrp="1"/>
          </p:cNvSpPr>
          <p:nvPr>
            <p:ph type="ftr" sz="quarter" idx="12"/>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22123"/>
            <a:ext cx="1828800" cy="182880"/>
          </a:xfrm>
          <a:prstGeom prst="rect">
            <a:avLst/>
          </a:prstGeom>
        </p:spPr>
        <p:txBody>
          <a:bodyPr/>
          <a:lstStyle/>
          <a:p>
            <a:r>
              <a:rPr lang="en-US" smtClean="0"/>
              <a:t>16/4/2016</a:t>
            </a:r>
            <a:endParaRPr lang="en-US"/>
          </a:p>
        </p:txBody>
      </p:sp>
      <p:sp>
        <p:nvSpPr>
          <p:cNvPr id="6" name="Slide Number Placeholder 5"/>
          <p:cNvSpPr>
            <a:spLocks noGrp="1"/>
          </p:cNvSpPr>
          <p:nvPr>
            <p:ph type="sldNum" sz="quarter" idx="11"/>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2"/>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22123"/>
            <a:ext cx="1828800" cy="182880"/>
          </a:xfrm>
          <a:prstGeom prst="rect">
            <a:avLst/>
          </a:prstGeom>
        </p:spPr>
        <p:txBody>
          <a:bodyPr/>
          <a:lstStyle/>
          <a:p>
            <a:r>
              <a:rPr lang="en-US" smtClean="0"/>
              <a:t>16/4/2016</a:t>
            </a:r>
            <a:endParaRPr lang="en-US"/>
          </a:p>
        </p:txBody>
      </p:sp>
      <p:sp>
        <p:nvSpPr>
          <p:cNvPr id="10" name="Slide Number Placeholder 9"/>
          <p:cNvSpPr>
            <a:spLocks noGrp="1"/>
          </p:cNvSpPr>
          <p:nvPr>
            <p:ph type="sldNum" sz="quarter" idx="11"/>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2"/>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a:xfrm>
            <a:off x="457200" y="6322123"/>
            <a:ext cx="1828800" cy="182880"/>
          </a:xfrm>
          <a:prstGeom prst="rect">
            <a:avLst/>
          </a:prstGeom>
        </p:spPr>
        <p:txBody>
          <a:bodyPr/>
          <a:lstStyle/>
          <a:p>
            <a:r>
              <a:rPr lang="en-US" smtClean="0"/>
              <a:t>16/4/2016</a:t>
            </a:r>
            <a:endParaRPr lang="en-US"/>
          </a:p>
        </p:txBody>
      </p:sp>
      <p:sp>
        <p:nvSpPr>
          <p:cNvPr id="7" name="Slide Number Placeholder 6"/>
          <p:cNvSpPr>
            <a:spLocks noGrp="1"/>
          </p:cNvSpPr>
          <p:nvPr>
            <p:ph type="sldNum" sz="quarter" idx="12"/>
          </p:nvPr>
        </p:nvSpPr>
        <p:spPr>
          <a:xfrm>
            <a:off x="457200" y="6141148"/>
            <a:ext cx="365760" cy="182880"/>
          </a:xfrm>
          <a:prstGeom prst="rect">
            <a:avLst/>
          </a:prstGeom>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a:xfrm>
            <a:off x="457200" y="6505003"/>
            <a:ext cx="2895600" cy="182880"/>
          </a:xfrm>
          <a:prstGeom prst="rect">
            <a:avLst/>
          </a:prstGeo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292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3363" marR="0" lvl="0" indent="-233363" algn="l" defTabSz="914400" rtl="0" eaLnBrk="1" fontAlgn="base" latinLnBrk="0" hangingPunct="1">
              <a:lnSpc>
                <a:spcPct val="100000"/>
              </a:lnSpc>
              <a:spcBef>
                <a:spcPct val="20000"/>
              </a:spcBef>
              <a:spcAft>
                <a:spcPct val="0"/>
              </a:spcAft>
              <a:buClrTx/>
              <a:buSzTx/>
              <a:buFont typeface="Arial"/>
              <a:buChar char="•"/>
              <a:tabLst/>
              <a:defRPr/>
            </a:pPr>
            <a:r>
              <a:rPr lang="en-US" dirty="0" smtClean="0"/>
              <a:t>Click to edit Master text style</a:t>
            </a:r>
          </a:p>
          <a:p>
            <a:pPr marL="460375" marR="0" lvl="1" indent="-285750" algn="l" defTabSz="914400" rtl="0" eaLnBrk="1" fontAlgn="base" latinLnBrk="0" hangingPunct="1">
              <a:lnSpc>
                <a:spcPct val="100000"/>
              </a:lnSpc>
              <a:spcBef>
                <a:spcPct val="20000"/>
              </a:spcBef>
              <a:spcAft>
                <a:spcPct val="0"/>
              </a:spcAft>
              <a:buClrTx/>
              <a:buSzTx/>
              <a:buFont typeface="Arial"/>
              <a:buChar char="•"/>
              <a:tabLst/>
              <a:defRP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8" name="Picture 7" descr="CARE_VERT_1c_REV.pn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327120" y="167640"/>
            <a:ext cx="535796" cy="670560"/>
          </a:xfrm>
          <a:prstGeom prst="rect">
            <a:avLst/>
          </a:prstGeom>
        </p:spPr>
      </p:pic>
      <p:sp>
        <p:nvSpPr>
          <p:cNvPr id="9" name="TextBox 8"/>
          <p:cNvSpPr txBox="1"/>
          <p:nvPr/>
        </p:nvSpPr>
        <p:spPr>
          <a:xfrm>
            <a:off x="9338877" y="616022"/>
            <a:ext cx="184666" cy="369332"/>
          </a:xfrm>
          <a:prstGeom prst="rect">
            <a:avLst/>
          </a:prstGeom>
          <a:noFill/>
        </p:spPr>
        <p:txBody>
          <a:bodyPr wrap="none" rtlCol="0">
            <a:spAutoFit/>
          </a:bodyPr>
          <a:lstStyle/>
          <a:p>
            <a:endParaRPr lang="en-US" dirty="0"/>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71" r:id="rId3"/>
    <p:sldLayoutId id="2147483668" r:id="rId4"/>
    <p:sldLayoutId id="2147483680" r:id="rId5"/>
    <p:sldLayoutId id="2147483677" r:id="rId6"/>
    <p:sldLayoutId id="2147483666" r:id="rId7"/>
    <p:sldLayoutId id="2147483667" r:id="rId8"/>
    <p:sldLayoutId id="2147483672" r:id="rId9"/>
    <p:sldLayoutId id="2147483673" r:id="rId10"/>
    <p:sldLayoutId id="2147483669" r:id="rId11"/>
    <p:sldLayoutId id="2147483670" r:id="rId12"/>
    <p:sldLayoutId id="2147483674" r:id="rId13"/>
    <p:sldLayoutId id="2147483675" r:id="rId14"/>
    <p:sldLayoutId id="2147483676" r:id="rId15"/>
    <p:sldLayoutId id="2147483678" r:id="rId16"/>
    <p:sldLayoutId id="2147483681" r:id="rId17"/>
    <p:sldLayoutId id="2147483682" r:id="rId18"/>
    <p:sldLayoutId id="2147483699" r:id="rId19"/>
    <p:sldLayoutId id="2147483700" r:id="rId20"/>
  </p:sldLayoutIdLst>
  <p:timing>
    <p:tnLst>
      <p:par>
        <p:cTn id="1" dur="indefinite" restart="never" nodeType="tmRoot"/>
      </p:par>
    </p:tnLst>
  </p:timing>
  <p:hf hdr="0" ftr="0"/>
  <p:txStyles>
    <p:titleStyle>
      <a:lvl1pPr algn="l" rtl="0" eaLnBrk="1" fontAlgn="base" hangingPunct="1">
        <a:spcBef>
          <a:spcPct val="0"/>
        </a:spcBef>
        <a:spcAft>
          <a:spcPct val="0"/>
        </a:spcAft>
        <a:defRPr kumimoji="0" lang="en-US" sz="2400" b="1" i="0" u="none" strike="noStrike" kern="1200" cap="none" spc="0" normalizeH="0" baseline="0" noProof="0" dirty="0" smtClean="0">
          <a:ln>
            <a:noFill/>
          </a:ln>
          <a:solidFill>
            <a:srgbClr val="FFFFFF"/>
          </a:solidFill>
          <a:effectLst/>
          <a:uLnTx/>
          <a:uFillTx/>
          <a:latin typeface="Arial"/>
          <a:ea typeface="+mn-ea"/>
          <a:cs typeface="Arial"/>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marR="0" indent="-233363" algn="l" defTabSz="914400" rtl="0" eaLnBrk="1" fontAlgn="base" latinLnBrk="0" hangingPunct="1">
        <a:lnSpc>
          <a:spcPct val="100000"/>
        </a:lnSpc>
        <a:spcBef>
          <a:spcPct val="20000"/>
        </a:spcBef>
        <a:spcAft>
          <a:spcPct val="0"/>
        </a:spcAft>
        <a:buClrTx/>
        <a:buSzTx/>
        <a:buFontTx/>
        <a:buNone/>
        <a:tabLst/>
        <a:defRPr kumimoji="0" lang="en-US" sz="24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1pPr>
      <a:lvl2pPr marL="460375" marR="0" indent="-285750" algn="l" defTabSz="914400" rtl="0" eaLnBrk="1" fontAlgn="base" latinLnBrk="0" hangingPunct="1">
        <a:lnSpc>
          <a:spcPct val="100000"/>
        </a:lnSpc>
        <a:spcBef>
          <a:spcPct val="20000"/>
        </a:spcBef>
        <a:spcAft>
          <a:spcPct val="0"/>
        </a:spcAft>
        <a:buClrTx/>
        <a:buSzTx/>
        <a:buFont typeface="Arial"/>
        <a:buChar char="•"/>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2pPr>
      <a:lvl3pPr marL="687388" indent="-228600" algn="l" rtl="0" eaLnBrk="1" fontAlgn="base" hangingPunct="1">
        <a:spcBef>
          <a:spcPct val="20000"/>
        </a:spcBef>
        <a:spcAft>
          <a:spcPct val="0"/>
        </a:spcAft>
        <a:buClrTx/>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3pPr>
      <a:lvl4pPr marL="922338" indent="-228600" algn="l" rtl="0" eaLnBrk="1" fontAlgn="base" hangingPunct="1">
        <a:spcBef>
          <a:spcPct val="20000"/>
        </a:spcBef>
        <a:spcAft>
          <a:spcPct val="0"/>
        </a:spcAft>
        <a:buClrTx/>
        <a:buFont typeface="Arial"/>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4pPr>
      <a:lvl5pPr marL="1136650" marR="0" indent="-228600" algn="l" defTabSz="914400" rtl="0" eaLnBrk="1" fontAlgn="base" latinLnBrk="0" hangingPunct="1">
        <a:lnSpc>
          <a:spcPct val="100000"/>
        </a:lnSpc>
        <a:spcBef>
          <a:spcPct val="20000"/>
        </a:spcBef>
        <a:spcAft>
          <a:spcPct val="0"/>
        </a:spcAft>
        <a:buClrTx/>
        <a:buSzTx/>
        <a:buFont typeface="Arial"/>
        <a:buNone/>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685800"/>
            <a:r>
              <a:rPr lang="en-US" smtClean="0">
                <a:solidFill>
                  <a:prstClr val="white">
                    <a:lumMod val="65000"/>
                    <a:lumOff val="35000"/>
                  </a:prstClr>
                </a:solidFill>
              </a:rPr>
              <a:t>16/4/2016</a:t>
            </a:r>
            <a:endParaRPr lang="en-US">
              <a:solidFill>
                <a:prstClr val="white">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685800"/>
            <a:endParaRPr lang="en-US">
              <a:solidFill>
                <a:prstClr val="white">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685800"/>
            <a:fld id="{4FAB73BC-B049-4115-A692-8D63A059BFB8}"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268870303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SzPct val="80000"/>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SzPct val="80000"/>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SzPct val="80000"/>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SzPct val="80000"/>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SzPct val="80000"/>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E_VERT_2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3329" y="5408217"/>
            <a:ext cx="900142" cy="1127690"/>
          </a:xfrm>
          <a:prstGeom prst="rect">
            <a:avLst/>
          </a:prstGeom>
        </p:spPr>
      </p:pic>
      <p:sp>
        <p:nvSpPr>
          <p:cNvPr id="6" name="Title 5"/>
          <p:cNvSpPr>
            <a:spLocks noGrp="1"/>
          </p:cNvSpPr>
          <p:nvPr>
            <p:ph type="ctrTitle"/>
          </p:nvPr>
        </p:nvSpPr>
        <p:spPr>
          <a:xfrm>
            <a:off x="432696" y="928860"/>
            <a:ext cx="8016396" cy="1371600"/>
          </a:xfrm>
        </p:spPr>
        <p:txBody>
          <a:bodyPr/>
          <a:lstStyle/>
          <a:p>
            <a:pPr algn="ctr"/>
            <a:r>
              <a:rPr lang="en-US" sz="4400" b="0" i="1" dirty="0" smtClean="0">
                <a:latin typeface="Lato Heavy" panose="020F0502020204030203" pitchFamily="34" charset="0"/>
                <a:ea typeface="Lato Heavy" panose="020F0502020204030203" pitchFamily="34" charset="0"/>
                <a:cs typeface="Lato Heavy" panose="020F0502020204030203" pitchFamily="34" charset="0"/>
              </a:rPr>
              <a:t>Use of Franchisee Model in Linkage.</a:t>
            </a:r>
            <a:br>
              <a:rPr lang="en-US" sz="4400" b="0" i="1" dirty="0" smtClean="0">
                <a:latin typeface="Lato Heavy" panose="020F0502020204030203" pitchFamily="34" charset="0"/>
                <a:ea typeface="Lato Heavy" panose="020F0502020204030203" pitchFamily="34" charset="0"/>
                <a:cs typeface="Lato Heavy" panose="020F0502020204030203" pitchFamily="34" charset="0"/>
              </a:rPr>
            </a:br>
            <a:r>
              <a:rPr lang="en-US" sz="4400" b="0" i="1" dirty="0" smtClean="0">
                <a:latin typeface="Lato Heavy" panose="020F0502020204030203" pitchFamily="34" charset="0"/>
                <a:ea typeface="Lato Heavy" panose="020F0502020204030203" pitchFamily="34" charset="0"/>
                <a:cs typeface="Lato Heavy" panose="020F0502020204030203" pitchFamily="34" charset="0"/>
              </a:rPr>
              <a:t/>
            </a:r>
            <a:br>
              <a:rPr lang="en-US" sz="4400" b="0" i="1" dirty="0" smtClean="0">
                <a:latin typeface="Lato Heavy" panose="020F0502020204030203" pitchFamily="34" charset="0"/>
                <a:ea typeface="Lato Heavy" panose="020F0502020204030203" pitchFamily="34" charset="0"/>
                <a:cs typeface="Lato Heavy" panose="020F0502020204030203" pitchFamily="34" charset="0"/>
              </a:rPr>
            </a:br>
            <a:r>
              <a:rPr lang="en-GB" sz="2400" b="0" i="1" dirty="0" err="1" smtClean="0">
                <a:solidFill>
                  <a:prstClr val="white"/>
                </a:solidFill>
                <a:latin typeface="Lato Heavy" panose="020F0502020204030203" pitchFamily="34" charset="0"/>
                <a:ea typeface="Lato Heavy" panose="020F0502020204030203" pitchFamily="34" charset="0"/>
                <a:cs typeface="Lato Heavy" panose="020F0502020204030203" pitchFamily="34" charset="0"/>
              </a:rPr>
              <a:t>MicroLead</a:t>
            </a:r>
            <a:r>
              <a:rPr lang="en-GB" sz="2400" b="0" i="1" dirty="0" smtClean="0">
                <a:solidFill>
                  <a:prstClr val="white"/>
                </a:solidFill>
                <a:latin typeface="Lato Heavy" panose="020F0502020204030203" pitchFamily="34" charset="0"/>
                <a:ea typeface="Lato Heavy" panose="020F0502020204030203" pitchFamily="34" charset="0"/>
                <a:cs typeface="Lato Heavy" panose="020F0502020204030203" pitchFamily="34" charset="0"/>
              </a:rPr>
              <a:t> Tanzania Regional Workshop</a:t>
            </a:r>
            <a:r>
              <a:rPr lang="en-GB" sz="2400" b="0" i="1" dirty="0">
                <a:solidFill>
                  <a:prstClr val="white"/>
                </a:solidFill>
                <a:latin typeface="Lato Heavy" panose="020F0502020204030203" pitchFamily="34" charset="0"/>
                <a:ea typeface="Lato Heavy" panose="020F0502020204030203" pitchFamily="34" charset="0"/>
                <a:cs typeface="Lato Heavy" panose="020F0502020204030203" pitchFamily="34" charset="0"/>
              </a:rPr>
              <a:t/>
            </a:r>
            <a:br>
              <a:rPr lang="en-GB" sz="2400" b="0" i="1" dirty="0">
                <a:solidFill>
                  <a:prstClr val="white"/>
                </a:solidFill>
                <a:latin typeface="Lato Heavy" panose="020F0502020204030203" pitchFamily="34" charset="0"/>
                <a:ea typeface="Lato Heavy" panose="020F0502020204030203" pitchFamily="34" charset="0"/>
                <a:cs typeface="Lato Heavy" panose="020F0502020204030203" pitchFamily="34" charset="0"/>
              </a:rPr>
            </a:br>
            <a:r>
              <a:rPr lang="en-GB" sz="2400" b="0" i="1" dirty="0" smtClean="0">
                <a:solidFill>
                  <a:prstClr val="white"/>
                </a:solidFill>
                <a:latin typeface="Lato Heavy" panose="020F0502020204030203" pitchFamily="34" charset="0"/>
                <a:ea typeface="Lato Heavy" panose="020F0502020204030203" pitchFamily="34" charset="0"/>
                <a:cs typeface="Lato Heavy" panose="020F0502020204030203" pitchFamily="34" charset="0"/>
              </a:rPr>
              <a:t>April 19, 2016</a:t>
            </a:r>
            <a:r>
              <a:rPr lang="en-GB" sz="2400" b="0" i="1" dirty="0" smtClean="0">
                <a:solidFill>
                  <a:prstClr val="white"/>
                </a:solidFill>
              </a:rPr>
              <a:t/>
            </a:r>
            <a:br>
              <a:rPr lang="en-GB" sz="2400" b="0" i="1" dirty="0" smtClean="0">
                <a:solidFill>
                  <a:prstClr val="white"/>
                </a:solidFill>
              </a:rPr>
            </a:br>
            <a:r>
              <a:rPr lang="en-GB" sz="2400" b="0" i="1" dirty="0">
                <a:solidFill>
                  <a:prstClr val="white"/>
                </a:solidFill>
              </a:rPr>
              <a:t/>
            </a:r>
            <a:br>
              <a:rPr lang="en-GB" sz="2400" b="0" i="1" dirty="0">
                <a:solidFill>
                  <a:prstClr val="white"/>
                </a:solidFill>
              </a:rPr>
            </a:br>
            <a:r>
              <a:rPr lang="en-GB" sz="1600" b="0" i="1" dirty="0" smtClean="0">
                <a:solidFill>
                  <a:prstClr val="white"/>
                </a:solidFill>
                <a:latin typeface="Lato Heavy" panose="020F0502020204030203" pitchFamily="34" charset="0"/>
                <a:ea typeface="Lato Heavy" panose="020F0502020204030203" pitchFamily="34" charset="0"/>
                <a:cs typeface="Lato Heavy" panose="020F0502020204030203" pitchFamily="34" charset="0"/>
              </a:rPr>
              <a:t>Joyce </a:t>
            </a:r>
            <a:r>
              <a:rPr lang="en-GB" sz="1600" b="0" i="1" dirty="0" err="1" smtClean="0">
                <a:solidFill>
                  <a:prstClr val="white"/>
                </a:solidFill>
                <a:latin typeface="Lato Heavy" panose="020F0502020204030203" pitchFamily="34" charset="0"/>
                <a:ea typeface="Lato Heavy" panose="020F0502020204030203" pitchFamily="34" charset="0"/>
                <a:cs typeface="Lato Heavy" panose="020F0502020204030203" pitchFamily="34" charset="0"/>
              </a:rPr>
              <a:t>Kulwah</a:t>
            </a:r>
            <a:r>
              <a:rPr lang="en-GB" sz="1600" b="0" i="1" dirty="0" smtClean="0">
                <a:latin typeface="Lato Heavy" panose="020F0502020204030203" pitchFamily="34" charset="0"/>
                <a:ea typeface="Lato Heavy" panose="020F0502020204030203" pitchFamily="34" charset="0"/>
                <a:cs typeface="Lato Heavy" panose="020F0502020204030203" pitchFamily="34" charset="0"/>
              </a:rPr>
              <a:t>, CARE  International in Tanzania – </a:t>
            </a:r>
            <a:r>
              <a:rPr lang="en-GB" sz="1600" b="0" i="1" dirty="0" err="1" smtClean="0">
                <a:latin typeface="Lato Heavy" panose="020F0502020204030203" pitchFamily="34" charset="0"/>
                <a:ea typeface="Lato Heavy" panose="020F0502020204030203" pitchFamily="34" charset="0"/>
                <a:cs typeface="Lato Heavy" panose="020F0502020204030203" pitchFamily="34" charset="0"/>
              </a:rPr>
              <a:t>Microlead</a:t>
            </a:r>
            <a:r>
              <a:rPr lang="en-GB" sz="1600" b="0" i="1" dirty="0" smtClean="0">
                <a:latin typeface="Lato Heavy" panose="020F0502020204030203" pitchFamily="34" charset="0"/>
                <a:ea typeface="Lato Heavy" panose="020F0502020204030203" pitchFamily="34" charset="0"/>
                <a:cs typeface="Lato Heavy" panose="020F0502020204030203" pitchFamily="34" charset="0"/>
              </a:rPr>
              <a:t> Expansion Program</a:t>
            </a:r>
            <a:br>
              <a:rPr lang="en-GB" sz="1600" b="0" i="1" dirty="0" smtClean="0">
                <a:latin typeface="Lato Heavy" panose="020F0502020204030203" pitchFamily="34" charset="0"/>
                <a:ea typeface="Lato Heavy" panose="020F0502020204030203" pitchFamily="34" charset="0"/>
                <a:cs typeface="Lato Heavy" panose="020F0502020204030203" pitchFamily="34" charset="0"/>
              </a:rPr>
            </a:br>
            <a:r>
              <a:rPr lang="en-GB" sz="1600" b="0" i="1" dirty="0" smtClean="0">
                <a:latin typeface="Lato Heavy" panose="020F0502020204030203" pitchFamily="34" charset="0"/>
                <a:ea typeface="Lato Heavy" panose="020F0502020204030203" pitchFamily="34" charset="0"/>
                <a:cs typeface="Lato Heavy" panose="020F0502020204030203" pitchFamily="34" charset="0"/>
              </a:rPr>
              <a:t>Program Initiatives Manager</a:t>
            </a:r>
            <a:endParaRPr lang="en-US" sz="1600" dirty="0">
              <a:solidFill>
                <a:srgbClr val="000000"/>
              </a:solidFill>
              <a:latin typeface="Lato Heavy" panose="020F0502020204030203" pitchFamily="34" charset="0"/>
              <a:ea typeface="Lato Heavy" panose="020F0502020204030203" pitchFamily="34" charset="0"/>
              <a:cs typeface="Lato Heavy" panose="020F050202020403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7200"/>
            <a:ext cx="8229600" cy="685800"/>
          </a:xfrm>
        </p:spPr>
        <p:txBody>
          <a:bodyPr/>
          <a:lstStyle/>
          <a:p>
            <a:r>
              <a:rPr lang="en-GB" dirty="0" smtClean="0"/>
              <a:t>Through Franchisee Model MLEP achieves ……</a:t>
            </a:r>
            <a:endParaRPr lang="en-GB" dirty="0"/>
          </a:p>
        </p:txBody>
      </p:sp>
      <p:sp>
        <p:nvSpPr>
          <p:cNvPr id="7" name="Content Placeholder 2"/>
          <p:cNvSpPr>
            <a:spLocks noGrp="1"/>
          </p:cNvSpPr>
          <p:nvPr>
            <p:ph idx="1"/>
          </p:nvPr>
        </p:nvSpPr>
        <p:spPr>
          <a:xfrm>
            <a:off x="457200" y="1143000"/>
            <a:ext cx="8229600" cy="4998148"/>
          </a:xfrm>
        </p:spPr>
        <p:txBody>
          <a:bodyPr>
            <a:normAutofit/>
          </a:bodyPr>
          <a:lstStyle/>
          <a:p>
            <a:pPr marL="342900" indent="-342900">
              <a:buFont typeface="Wingdings" panose="05000000000000000000" pitchFamily="2" charset="2"/>
              <a:buChar char="v"/>
            </a:pPr>
            <a:r>
              <a:rPr lang="en-GB" dirty="0" smtClean="0"/>
              <a:t>Formation of 3,357 VSLAs, Training of 3040 VSLAs On Financial Education and Linkage of  946 VSLAs</a:t>
            </a:r>
          </a:p>
          <a:p>
            <a:pPr indent="0"/>
            <a:endParaRPr lang="en-GB" dirty="0" smtClean="0"/>
          </a:p>
          <a:p>
            <a:pPr marL="342900" indent="-342900">
              <a:buFont typeface="Wingdings" panose="05000000000000000000" pitchFamily="2" charset="2"/>
              <a:buChar char="v"/>
            </a:pPr>
            <a:r>
              <a:rPr lang="en-GB" dirty="0"/>
              <a:t>Ensured sustainability and community ownership of the program initiatives since key actors (Implementers) are the Franchisees and CBTs who comes from respective communities (as compared with direct implementation through Program Officers)</a:t>
            </a:r>
          </a:p>
          <a:p>
            <a:pPr indent="0"/>
            <a:endParaRPr lang="en-GB" dirty="0" smtClean="0"/>
          </a:p>
          <a:p>
            <a:pPr marL="342900" indent="-342900">
              <a:buFont typeface="Wingdings" panose="05000000000000000000" pitchFamily="2" charset="2"/>
              <a:buChar char="v"/>
            </a:pPr>
            <a:endParaRPr lang="en-GB" dirty="0" smtClean="0"/>
          </a:p>
          <a:p>
            <a:endParaRPr lang="en-GB" dirty="0" smtClean="0"/>
          </a:p>
          <a:p>
            <a:endParaRPr lang="en-GB" dirty="0"/>
          </a:p>
        </p:txBody>
      </p:sp>
      <p:sp>
        <p:nvSpPr>
          <p:cNvPr id="5" name="Slide Number Placeholder 4"/>
          <p:cNvSpPr>
            <a:spLocks noGrp="1"/>
          </p:cNvSpPr>
          <p:nvPr>
            <p:ph type="sldNum" sz="quarter" idx="11"/>
          </p:nvPr>
        </p:nvSpPr>
        <p:spPr/>
        <p:txBody>
          <a:bodyPr/>
          <a:lstStyle/>
          <a:p>
            <a:fld id="{43183C4C-EBF1-1A4D-90EC-74EBA7EEE60F}" type="slidenum">
              <a:rPr lang="en-US" sz="800" smtClean="0">
                <a:solidFill>
                  <a:schemeClr val="bg1"/>
                </a:solidFill>
              </a:rPr>
              <a:pPr/>
              <a:t>9</a:t>
            </a:fld>
            <a:endParaRPr lang="en-US" sz="800" dirty="0">
              <a:solidFill>
                <a:schemeClr val="bg1"/>
              </a:solidFill>
            </a:endParaRPr>
          </a:p>
        </p:txBody>
      </p:sp>
    </p:spTree>
    <p:extLst>
      <p:ext uri="{BB962C8B-B14F-4D97-AF65-F5344CB8AC3E}">
        <p14:creationId xmlns:p14="http://schemas.microsoft.com/office/powerpoint/2010/main" val="9857432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3183C4C-EBF1-1A4D-90EC-74EBA7EEE60F}" type="slidenum">
              <a:rPr lang="en-US" smtClean="0"/>
              <a:pPr/>
              <a:t>10</a:t>
            </a:fld>
            <a:endParaRPr lang="en-US" dirty="0"/>
          </a:p>
        </p:txBody>
      </p:sp>
      <p:sp>
        <p:nvSpPr>
          <p:cNvPr id="6" name="Title 5"/>
          <p:cNvSpPr>
            <a:spLocks noGrp="1"/>
          </p:cNvSpPr>
          <p:nvPr>
            <p:ph type="title"/>
          </p:nvPr>
        </p:nvSpPr>
        <p:spPr/>
        <p:txBody>
          <a:bodyPr/>
          <a:lstStyle/>
          <a:p>
            <a:r>
              <a:rPr lang="en-GB" dirty="0" smtClean="0"/>
              <a:t>Achievements Continue…</a:t>
            </a:r>
            <a:endParaRPr lang="en-GB" dirty="0"/>
          </a:p>
        </p:txBody>
      </p:sp>
      <p:sp>
        <p:nvSpPr>
          <p:cNvPr id="7" name="Content Placeholder 6"/>
          <p:cNvSpPr>
            <a:spLocks noGrp="1"/>
          </p:cNvSpPr>
          <p:nvPr>
            <p:ph idx="1"/>
          </p:nvPr>
        </p:nvSpPr>
        <p:spPr>
          <a:xfrm>
            <a:off x="457200" y="1323975"/>
            <a:ext cx="8229600" cy="4817173"/>
          </a:xfrm>
        </p:spPr>
        <p:txBody>
          <a:bodyPr>
            <a:normAutofit fontScale="92500"/>
          </a:bodyPr>
          <a:lstStyle/>
          <a:p>
            <a:pPr marL="342900" indent="-342900">
              <a:buFont typeface="Wingdings" panose="05000000000000000000" pitchFamily="2" charset="2"/>
              <a:buChar char="v"/>
            </a:pPr>
            <a:r>
              <a:rPr lang="en-GB" dirty="0" smtClean="0"/>
              <a:t>Greater </a:t>
            </a:r>
            <a:r>
              <a:rPr lang="en-GB" dirty="0"/>
              <a:t>incentives as franchisees and CBTs have stake in the business. Stipends are paid on performance bases.</a:t>
            </a:r>
          </a:p>
          <a:p>
            <a:pPr marL="342900" indent="-342900">
              <a:buFont typeface="Wingdings" panose="05000000000000000000" pitchFamily="2" charset="2"/>
              <a:buChar char="v"/>
            </a:pPr>
            <a:r>
              <a:rPr lang="en-GB" dirty="0"/>
              <a:t>Promotes capacity building of franchisees and CBTs to become ideal on ground implementers of other program initiatives</a:t>
            </a:r>
            <a:r>
              <a:rPr lang="en-GB" dirty="0" smtClean="0"/>
              <a:t>.</a:t>
            </a:r>
          </a:p>
          <a:p>
            <a:pPr marL="342900" indent="-342900">
              <a:buFont typeface="Wingdings" panose="05000000000000000000" pitchFamily="2" charset="2"/>
              <a:buChar char="v"/>
            </a:pPr>
            <a:r>
              <a:rPr lang="en-GB" dirty="0" smtClean="0"/>
              <a:t>In partnership with NMB and MCB we managed to design, develop and deliver appropriate products for VSLAs.</a:t>
            </a:r>
          </a:p>
          <a:p>
            <a:pPr marL="342900" indent="-342900">
              <a:buFont typeface="Wingdings" panose="05000000000000000000" pitchFamily="2" charset="2"/>
              <a:buChar char="v"/>
            </a:pPr>
            <a:r>
              <a:rPr lang="en-GB" dirty="0" smtClean="0"/>
              <a:t>Engagement with other MFI (NMB) helped to reduce distance and cost among VSLAs. </a:t>
            </a:r>
            <a:r>
              <a:rPr lang="en-GB" dirty="0" err="1" smtClean="0"/>
              <a:t>Eg</a:t>
            </a:r>
            <a:r>
              <a:rPr lang="en-GB" dirty="0" smtClean="0"/>
              <a:t> VSLAs from Hai used to travel 35 Km to MCBL Moshi Service Centre. </a:t>
            </a:r>
          </a:p>
          <a:p>
            <a:pPr marL="342900" indent="-342900">
              <a:buFont typeface="Wingdings" panose="05000000000000000000" pitchFamily="2" charset="2"/>
              <a:buChar char="v"/>
            </a:pPr>
            <a:r>
              <a:rPr lang="en-GB" dirty="0" smtClean="0"/>
              <a:t>Mwananchi Day and Demand Creation events helped the program create awareness on bank products hence speed up the linkage process. </a:t>
            </a:r>
            <a:endParaRPr lang="en-GB" dirty="0"/>
          </a:p>
          <a:p>
            <a:endParaRPr lang="en-GB" dirty="0"/>
          </a:p>
        </p:txBody>
      </p:sp>
    </p:spTree>
    <p:extLst>
      <p:ext uri="{BB962C8B-B14F-4D97-AF65-F5344CB8AC3E}">
        <p14:creationId xmlns:p14="http://schemas.microsoft.com/office/powerpoint/2010/main" val="37813613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fr-FR" altLang="en-US" dirty="0" smtClean="0"/>
              <a:t>Pain points </a:t>
            </a:r>
            <a:r>
              <a:rPr lang="fr-FR" altLang="en-US" dirty="0" err="1" smtClean="0"/>
              <a:t>Encountered</a:t>
            </a:r>
            <a:r>
              <a:rPr lang="fr-FR" altLang="en-US" dirty="0" smtClean="0"/>
              <a:t>.. </a:t>
            </a:r>
          </a:p>
        </p:txBody>
      </p:sp>
      <p:sp>
        <p:nvSpPr>
          <p:cNvPr id="3" name="Content Placeholder 2"/>
          <p:cNvSpPr>
            <a:spLocks noGrp="1"/>
          </p:cNvSpPr>
          <p:nvPr>
            <p:ph idx="1"/>
          </p:nvPr>
        </p:nvSpPr>
        <p:spPr/>
        <p:txBody>
          <a:bodyPr>
            <a:normAutofit fontScale="85000" lnSpcReduction="10000"/>
          </a:bodyPr>
          <a:lstStyle/>
          <a:p>
            <a:pPr lvl="0">
              <a:buFont typeface="Wingdings" panose="05000000000000000000" pitchFamily="2" charset="2"/>
              <a:buChar char="v"/>
            </a:pPr>
            <a:r>
              <a:rPr lang="en-IN" dirty="0" smtClean="0"/>
              <a:t>Time </a:t>
            </a:r>
            <a:r>
              <a:rPr lang="en-IN" dirty="0"/>
              <a:t>taken by VSLAs to decide whether to link or not to </a:t>
            </a:r>
            <a:r>
              <a:rPr lang="en-IN" dirty="0" smtClean="0"/>
              <a:t>link. The program has initiate demand creation campaigns to rise community awareness on importance of utilizing products provided by the banks</a:t>
            </a:r>
          </a:p>
          <a:p>
            <a:pPr>
              <a:buFont typeface="Wingdings" panose="05000000000000000000" pitchFamily="2" charset="2"/>
              <a:buChar char="v"/>
            </a:pPr>
            <a:r>
              <a:rPr lang="en-GB" dirty="0"/>
              <a:t>Poor infrastructure to reach the rural community</a:t>
            </a:r>
            <a:r>
              <a:rPr lang="en-GB" dirty="0" smtClean="0"/>
              <a:t>. The program in collaboration with MFIs conduct linkage activities in respective areas where account opening is done on site</a:t>
            </a:r>
          </a:p>
          <a:p>
            <a:pPr>
              <a:buFont typeface="Wingdings" panose="05000000000000000000" pitchFamily="2" charset="2"/>
              <a:buChar char="v"/>
            </a:pPr>
            <a:r>
              <a:rPr lang="en-GB" dirty="0" smtClean="0"/>
              <a:t>Incomplete of bank required documentation (KYC). The program provides checklist of all required documents and close follow up before account opening day.</a:t>
            </a:r>
          </a:p>
          <a:p>
            <a:pPr>
              <a:buFont typeface="Wingdings" panose="05000000000000000000" pitchFamily="2" charset="2"/>
              <a:buChar char="v"/>
            </a:pPr>
            <a:r>
              <a:rPr lang="en-GB" dirty="0" smtClean="0"/>
              <a:t>Absence of reliable </a:t>
            </a:r>
            <a:r>
              <a:rPr lang="en-GB" dirty="0" err="1" smtClean="0"/>
              <a:t>Mpesa</a:t>
            </a:r>
            <a:r>
              <a:rPr lang="en-GB" dirty="0" smtClean="0"/>
              <a:t>, </a:t>
            </a:r>
            <a:r>
              <a:rPr lang="en-GB" dirty="0" err="1" smtClean="0"/>
              <a:t>Tigopesa</a:t>
            </a:r>
            <a:r>
              <a:rPr lang="en-GB" dirty="0" smtClean="0"/>
              <a:t> and Airtel money agents who are able to serve VLSAs. </a:t>
            </a:r>
            <a:r>
              <a:rPr lang="en-GB" dirty="0" err="1" smtClean="0"/>
              <a:t>Eg</a:t>
            </a:r>
            <a:r>
              <a:rPr lang="en-GB" dirty="0" smtClean="0"/>
              <a:t> </a:t>
            </a:r>
            <a:r>
              <a:rPr lang="en-GB" dirty="0" err="1" smtClean="0"/>
              <a:t>Kawaya</a:t>
            </a:r>
            <a:r>
              <a:rPr lang="en-GB" dirty="0" smtClean="0"/>
              <a:t> Village in Hai District where a group needs to travel to Moshi for deposits.</a:t>
            </a:r>
          </a:p>
          <a:p>
            <a:pPr>
              <a:buFont typeface="Wingdings" panose="05000000000000000000" pitchFamily="2" charset="2"/>
              <a:buChar char="v"/>
            </a:pPr>
            <a:r>
              <a:rPr lang="en-GB" dirty="0" smtClean="0"/>
              <a:t>Too much documentation and long procedures for account opening and loan processing.</a:t>
            </a:r>
            <a:endParaRPr lang="en-IN" dirty="0" smtClean="0"/>
          </a:p>
          <a:p>
            <a:pPr marL="0" lvl="0" indent="0">
              <a:buNone/>
            </a:pPr>
            <a:endParaRPr lang="en-GB" dirty="0"/>
          </a:p>
          <a:p>
            <a:pPr marL="0" indent="0">
              <a:buNone/>
            </a:pPr>
            <a:endParaRPr lang="en-GB" dirty="0"/>
          </a:p>
        </p:txBody>
      </p:sp>
      <p:sp>
        <p:nvSpPr>
          <p:cNvPr id="7172" name="Rectangle 5"/>
          <p:cNvSpPr>
            <a:spLocks noChangeArrowheads="1"/>
          </p:cNvSpPr>
          <p:nvPr/>
        </p:nvSpPr>
        <p:spPr bwMode="auto">
          <a:xfrm>
            <a:off x="0" y="104775"/>
            <a:ext cx="288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8528" rIns="0" anchor="ctr">
            <a:spAutoFit/>
          </a:bodyPr>
          <a:lstStyle>
            <a:lvl1pPr>
              <a:tabLst>
                <a:tab pos="2971800" algn="l"/>
              </a:tabLst>
              <a:defRPr sz="2400">
                <a:solidFill>
                  <a:schemeClr val="tx1"/>
                </a:solidFill>
                <a:latin typeface="Comic Sans MS" panose="030F0702030302020204" pitchFamily="66" charset="0"/>
              </a:defRPr>
            </a:lvl1pPr>
            <a:lvl2pPr marL="742950" indent="-285750">
              <a:tabLst>
                <a:tab pos="2971800" algn="l"/>
              </a:tabLst>
              <a:defRPr sz="2400">
                <a:solidFill>
                  <a:schemeClr val="tx1"/>
                </a:solidFill>
                <a:latin typeface="Comic Sans MS" panose="030F0702030302020204" pitchFamily="66" charset="0"/>
              </a:defRPr>
            </a:lvl2pPr>
            <a:lvl3pPr marL="1143000" indent="-228600">
              <a:tabLst>
                <a:tab pos="2971800" algn="l"/>
              </a:tabLst>
              <a:defRPr sz="2400">
                <a:solidFill>
                  <a:schemeClr val="tx1"/>
                </a:solidFill>
                <a:latin typeface="Comic Sans MS" panose="030F0702030302020204" pitchFamily="66" charset="0"/>
              </a:defRPr>
            </a:lvl3pPr>
            <a:lvl4pPr marL="1600200" indent="-228600">
              <a:tabLst>
                <a:tab pos="2971800" algn="l"/>
              </a:tabLst>
              <a:defRPr sz="2400">
                <a:solidFill>
                  <a:schemeClr val="tx1"/>
                </a:solidFill>
                <a:latin typeface="Comic Sans MS" panose="030F0702030302020204" pitchFamily="66" charset="0"/>
              </a:defRPr>
            </a:lvl4pPr>
            <a:lvl5pPr marL="2057400" indent="-228600">
              <a:tabLst>
                <a:tab pos="2971800" algn="l"/>
              </a:tabLst>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tabLst>
                <a:tab pos="2971800" algn="l"/>
              </a:tabLs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tabLst>
                <a:tab pos="2971800" algn="l"/>
              </a:tabLs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tabLst>
                <a:tab pos="2971800" algn="l"/>
              </a:tabLs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tabLst>
                <a:tab pos="2971800" algn="l"/>
              </a:tabLst>
              <a:defRPr sz="2400">
                <a:solidFill>
                  <a:schemeClr val="tx1"/>
                </a:solidFill>
                <a:latin typeface="Comic Sans MS" panose="030F0702030302020204" pitchFamily="66" charset="0"/>
              </a:defRPr>
            </a:lvl9pPr>
          </a:lstStyle>
          <a:p>
            <a:r>
              <a:rPr lang="en-GB" altLang="en-US" sz="1000">
                <a:latin typeface="Verdana" panose="020B0604030504040204" pitchFamily="34" charset="0"/>
                <a:ea typeface="Calibri" panose="020F0502020204030204" pitchFamily="34" charset="0"/>
                <a:cs typeface="Calibri" panose="020F0502020204030204" pitchFamily="34" charset="0"/>
              </a:rPr>
              <a:t>-</a:t>
            </a:r>
            <a:endParaRPr lang="en-GB" altLang="en-US"/>
          </a:p>
        </p:txBody>
      </p:sp>
      <p:sp>
        <p:nvSpPr>
          <p:cNvPr id="5" name="Slide Number Placeholder 4"/>
          <p:cNvSpPr>
            <a:spLocks noGrp="1"/>
          </p:cNvSpPr>
          <p:nvPr>
            <p:ph type="sldNum" sz="quarter" idx="11"/>
          </p:nvPr>
        </p:nvSpPr>
        <p:spPr/>
        <p:txBody>
          <a:bodyPr/>
          <a:lstStyle/>
          <a:p>
            <a:fld id="{43183C4C-EBF1-1A4D-90EC-74EBA7EEE60F}"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5737302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31"/>
            <a:ext cx="8229600" cy="1390918"/>
          </a:xfrm>
        </p:spPr>
        <p:txBody>
          <a:bodyPr/>
          <a:lstStyle/>
          <a:p>
            <a:r>
              <a:rPr lang="en-GB" dirty="0" smtClean="0"/>
              <a:t>..We are devoted to serve our rural communities,    however remote.</a:t>
            </a:r>
            <a:br>
              <a:rPr lang="en-GB" dirty="0" smtClean="0"/>
            </a:br>
            <a:r>
              <a:rPr lang="en-GB" sz="1600" i="1" dirty="0" err="1" smtClean="0">
                <a:solidFill>
                  <a:schemeClr val="bg1"/>
                </a:solidFill>
              </a:rPr>
              <a:t>Idan</a:t>
            </a:r>
            <a:r>
              <a:rPr lang="en-GB" sz="1600" i="1" dirty="0" smtClean="0">
                <a:solidFill>
                  <a:schemeClr val="bg1"/>
                </a:solidFill>
              </a:rPr>
              <a:t> Kessy (MLEP Program Officer) with  MCB staff taking of to </a:t>
            </a:r>
            <a:r>
              <a:rPr lang="en-GB" sz="1600" i="1" dirty="0" err="1" smtClean="0">
                <a:solidFill>
                  <a:schemeClr val="bg1"/>
                </a:solidFill>
              </a:rPr>
              <a:t>Kitoghoto</a:t>
            </a:r>
            <a:r>
              <a:rPr lang="en-GB" sz="1600" i="1" dirty="0" smtClean="0">
                <a:solidFill>
                  <a:schemeClr val="bg1"/>
                </a:solidFill>
              </a:rPr>
              <a:t> village (Mwanga) for Account opening </a:t>
            </a:r>
            <a:r>
              <a:rPr lang="en-GB" dirty="0" smtClean="0"/>
              <a:t>for Account opening</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1" y="1353571"/>
            <a:ext cx="3618962" cy="5059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p:cNvSpPr>
            <a:spLocks noGrp="1"/>
          </p:cNvSpPr>
          <p:nvPr>
            <p:ph type="dt" sz="half" idx="10"/>
          </p:nvPr>
        </p:nvSpPr>
        <p:spPr/>
        <p:txBody>
          <a:bodyPr/>
          <a:lstStyle/>
          <a:p>
            <a:r>
              <a:rPr lang="en-US" smtClean="0"/>
              <a:t>16/4/2016</a:t>
            </a:r>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12</a:t>
            </a:fld>
            <a:endParaRPr lang="en-US" dirty="0"/>
          </a:p>
        </p:txBody>
      </p:sp>
    </p:spTree>
    <p:extLst>
      <p:ext uri="{BB962C8B-B14F-4D97-AF65-F5344CB8AC3E}">
        <p14:creationId xmlns:p14="http://schemas.microsoft.com/office/powerpoint/2010/main" val="13001114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Lent</a:t>
            </a:r>
            <a:r>
              <a:rPr lang="en-US" dirty="0" smtClean="0">
                <a:solidFill>
                  <a:srgbClr val="FFFFFF"/>
                </a:solidFill>
              </a:rPr>
              <a:t>…..</a:t>
            </a:r>
            <a:endParaRPr lang="en-US" dirty="0">
              <a:solidFill>
                <a:srgbClr val="FFFFFF"/>
              </a:solidFill>
            </a:endParaRPr>
          </a:p>
        </p:txBody>
      </p:sp>
      <p:sp>
        <p:nvSpPr>
          <p:cNvPr id="3" name="Content Placeholder 2"/>
          <p:cNvSpPr>
            <a:spLocks noGrp="1"/>
          </p:cNvSpPr>
          <p:nvPr>
            <p:ph idx="1"/>
          </p:nvPr>
        </p:nvSpPr>
        <p:spPr/>
        <p:txBody>
          <a:bodyPr/>
          <a:lstStyle/>
          <a:p>
            <a:pPr lvl="0">
              <a:buFont typeface="Wingdings" panose="05000000000000000000" pitchFamily="2" charset="2"/>
              <a:buChar char="v"/>
            </a:pPr>
            <a:r>
              <a:rPr lang="en-US" dirty="0" smtClean="0"/>
              <a:t>   Proper </a:t>
            </a:r>
            <a:r>
              <a:rPr lang="en-US" dirty="0"/>
              <a:t>Financial education to the groups speed up </a:t>
            </a:r>
            <a:r>
              <a:rPr lang="en-US" dirty="0" smtClean="0"/>
              <a:t>    linkage process</a:t>
            </a:r>
          </a:p>
          <a:p>
            <a:pPr lvl="0">
              <a:buFont typeface="Wingdings" panose="05000000000000000000" pitchFamily="2" charset="2"/>
              <a:buChar char="v"/>
            </a:pPr>
            <a:endParaRPr lang="en-US" dirty="0" smtClean="0"/>
          </a:p>
          <a:p>
            <a:pPr>
              <a:buFont typeface="Wingdings" panose="05000000000000000000" pitchFamily="2" charset="2"/>
              <a:buChar char="v"/>
            </a:pPr>
            <a:r>
              <a:rPr lang="en-US" dirty="0" smtClean="0"/>
              <a:t>   The program have an opportunity of encouraging group members to pay CBTs Fee for Service to ensure sustainability. </a:t>
            </a:r>
          </a:p>
          <a:p>
            <a:pPr>
              <a:buFont typeface="Wingdings" panose="05000000000000000000" pitchFamily="2" charset="2"/>
              <a:buChar char="v"/>
            </a:pPr>
            <a:endParaRPr lang="en-US" dirty="0" smtClean="0"/>
          </a:p>
          <a:p>
            <a:pPr lvl="0">
              <a:buFont typeface="Wingdings" panose="05000000000000000000" pitchFamily="2" charset="2"/>
              <a:buChar char="v"/>
            </a:pPr>
            <a:r>
              <a:rPr lang="fr-FR" dirty="0" smtClean="0"/>
              <a:t>   Sustainability and scalling</a:t>
            </a:r>
            <a:r>
              <a:rPr lang="fr-FR" dirty="0"/>
              <a:t> </a:t>
            </a:r>
            <a:r>
              <a:rPr lang="fr-FR" dirty="0" smtClean="0"/>
              <a:t>up </a:t>
            </a:r>
            <a:r>
              <a:rPr lang="fr-FR" dirty="0"/>
              <a:t>of VSLAs acces  to formal financial </a:t>
            </a:r>
            <a:r>
              <a:rPr lang="fr-FR" dirty="0" smtClean="0"/>
              <a:t>services also   </a:t>
            </a:r>
            <a:r>
              <a:rPr lang="fr-FR" dirty="0"/>
              <a:t>dépends  on  </a:t>
            </a:r>
            <a:r>
              <a:rPr lang="fr-FR" dirty="0" smtClean="0"/>
              <a:t>presence of compatible government policies.</a:t>
            </a:r>
            <a:endParaRPr lang="en-US" dirty="0"/>
          </a:p>
          <a:p>
            <a:pPr lvl="0">
              <a:buFont typeface="Wingdings" panose="05000000000000000000" pitchFamily="2" charset="2"/>
              <a:buChar char="v"/>
            </a:pPr>
            <a:endParaRPr lang="en-US" dirty="0"/>
          </a:p>
          <a:p>
            <a:pPr>
              <a:buFont typeface="Wingdings" panose="05000000000000000000" pitchFamily="2" charset="2"/>
              <a:buChar char="v"/>
            </a:pPr>
            <a:endParaRPr lang="en-GB" dirty="0"/>
          </a:p>
        </p:txBody>
      </p:sp>
      <p:sp>
        <p:nvSpPr>
          <p:cNvPr id="6" name="Slide Number Placeholder 5"/>
          <p:cNvSpPr>
            <a:spLocks noGrp="1"/>
          </p:cNvSpPr>
          <p:nvPr>
            <p:ph type="sldNum" sz="quarter" idx="11"/>
          </p:nvPr>
        </p:nvSpPr>
        <p:spPr/>
        <p:txBody>
          <a:bodyPr/>
          <a:lstStyle/>
          <a:p>
            <a:fld id="{43183C4C-EBF1-1A4D-90EC-74EBA7EEE60F}"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32206977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6" y="2031588"/>
            <a:ext cx="7819927" cy="43987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973393" y="186813"/>
            <a:ext cx="3795251" cy="584775"/>
          </a:xfrm>
          <a:prstGeom prst="rect">
            <a:avLst/>
          </a:prstGeom>
          <a:noFill/>
        </p:spPr>
        <p:txBody>
          <a:bodyPr wrap="square" rtlCol="0">
            <a:spAutoFit/>
          </a:bodyPr>
          <a:lstStyle/>
          <a:p>
            <a:r>
              <a:rPr lang="en-US" sz="3200" dirty="0" smtClean="0">
                <a:solidFill>
                  <a:srgbClr val="FFFFFF"/>
                </a:solidFill>
                <a:latin typeface="Advert" pitchFamily="2" charset="0"/>
              </a:rPr>
              <a:t>…… thank you</a:t>
            </a:r>
            <a:endParaRPr lang="en-US" sz="3200" dirty="0">
              <a:solidFill>
                <a:srgbClr val="FFFFFF"/>
              </a:solidFill>
              <a:latin typeface="Advert" pitchFamily="2" charset="0"/>
            </a:endParaRPr>
          </a:p>
        </p:txBody>
      </p:sp>
    </p:spTree>
    <p:extLst>
      <p:ext uri="{BB962C8B-B14F-4D97-AF65-F5344CB8AC3E}">
        <p14:creationId xmlns:p14="http://schemas.microsoft.com/office/powerpoint/2010/main" val="10707391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12500"/>
            <a:ext cx="8640000" cy="504000"/>
          </a:xfrm>
        </p:spPr>
        <p:txBody>
          <a:bodyPr/>
          <a:lstStyle/>
          <a:p>
            <a:r>
              <a:rPr lang="en-US" dirty="0" smtClean="0">
                <a:solidFill>
                  <a:srgbClr val="FFFFFF"/>
                </a:solidFill>
              </a:rPr>
              <a:t>	      </a:t>
            </a:r>
            <a:r>
              <a:rPr lang="en-US" dirty="0" err="1" smtClean="0">
                <a:solidFill>
                  <a:srgbClr val="FFFFFF"/>
                </a:solidFill>
              </a:rPr>
              <a:t>MicroLead</a:t>
            </a:r>
            <a:r>
              <a:rPr lang="en-US" dirty="0" smtClean="0">
                <a:solidFill>
                  <a:srgbClr val="FFFFFF"/>
                </a:solidFill>
              </a:rPr>
              <a:t> Expansion Program: </a:t>
            </a:r>
            <a:endParaRPr lang="en-US" dirty="0">
              <a:solidFill>
                <a:srgbClr val="FFFFFF"/>
              </a:solidFill>
            </a:endParaRPr>
          </a:p>
        </p:txBody>
      </p:sp>
      <p:sp>
        <p:nvSpPr>
          <p:cNvPr id="3" name="Text Placeholder 2"/>
          <p:cNvSpPr>
            <a:spLocks noGrp="1"/>
          </p:cNvSpPr>
          <p:nvPr>
            <p:ph type="body" sz="quarter" idx="10"/>
          </p:nvPr>
        </p:nvSpPr>
        <p:spPr>
          <a:xfrm>
            <a:off x="250825" y="1295400"/>
            <a:ext cx="8640763" cy="3638550"/>
          </a:xfrm>
        </p:spPr>
        <p:txBody>
          <a:bodyPr>
            <a:normAutofit/>
          </a:bodyPr>
          <a:lstStyle/>
          <a:p>
            <a:pPr marL="457200" indent="-457200"/>
            <a:endParaRPr smtClean="0"/>
          </a:p>
          <a:p>
            <a:pPr marL="457200" indent="-457200">
              <a:buFont typeface="+mj-lt"/>
              <a:buAutoNum type="arabicPeriod"/>
            </a:pPr>
            <a:endParaRPr lang="en-US" dirty="0"/>
          </a:p>
        </p:txBody>
      </p:sp>
      <p:pic>
        <p:nvPicPr>
          <p:cNvPr id="12" name="Picture 2" descr="Description: Email Signature hermann"/>
          <p:cNvPicPr>
            <a:picLocks noChangeAspect="1" noChangeArrowheads="1"/>
          </p:cNvPicPr>
          <p:nvPr/>
        </p:nvPicPr>
        <p:blipFill>
          <a:blip r:embed="rId3" cstate="print"/>
          <a:srcRect r="73846" b="12308"/>
          <a:stretch>
            <a:fillRect/>
          </a:stretch>
        </p:blipFill>
        <p:spPr bwMode="auto">
          <a:xfrm>
            <a:off x="310816" y="112210"/>
            <a:ext cx="749968" cy="838200"/>
          </a:xfrm>
          <a:prstGeom prst="rect">
            <a:avLst/>
          </a:prstGeom>
          <a:noFill/>
          <a:ln w="9525">
            <a:noFill/>
            <a:miter lim="800000"/>
            <a:headEnd/>
            <a:tailEnd/>
          </a:ln>
        </p:spPr>
      </p:pic>
      <p:sp>
        <p:nvSpPr>
          <p:cNvPr id="19" name="Content Placeholder 2"/>
          <p:cNvSpPr txBox="1">
            <a:spLocks/>
          </p:cNvSpPr>
          <p:nvPr/>
        </p:nvSpPr>
        <p:spPr>
          <a:xfrm>
            <a:off x="609600" y="1143000"/>
            <a:ext cx="8002587" cy="4524022"/>
          </a:xfrm>
          <a:prstGeom prst="rect">
            <a:avLst/>
          </a:prstGeom>
          <a:noFill/>
        </p:spPr>
        <p:txBody>
          <a:bodyPr/>
          <a:lstStyle/>
          <a:p>
            <a:pPr marL="457200" indent="-457200">
              <a:spcBef>
                <a:spcPct val="20000"/>
              </a:spcBef>
            </a:pPr>
            <a:r>
              <a:rPr lang="en-US" dirty="0" smtClean="0">
                <a:latin typeface="+mj-lt"/>
              </a:rPr>
              <a:t>	Under </a:t>
            </a:r>
            <a:r>
              <a:rPr lang="en-US" dirty="0" err="1" smtClean="0">
                <a:latin typeface="+mj-lt"/>
              </a:rPr>
              <a:t>MicroLead</a:t>
            </a:r>
            <a:r>
              <a:rPr lang="en-US" dirty="0" smtClean="0">
                <a:latin typeface="+mj-lt"/>
              </a:rPr>
              <a:t> Expansion Program CARE is working on both ends, demand and supply, to increase financial inclusion in the Kilimanjaro region. Rather than scaling up a typical MFI, Care would attempt to downscale a financially viable mainstream bank to offer services to poor families. These families are in remote areas of Kilimanjaro region and do not have access to financial services either from banks or MFIs</a:t>
            </a:r>
            <a:r>
              <a:rPr lang="en-US" dirty="0">
                <a:latin typeface="+mj-lt"/>
              </a:rPr>
              <a:t>.</a:t>
            </a:r>
            <a:endParaRPr lang="en-US" dirty="0" smtClean="0">
              <a:latin typeface="+mj-lt"/>
            </a:endParaRPr>
          </a:p>
          <a:p>
            <a:pPr marL="457200" indent="-457200">
              <a:spcBef>
                <a:spcPct val="20000"/>
              </a:spcBef>
            </a:pPr>
            <a:endParaRPr lang="en-US" dirty="0">
              <a:latin typeface="+mj-lt"/>
            </a:endParaRPr>
          </a:p>
          <a:p>
            <a:pPr marL="457200" indent="-457200">
              <a:spcBef>
                <a:spcPct val="20000"/>
              </a:spcBef>
            </a:pPr>
            <a:r>
              <a:rPr lang="en-US" dirty="0" smtClean="0">
                <a:latin typeface="+mj-lt"/>
              </a:rPr>
              <a:t>	Project aims at providing 100,000 low income, financially excluded people access to informal financial services through VSLAs, as well as enabling 50,000 access to formal financial savings products through linkage of 2000 VSLAs to MCBL and NMB.</a:t>
            </a:r>
          </a:p>
          <a:p>
            <a:pPr marL="457200" indent="-457200">
              <a:spcBef>
                <a:spcPct val="20000"/>
              </a:spcBef>
            </a:pPr>
            <a:endParaRPr lang="en-US" dirty="0" smtClean="0">
              <a:latin typeface="+mj-lt"/>
            </a:endParaRPr>
          </a:p>
          <a:p>
            <a:pPr marL="457200" indent="-457200">
              <a:spcBef>
                <a:spcPct val="20000"/>
              </a:spcBef>
            </a:pPr>
            <a:endParaRPr lang="en-US" dirty="0">
              <a:latin typeface="+mj-lt"/>
            </a:endParaRPr>
          </a:p>
        </p:txBody>
      </p:sp>
    </p:spTree>
    <p:extLst>
      <p:ext uri="{BB962C8B-B14F-4D97-AF65-F5344CB8AC3E}">
        <p14:creationId xmlns:p14="http://schemas.microsoft.com/office/powerpoint/2010/main" val="21237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861390" y="4934728"/>
            <a:ext cx="6944139" cy="1797375"/>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ts val="600"/>
              </a:spcBef>
              <a:spcAft>
                <a:spcPct val="0"/>
              </a:spcAft>
            </a:pPr>
            <a:endParaRPr lang="en-US" sz="1400" dirty="0">
              <a:solidFill>
                <a:prstClr val="black"/>
              </a:solidFill>
            </a:endParaRPr>
          </a:p>
        </p:txBody>
      </p:sp>
      <p:sp>
        <p:nvSpPr>
          <p:cNvPr id="2" name="Title 1"/>
          <p:cNvSpPr>
            <a:spLocks noGrp="1"/>
          </p:cNvSpPr>
          <p:nvPr>
            <p:ph type="title"/>
          </p:nvPr>
        </p:nvSpPr>
        <p:spPr>
          <a:xfrm>
            <a:off x="198373" y="298052"/>
            <a:ext cx="8640000" cy="504000"/>
          </a:xfrm>
        </p:spPr>
        <p:txBody>
          <a:bodyPr/>
          <a:lstStyle/>
          <a:p>
            <a:r>
              <a:rPr lang="en-US" dirty="0" smtClean="0">
                <a:solidFill>
                  <a:srgbClr val="FFFFFF"/>
                </a:solidFill>
              </a:rPr>
              <a:t>How a VSLA works </a:t>
            </a:r>
            <a:endParaRPr lang="en-US" dirty="0">
              <a:solidFill>
                <a:srgbClr val="FFFFFF"/>
              </a:solidFill>
            </a:endParaRPr>
          </a:p>
        </p:txBody>
      </p:sp>
      <p:sp>
        <p:nvSpPr>
          <p:cNvPr id="3" name="Text Placeholder 2"/>
          <p:cNvSpPr>
            <a:spLocks noGrp="1"/>
          </p:cNvSpPr>
          <p:nvPr>
            <p:ph type="body" sz="quarter" idx="10"/>
          </p:nvPr>
        </p:nvSpPr>
        <p:spPr>
          <a:xfrm>
            <a:off x="197610" y="1113105"/>
            <a:ext cx="8640763" cy="649287"/>
          </a:xfrm>
        </p:spPr>
        <p:txBody>
          <a:bodyPr/>
          <a:lstStyle/>
          <a:p>
            <a:r>
              <a:rPr lang="en-US" dirty="0" smtClean="0"/>
              <a:t>VSLAs are self-selected, community based, and require little to no infrastructure to form</a:t>
            </a:r>
          </a:p>
        </p:txBody>
      </p:sp>
      <p:sp>
        <p:nvSpPr>
          <p:cNvPr id="13" name="Rectangle 12"/>
          <p:cNvSpPr/>
          <p:nvPr/>
        </p:nvSpPr>
        <p:spPr>
          <a:xfrm>
            <a:off x="1076515" y="5227441"/>
            <a:ext cx="6342068" cy="1384995"/>
          </a:xfrm>
          <a:prstGeom prst="rect">
            <a:avLst/>
          </a:prstGeom>
        </p:spPr>
        <p:txBody>
          <a:bodyPr wrap="square">
            <a:spAutoFit/>
          </a:bodyPr>
          <a:lstStyle/>
          <a:p>
            <a:pPr>
              <a:buFont typeface="Arial" panose="020B0604020202020204" pitchFamily="34" charset="0"/>
              <a:buChar char="•"/>
            </a:pPr>
            <a:r>
              <a:rPr lang="en-US" sz="1400" dirty="0" smtClean="0">
                <a:solidFill>
                  <a:prstClr val="black"/>
                </a:solidFill>
                <a:latin typeface="Calibri" panose="020F0502020204030204" pitchFamily="34" charset="0"/>
              </a:rPr>
              <a:t> VSLAs </a:t>
            </a:r>
            <a:r>
              <a:rPr lang="en-US" sz="1400" dirty="0">
                <a:solidFill>
                  <a:prstClr val="black"/>
                </a:solidFill>
                <a:latin typeface="Calibri" panose="020F0502020204030204" pitchFamily="34" charset="0"/>
              </a:rPr>
              <a:t>are relatively easy to establish and require little to no infrastructure </a:t>
            </a:r>
          </a:p>
          <a:p>
            <a:pPr>
              <a:buFont typeface="Arial" panose="020B0604020202020204" pitchFamily="34" charset="0"/>
              <a:buChar char="•"/>
            </a:pPr>
            <a:r>
              <a:rPr lang="en-US" sz="1400" dirty="0" smtClean="0">
                <a:solidFill>
                  <a:prstClr val="black"/>
                </a:solidFill>
                <a:latin typeface="Calibri" panose="020F0502020204030204" pitchFamily="34" charset="0"/>
              </a:rPr>
              <a:t> A </a:t>
            </a:r>
            <a:r>
              <a:rPr lang="en-US" sz="1400" dirty="0">
                <a:solidFill>
                  <a:prstClr val="black"/>
                </a:solidFill>
                <a:latin typeface="Calibri" panose="020F0502020204030204" pitchFamily="34" charset="0"/>
              </a:rPr>
              <a:t>knowledgeable facilitator, a lock box, and minor tools are all that is required to get started. Groups continue to operate well past their first share out, with many operating for </a:t>
            </a:r>
            <a:r>
              <a:rPr lang="en-US" sz="1400" dirty="0" smtClean="0">
                <a:solidFill>
                  <a:prstClr val="black"/>
                </a:solidFill>
                <a:latin typeface="Calibri" panose="020F0502020204030204" pitchFamily="34" charset="0"/>
              </a:rPr>
              <a:t>4+ </a:t>
            </a:r>
            <a:r>
              <a:rPr lang="en-US" sz="1400" dirty="0">
                <a:solidFill>
                  <a:prstClr val="black"/>
                </a:solidFill>
                <a:latin typeface="Calibri" panose="020F0502020204030204" pitchFamily="34" charset="0"/>
              </a:rPr>
              <a:t>years </a:t>
            </a:r>
          </a:p>
          <a:p>
            <a:pPr>
              <a:buFont typeface="Arial" panose="020B0604020202020204" pitchFamily="34" charset="0"/>
              <a:buChar char="•"/>
            </a:pPr>
            <a:r>
              <a:rPr lang="en-US" sz="1400" dirty="0" smtClean="0">
                <a:solidFill>
                  <a:prstClr val="black"/>
                </a:solidFill>
                <a:latin typeface="Calibri" panose="020F0502020204030204" pitchFamily="34" charset="0"/>
              </a:rPr>
              <a:t> VSLAs </a:t>
            </a:r>
            <a:r>
              <a:rPr lang="en-US" sz="1400" dirty="0">
                <a:solidFill>
                  <a:prstClr val="black"/>
                </a:solidFill>
                <a:latin typeface="Calibri" panose="020F0502020204030204" pitchFamily="34" charset="0"/>
              </a:rPr>
              <a:t>are seen, even for the very poor and for those living far from bank branches, as a powerful strategy to create savings and borrowing </a:t>
            </a:r>
            <a:r>
              <a:rPr lang="en-US" sz="1400" dirty="0" smtClean="0">
                <a:solidFill>
                  <a:prstClr val="black"/>
                </a:solidFill>
                <a:latin typeface="Calibri" panose="020F0502020204030204" pitchFamily="34" charset="0"/>
              </a:rPr>
              <a:t>capacity.</a:t>
            </a:r>
            <a:endParaRPr lang="en-US" sz="1400" dirty="0">
              <a:solidFill>
                <a:prstClr val="black"/>
              </a:solidFill>
              <a:latin typeface="Calibri" panose="020F0502020204030204" pitchFamily="34" charset="0"/>
            </a:endParaRPr>
          </a:p>
        </p:txBody>
      </p:sp>
      <p:sp>
        <p:nvSpPr>
          <p:cNvPr id="14" name="TextBox 13"/>
          <p:cNvSpPr txBox="1"/>
          <p:nvPr/>
        </p:nvSpPr>
        <p:spPr>
          <a:xfrm>
            <a:off x="1049392" y="5002554"/>
            <a:ext cx="1518398" cy="246221"/>
          </a:xfrm>
          <a:prstGeom prst="rect">
            <a:avLst/>
          </a:prstGeom>
          <a:solidFill>
            <a:schemeClr val="tx1"/>
          </a:solidFill>
        </p:spPr>
        <p:txBody>
          <a:bodyPr wrap="square" lIns="0" tIns="0" rIns="0" bIns="0" rtlCol="0">
            <a:spAutoFit/>
          </a:bodyPr>
          <a:lstStyle/>
          <a:p>
            <a:pPr algn="ctr"/>
            <a:r>
              <a:rPr lang="en-US" sz="1600" b="1" dirty="0">
                <a:solidFill>
                  <a:srgbClr val="FFFFFF"/>
                </a:solidFill>
              </a:rPr>
              <a:t>Why it Works</a:t>
            </a:r>
          </a:p>
        </p:txBody>
      </p:sp>
      <p:sp>
        <p:nvSpPr>
          <p:cNvPr id="30" name="AutoShape 2" descr="http://createaction.org/blog/wp-content/uploads/2014/05/Diender-VSLA-ready-to-begin-shareout.jpg"/>
          <p:cNvSpPr>
            <a:spLocks noChangeAspect="1" noChangeArrowheads="1"/>
          </p:cNvSpPr>
          <p:nvPr/>
        </p:nvSpPr>
        <p:spPr bwMode="auto">
          <a:xfrm>
            <a:off x="1190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31" name="AutoShape 5" descr="IC Uganda provides each savings group with a lock box in which to keep their savings. The box has three locks on it, each one with a key held by a different member of the group, guaranteeing the safety of the cash."/>
          <p:cNvSpPr>
            <a:spLocks noChangeAspect="1" noChangeArrowheads="1"/>
          </p:cNvSpPr>
          <p:nvPr/>
        </p:nvSpPr>
        <p:spPr bwMode="auto">
          <a:xfrm>
            <a:off x="1304925" y="1587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0" name="Rectangle 39"/>
          <p:cNvSpPr/>
          <p:nvPr/>
        </p:nvSpPr>
        <p:spPr>
          <a:xfrm>
            <a:off x="4078044" y="2168627"/>
            <a:ext cx="3697869" cy="2708434"/>
          </a:xfrm>
          <a:prstGeom prst="rect">
            <a:avLst/>
          </a:prstGeom>
        </p:spPr>
        <p:txBody>
          <a:bodyPr wrap="square">
            <a:spAutoFit/>
          </a:bodyPr>
          <a:lstStyle/>
          <a:p>
            <a:pPr marL="236538" indent="-236538">
              <a:buFont typeface="+mj-lt"/>
              <a:buAutoNum type="arabicPeriod"/>
            </a:pPr>
            <a:r>
              <a:rPr lang="en-US" sz="1400" dirty="0">
                <a:solidFill>
                  <a:prstClr val="black"/>
                </a:solidFill>
                <a:latin typeface="Calibri" panose="020F0502020204030204" pitchFamily="34" charset="0"/>
              </a:rPr>
              <a:t>Groups of 15 to 30 people (typically women), meet on a weekly or biweekly basis to save into a common fund. </a:t>
            </a:r>
          </a:p>
          <a:p>
            <a:pPr marL="236538" indent="-236538">
              <a:buFont typeface="+mj-lt"/>
              <a:buAutoNum type="arabicPeriod"/>
            </a:pPr>
            <a:endParaRPr lang="en-US" sz="800" dirty="0">
              <a:solidFill>
                <a:prstClr val="black"/>
              </a:solidFill>
              <a:latin typeface="Calibri" panose="020F0502020204030204" pitchFamily="34" charset="0"/>
            </a:endParaRPr>
          </a:p>
          <a:p>
            <a:pPr marL="236538" indent="-236538">
              <a:buFont typeface="+mj-lt"/>
              <a:buAutoNum type="arabicPeriod"/>
            </a:pPr>
            <a:r>
              <a:rPr lang="en-US" sz="1400" dirty="0">
                <a:solidFill>
                  <a:prstClr val="black"/>
                </a:solidFill>
                <a:latin typeface="Calibri" panose="020F0502020204030204" pitchFamily="34" charset="0"/>
              </a:rPr>
              <a:t>The common fund is used to support loans within the savings group as needed, with the loan interest used to provide a return on the invested savings. </a:t>
            </a:r>
          </a:p>
          <a:p>
            <a:pPr marL="236538" indent="-236538">
              <a:buFont typeface="+mj-lt"/>
              <a:buAutoNum type="arabicPeriod"/>
            </a:pPr>
            <a:endParaRPr lang="en-US" sz="800" dirty="0">
              <a:solidFill>
                <a:prstClr val="black"/>
              </a:solidFill>
              <a:latin typeface="Calibri" panose="020F0502020204030204" pitchFamily="34" charset="0"/>
            </a:endParaRPr>
          </a:p>
          <a:p>
            <a:pPr marL="236538" indent="-236538">
              <a:buFont typeface="+mj-lt"/>
              <a:buAutoNum type="arabicPeriod"/>
            </a:pPr>
            <a:r>
              <a:rPr lang="en-US" sz="1400" dirty="0">
                <a:solidFill>
                  <a:prstClr val="black"/>
                </a:solidFill>
                <a:latin typeface="Calibri" panose="020F0502020204030204" pitchFamily="34" charset="0"/>
              </a:rPr>
              <a:t>At the end of a set cycle (typically 9-12 months), the savings, with accumulated interest, is “shared out” amongst the group members and a new cycle begins.</a:t>
            </a:r>
          </a:p>
        </p:txBody>
      </p:sp>
      <p:sp>
        <p:nvSpPr>
          <p:cNvPr id="43" name="Rectangle 42"/>
          <p:cNvSpPr/>
          <p:nvPr/>
        </p:nvSpPr>
        <p:spPr>
          <a:xfrm>
            <a:off x="4078044" y="1734434"/>
            <a:ext cx="3727486" cy="3093096"/>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ts val="600"/>
              </a:spcBef>
              <a:spcAft>
                <a:spcPct val="0"/>
              </a:spcAft>
            </a:pPr>
            <a:endParaRPr lang="en-US" sz="1400" dirty="0">
              <a:solidFill>
                <a:prstClr val="black"/>
              </a:solidFill>
            </a:endParaRPr>
          </a:p>
        </p:txBody>
      </p:sp>
      <p:sp>
        <p:nvSpPr>
          <p:cNvPr id="44" name="TextBox 43"/>
          <p:cNvSpPr txBox="1"/>
          <p:nvPr/>
        </p:nvSpPr>
        <p:spPr>
          <a:xfrm>
            <a:off x="4186060" y="1845786"/>
            <a:ext cx="1578636" cy="246221"/>
          </a:xfrm>
          <a:prstGeom prst="rect">
            <a:avLst/>
          </a:prstGeom>
          <a:solidFill>
            <a:schemeClr val="tx1"/>
          </a:solidFill>
        </p:spPr>
        <p:txBody>
          <a:bodyPr wrap="square" lIns="0" tIns="0" rIns="0" bIns="0" rtlCol="0">
            <a:spAutoFit/>
          </a:bodyPr>
          <a:lstStyle/>
          <a:p>
            <a:pPr algn="ctr"/>
            <a:r>
              <a:rPr lang="en-US" sz="1600" b="1" dirty="0">
                <a:solidFill>
                  <a:srgbClr val="FFFFFF"/>
                </a:solidFill>
              </a:rPr>
              <a:t>How It Works</a:t>
            </a:r>
          </a:p>
        </p:txBody>
      </p:sp>
      <p:grpSp>
        <p:nvGrpSpPr>
          <p:cNvPr id="4" name="Group 3"/>
          <p:cNvGrpSpPr/>
          <p:nvPr/>
        </p:nvGrpSpPr>
        <p:grpSpPr>
          <a:xfrm>
            <a:off x="1076514" y="2231447"/>
            <a:ext cx="2751084" cy="2382431"/>
            <a:chOff x="1773846" y="2308662"/>
            <a:chExt cx="2063916" cy="2196861"/>
          </a:xfrm>
        </p:grpSpPr>
        <p:pic>
          <p:nvPicPr>
            <p:cNvPr id="260" name="Picture 10" descr="free vector Tool Box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006" y="3118648"/>
              <a:ext cx="395604" cy="523955"/>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1927986" y="230866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2189022" y="230866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2450058" y="230866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2711094" y="230866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2972130" y="230866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3233166" y="230866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3494203" y="230866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1933801" y="408945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2194837" y="408945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2455873" y="408945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2716909" y="408945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2977945" y="408945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3238981" y="408945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3500019" y="408945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3662041" y="2735243"/>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3662041" y="3211303"/>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3662041" y="368736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1773846" y="2724733"/>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1773846" y="3200793"/>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8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94" t="8167" r="27793" b="7387"/>
            <a:stretch/>
          </p:blipFill>
          <p:spPr bwMode="auto">
            <a:xfrm>
              <a:off x="1773846" y="3676852"/>
              <a:ext cx="175721" cy="4160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81" name="Straight Arrow Connector 280"/>
            <p:cNvCxnSpPr>
              <a:stCxn id="261" idx="2"/>
            </p:cNvCxnSpPr>
            <p:nvPr/>
          </p:nvCxnSpPr>
          <p:spPr bwMode="auto">
            <a:xfrm>
              <a:off x="2015846" y="2724731"/>
              <a:ext cx="577622" cy="63487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2" name="Straight Arrow Connector 281"/>
            <p:cNvCxnSpPr>
              <a:stCxn id="278" idx="3"/>
            </p:cNvCxnSpPr>
            <p:nvPr/>
          </p:nvCxnSpPr>
          <p:spPr bwMode="auto">
            <a:xfrm>
              <a:off x="1949568" y="2932767"/>
              <a:ext cx="651784" cy="44785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3" name="Straight Arrow Connector 282"/>
            <p:cNvCxnSpPr>
              <a:stCxn id="279" idx="3"/>
            </p:cNvCxnSpPr>
            <p:nvPr/>
          </p:nvCxnSpPr>
          <p:spPr bwMode="auto">
            <a:xfrm flipV="1">
              <a:off x="1949568" y="3380623"/>
              <a:ext cx="651784" cy="2820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4" name="Straight Arrow Connector 283"/>
            <p:cNvCxnSpPr>
              <a:stCxn id="280" idx="3"/>
            </p:cNvCxnSpPr>
            <p:nvPr/>
          </p:nvCxnSpPr>
          <p:spPr bwMode="auto">
            <a:xfrm flipV="1">
              <a:off x="1949568" y="3380625"/>
              <a:ext cx="651784" cy="50426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5" name="Straight Arrow Connector 284"/>
            <p:cNvCxnSpPr>
              <a:stCxn id="268" idx="0"/>
            </p:cNvCxnSpPr>
            <p:nvPr/>
          </p:nvCxnSpPr>
          <p:spPr bwMode="auto">
            <a:xfrm flipV="1">
              <a:off x="2021662" y="3401644"/>
              <a:ext cx="571806" cy="68780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6" name="Straight Arrow Connector 285"/>
            <p:cNvCxnSpPr>
              <a:stCxn id="262" idx="2"/>
            </p:cNvCxnSpPr>
            <p:nvPr/>
          </p:nvCxnSpPr>
          <p:spPr bwMode="auto">
            <a:xfrm>
              <a:off x="2276882" y="2724731"/>
              <a:ext cx="316586" cy="63487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7" name="Straight Arrow Connector 286"/>
            <p:cNvCxnSpPr>
              <a:stCxn id="266" idx="2"/>
            </p:cNvCxnSpPr>
            <p:nvPr/>
          </p:nvCxnSpPr>
          <p:spPr bwMode="auto">
            <a:xfrm flipH="1">
              <a:off x="3072150" y="2724731"/>
              <a:ext cx="248878" cy="63487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8" name="Straight Arrow Connector 287"/>
            <p:cNvCxnSpPr>
              <a:stCxn id="267" idx="2"/>
            </p:cNvCxnSpPr>
            <p:nvPr/>
          </p:nvCxnSpPr>
          <p:spPr bwMode="auto">
            <a:xfrm flipH="1">
              <a:off x="3072150" y="2724731"/>
              <a:ext cx="509915" cy="63487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9" name="Straight Arrow Connector 288"/>
            <p:cNvCxnSpPr>
              <a:stCxn id="275" idx="1"/>
            </p:cNvCxnSpPr>
            <p:nvPr/>
          </p:nvCxnSpPr>
          <p:spPr bwMode="auto">
            <a:xfrm flipH="1">
              <a:off x="3064266" y="2943277"/>
              <a:ext cx="597776" cy="43734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90" name="Straight Arrow Connector 289"/>
            <p:cNvCxnSpPr>
              <a:stCxn id="276" idx="1"/>
            </p:cNvCxnSpPr>
            <p:nvPr/>
          </p:nvCxnSpPr>
          <p:spPr bwMode="auto">
            <a:xfrm flipH="1" flipV="1">
              <a:off x="3064266" y="3380623"/>
              <a:ext cx="597776" cy="3871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91" name="Straight Arrow Connector 290"/>
            <p:cNvCxnSpPr>
              <a:stCxn id="277" idx="1"/>
            </p:cNvCxnSpPr>
            <p:nvPr/>
          </p:nvCxnSpPr>
          <p:spPr bwMode="auto">
            <a:xfrm flipH="1" flipV="1">
              <a:off x="3064266" y="3380625"/>
              <a:ext cx="597776" cy="51477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92" name="Straight Arrow Connector 291"/>
            <p:cNvCxnSpPr>
              <a:stCxn id="274" idx="0"/>
            </p:cNvCxnSpPr>
            <p:nvPr/>
          </p:nvCxnSpPr>
          <p:spPr bwMode="auto">
            <a:xfrm flipH="1" flipV="1">
              <a:off x="3072150" y="3401644"/>
              <a:ext cx="515731" cy="68780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93" name="Straight Arrow Connector 292"/>
            <p:cNvCxnSpPr>
              <a:stCxn id="273" idx="0"/>
            </p:cNvCxnSpPr>
            <p:nvPr/>
          </p:nvCxnSpPr>
          <p:spPr bwMode="auto">
            <a:xfrm flipH="1" flipV="1">
              <a:off x="3072150" y="3401644"/>
              <a:ext cx="254693" cy="68780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94" name="TextBox 293"/>
            <p:cNvSpPr txBox="1"/>
            <p:nvPr/>
          </p:nvSpPr>
          <p:spPr>
            <a:xfrm>
              <a:off x="2548546" y="2807251"/>
              <a:ext cx="568524" cy="184666"/>
            </a:xfrm>
            <a:prstGeom prst="rect">
              <a:avLst/>
            </a:prstGeom>
            <a:solidFill>
              <a:schemeClr val="tx1"/>
            </a:solidFill>
          </p:spPr>
          <p:txBody>
            <a:bodyPr wrap="square" lIns="0" tIns="0" rIns="0" bIns="0" rtlCol="0">
              <a:spAutoFit/>
            </a:bodyPr>
            <a:lstStyle/>
            <a:p>
              <a:pPr algn="ctr"/>
              <a:r>
                <a:rPr lang="en-US" sz="1200" b="1" dirty="0">
                  <a:solidFill>
                    <a:srgbClr val="FFFFFF"/>
                  </a:solidFill>
                </a:rPr>
                <a:t>Savings</a:t>
              </a:r>
            </a:p>
          </p:txBody>
        </p:sp>
        <p:sp>
          <p:nvSpPr>
            <p:cNvPr id="295" name="TextBox 294"/>
            <p:cNvSpPr txBox="1"/>
            <p:nvPr/>
          </p:nvSpPr>
          <p:spPr>
            <a:xfrm>
              <a:off x="2548546" y="3743967"/>
              <a:ext cx="568524" cy="184666"/>
            </a:xfrm>
            <a:prstGeom prst="rect">
              <a:avLst/>
            </a:prstGeom>
            <a:solidFill>
              <a:schemeClr val="tx1"/>
            </a:solidFill>
          </p:spPr>
          <p:txBody>
            <a:bodyPr wrap="square" lIns="0" tIns="0" rIns="0" bIns="0" rtlCol="0">
              <a:spAutoFit/>
            </a:bodyPr>
            <a:lstStyle/>
            <a:p>
              <a:pPr algn="ctr"/>
              <a:r>
                <a:rPr lang="en-US" sz="1200" b="1" dirty="0">
                  <a:solidFill>
                    <a:srgbClr val="FFFFFF"/>
                  </a:solidFill>
                </a:rPr>
                <a:t>Loans </a:t>
              </a:r>
            </a:p>
          </p:txBody>
        </p:sp>
      </p:grpSp>
      <p:sp>
        <p:nvSpPr>
          <p:cNvPr id="296" name="Rectangle 295"/>
          <p:cNvSpPr/>
          <p:nvPr/>
        </p:nvSpPr>
        <p:spPr>
          <a:xfrm>
            <a:off x="861391" y="1734434"/>
            <a:ext cx="3118190" cy="3078539"/>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ts val="600"/>
              </a:spcBef>
              <a:spcAft>
                <a:spcPct val="0"/>
              </a:spcAft>
            </a:pPr>
            <a:endParaRPr lang="en-US" sz="1400" dirty="0">
              <a:solidFill>
                <a:prstClr val="black"/>
              </a:solidFill>
            </a:endParaRPr>
          </a:p>
        </p:txBody>
      </p:sp>
      <p:sp>
        <p:nvSpPr>
          <p:cNvPr id="297" name="TextBox 296"/>
          <p:cNvSpPr txBox="1"/>
          <p:nvPr/>
        </p:nvSpPr>
        <p:spPr>
          <a:xfrm>
            <a:off x="1709565" y="1831227"/>
            <a:ext cx="1312141" cy="246221"/>
          </a:xfrm>
          <a:prstGeom prst="rect">
            <a:avLst/>
          </a:prstGeom>
          <a:solidFill>
            <a:schemeClr val="tx1"/>
          </a:solidFill>
        </p:spPr>
        <p:txBody>
          <a:bodyPr wrap="square" lIns="0" tIns="0" rIns="0" bIns="0" rtlCol="0">
            <a:spAutoFit/>
          </a:bodyPr>
          <a:lstStyle/>
          <a:p>
            <a:r>
              <a:rPr lang="en-US" sz="1600" b="1" dirty="0">
                <a:solidFill>
                  <a:srgbClr val="FFFFFF"/>
                </a:solidFill>
              </a:rPr>
              <a:t>Savings Group</a:t>
            </a:r>
          </a:p>
        </p:txBody>
      </p:sp>
    </p:spTree>
    <p:extLst>
      <p:ext uri="{BB962C8B-B14F-4D97-AF65-F5344CB8AC3E}">
        <p14:creationId xmlns:p14="http://schemas.microsoft.com/office/powerpoint/2010/main" val="2699912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500"/>
                                        <p:tgtEl>
                                          <p:spTgt spid="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xEl>
                                              <p:pRg st="4" end="4"/>
                                            </p:txEl>
                                          </p:spTgt>
                                        </p:tgtEl>
                                        <p:attrNameLst>
                                          <p:attrName>style.visibility</p:attrName>
                                        </p:attrNameLst>
                                      </p:cBhvr>
                                      <p:to>
                                        <p:strVal val="visible"/>
                                      </p:to>
                                    </p:set>
                                    <p:animEffect transition="in" filter="fade">
                                      <p:cBhvr>
                                        <p:cTn id="17" dur="500"/>
                                        <p:tgtEl>
                                          <p:spTgt spid="4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2731"/>
            <a:ext cx="8640000" cy="504000"/>
          </a:xfrm>
        </p:spPr>
        <p:txBody>
          <a:bodyPr/>
          <a:lstStyle/>
          <a:p>
            <a:r>
              <a:rPr lang="en-US" dirty="0" smtClean="0">
                <a:solidFill>
                  <a:srgbClr val="FFFFFF"/>
                </a:solidFill>
              </a:rPr>
              <a:t>……Now Why do we Link?????</a:t>
            </a:r>
            <a:endParaRPr lang="en-US" dirty="0">
              <a:solidFill>
                <a:srgbClr val="FFFFFF"/>
              </a:solidFill>
            </a:endParaRPr>
          </a:p>
        </p:txBody>
      </p:sp>
      <p:sp>
        <p:nvSpPr>
          <p:cNvPr id="17" name="Rectangle 6"/>
          <p:cNvSpPr>
            <a:spLocks noGrp="1" noChangeArrowheads="1"/>
          </p:cNvSpPr>
          <p:nvPr>
            <p:ph type="body" idx="4294967295"/>
          </p:nvPr>
        </p:nvSpPr>
        <p:spPr>
          <a:xfrm>
            <a:off x="685800" y="1447800"/>
            <a:ext cx="7772400" cy="4546600"/>
          </a:xfrm>
          <a:prstGeom prst="rect">
            <a:avLst/>
          </a:prstGeom>
          <a:noFill/>
        </p:spPr>
        <p:txBody>
          <a:bodyPr>
            <a:normAutofit/>
          </a:bodyPr>
          <a:lstStyle/>
          <a:p>
            <a:pPr marL="342900" indent="-342900">
              <a:buFont typeface="Arial" panose="020B0604020202020204" pitchFamily="34" charset="0"/>
              <a:buChar char="•"/>
            </a:pPr>
            <a:r>
              <a:rPr lang="en-US" altLang="en-US" sz="2400" dirty="0" smtClean="0"/>
              <a:t>Lack of long-term savings option in VSLAs</a:t>
            </a:r>
          </a:p>
          <a:p>
            <a:pPr marL="342900" indent="-342900">
              <a:buFont typeface="Arial" panose="020B0604020202020204" pitchFamily="34" charset="0"/>
              <a:buChar char="•"/>
            </a:pPr>
            <a:r>
              <a:rPr lang="en-GB" altLang="en-US" sz="2400" dirty="0" smtClean="0"/>
              <a:t>Safety of funds in the box</a:t>
            </a:r>
            <a:endParaRPr lang="en-US" altLang="en-US" sz="2400" dirty="0" smtClean="0"/>
          </a:p>
          <a:p>
            <a:pPr marL="342900" indent="-342900">
              <a:buFont typeface="Arial" panose="020B0604020202020204" pitchFamily="34" charset="0"/>
              <a:buChar char="•"/>
            </a:pPr>
            <a:r>
              <a:rPr lang="en-US" altLang="en-US" sz="2400" dirty="0" smtClean="0"/>
              <a:t>Loan amounts from VSLAs are small and for shorter duration</a:t>
            </a:r>
          </a:p>
          <a:p>
            <a:pPr marL="342900" indent="-342900">
              <a:buFont typeface="Arial" panose="020B0604020202020204" pitchFamily="34" charset="0"/>
              <a:buChar char="•"/>
            </a:pPr>
            <a:r>
              <a:rPr lang="en-US" altLang="en-US" sz="2400" dirty="0" smtClean="0"/>
              <a:t>Inflexible to allow larger savings</a:t>
            </a:r>
          </a:p>
          <a:p>
            <a:pPr marL="342900" indent="-342900">
              <a:buFont typeface="Arial" panose="020B0604020202020204" pitchFamily="34" charset="0"/>
              <a:buChar char="•"/>
            </a:pPr>
            <a:r>
              <a:rPr lang="en-GB" altLang="en-US" sz="2400" dirty="0" smtClean="0"/>
              <a:t>Social fund in VSLAs too small to cover larger risks</a:t>
            </a:r>
            <a:endParaRPr lang="en-US" altLang="en-US" sz="2400" dirty="0" smtClean="0"/>
          </a:p>
          <a:p>
            <a:pPr marL="342900" indent="-342900">
              <a:buFont typeface="Arial" panose="020B0604020202020204" pitchFamily="34" charset="0"/>
              <a:buChar char="•"/>
            </a:pPr>
            <a:r>
              <a:rPr lang="en-US" altLang="en-US" sz="2400" dirty="0" smtClean="0"/>
              <a:t>Inability to extend loans closer to the share-out time</a:t>
            </a:r>
          </a:p>
          <a:p>
            <a:pPr marL="342900" indent="-342900">
              <a:buFont typeface="Arial" panose="020B0604020202020204" pitchFamily="34" charset="0"/>
              <a:buChar char="•"/>
            </a:pPr>
            <a:r>
              <a:rPr lang="en-US" altLang="en-US" sz="2400" dirty="0" smtClean="0"/>
              <a:t>Not amenable to seasonal cash-flow of  households</a:t>
            </a:r>
          </a:p>
          <a:p>
            <a:pPr marL="342900" indent="-342900">
              <a:buFont typeface="Arial" panose="020B0604020202020204" pitchFamily="34" charset="0"/>
              <a:buChar char="•"/>
            </a:pPr>
            <a:r>
              <a:rPr lang="en-GB" altLang="en-US" sz="2400" dirty="0" smtClean="0"/>
              <a:t>Long term sustainability of VSLAs</a:t>
            </a:r>
          </a:p>
          <a:p>
            <a:pPr marL="0" indent="0"/>
            <a:endParaRPr lang="en-US" altLang="en-US" sz="2400" dirty="0" smtClean="0"/>
          </a:p>
        </p:txBody>
      </p:sp>
    </p:spTree>
    <p:extLst>
      <p:ext uri="{BB962C8B-B14F-4D97-AF65-F5344CB8AC3E}">
        <p14:creationId xmlns:p14="http://schemas.microsoft.com/office/powerpoint/2010/main" val="3020230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2000"/>
                                        <p:tgtEl>
                                          <p:spTgt spid="17">
                                            <p:txEl>
                                              <p:pRg st="0" end="0"/>
                                            </p:txEl>
                                          </p:spTgt>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checkerboard(across)">
                                      <p:cBhvr>
                                        <p:cTn id="11" dur="2000"/>
                                        <p:tgtEl>
                                          <p:spTgt spid="17">
                                            <p:txEl>
                                              <p:pRg st="1" end="1"/>
                                            </p:txEl>
                                          </p:spTgt>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checkerboard(across)">
                                      <p:cBhvr>
                                        <p:cTn id="15" dur="2000"/>
                                        <p:tgtEl>
                                          <p:spTgt spid="17">
                                            <p:txEl>
                                              <p:pRg st="2" end="2"/>
                                            </p:txEl>
                                          </p:spTgt>
                                        </p:tgtEl>
                                      </p:cBhvr>
                                    </p:animEffect>
                                  </p:childTnLst>
                                </p:cTn>
                              </p:par>
                            </p:childTnLst>
                          </p:cTn>
                        </p:par>
                        <p:par>
                          <p:cTn id="16" fill="hold">
                            <p:stCondLst>
                              <p:cond delay="6000"/>
                            </p:stCondLst>
                            <p:childTnLst>
                              <p:par>
                                <p:cTn id="17" presetID="5" presetClass="entr" presetSubtype="10"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checkerboard(across)">
                                      <p:cBhvr>
                                        <p:cTn id="19" dur="2000"/>
                                        <p:tgtEl>
                                          <p:spTgt spid="17">
                                            <p:txEl>
                                              <p:pRg st="3" end="3"/>
                                            </p:txEl>
                                          </p:spTgt>
                                        </p:tgtEl>
                                      </p:cBhvr>
                                    </p:animEffect>
                                  </p:childTnLst>
                                </p:cTn>
                              </p:par>
                            </p:childTnLst>
                          </p:cTn>
                        </p:par>
                        <p:par>
                          <p:cTn id="20" fill="hold">
                            <p:stCondLst>
                              <p:cond delay="8000"/>
                            </p:stCondLst>
                            <p:childTnLst>
                              <p:par>
                                <p:cTn id="21" presetID="5" presetClass="entr" presetSubtype="10"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checkerboard(across)">
                                      <p:cBhvr>
                                        <p:cTn id="23" dur="2000"/>
                                        <p:tgtEl>
                                          <p:spTgt spid="17">
                                            <p:txEl>
                                              <p:pRg st="4" end="4"/>
                                            </p:txEl>
                                          </p:spTgt>
                                        </p:tgtEl>
                                      </p:cBhvr>
                                    </p:animEffect>
                                  </p:childTnLst>
                                </p:cTn>
                              </p:par>
                            </p:childTnLst>
                          </p:cTn>
                        </p:par>
                        <p:par>
                          <p:cTn id="24" fill="hold">
                            <p:stCondLst>
                              <p:cond delay="10000"/>
                            </p:stCondLst>
                            <p:childTnLst>
                              <p:par>
                                <p:cTn id="25" presetID="5" presetClass="entr" presetSubtype="10" fill="hold" nodeType="after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checkerboard(across)">
                                      <p:cBhvr>
                                        <p:cTn id="27" dur="2000"/>
                                        <p:tgtEl>
                                          <p:spTgt spid="17">
                                            <p:txEl>
                                              <p:pRg st="5" end="5"/>
                                            </p:txEl>
                                          </p:spTgt>
                                        </p:tgtEl>
                                      </p:cBhvr>
                                    </p:animEffect>
                                  </p:childTnLst>
                                </p:cTn>
                              </p:par>
                            </p:childTnLst>
                          </p:cTn>
                        </p:par>
                        <p:par>
                          <p:cTn id="28" fill="hold">
                            <p:stCondLst>
                              <p:cond delay="12000"/>
                            </p:stCondLst>
                            <p:childTnLst>
                              <p:par>
                                <p:cTn id="29" presetID="5" presetClass="entr" presetSubtype="10" fill="hold" nodeType="after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animEffect transition="in" filter="checkerboard(across)">
                                      <p:cBhvr>
                                        <p:cTn id="31" dur="2000"/>
                                        <p:tgtEl>
                                          <p:spTgt spid="17">
                                            <p:txEl>
                                              <p:pRg st="6" end="6"/>
                                            </p:txEl>
                                          </p:spTgt>
                                        </p:tgtEl>
                                      </p:cBhvr>
                                    </p:animEffect>
                                  </p:childTnLst>
                                </p:cTn>
                              </p:par>
                            </p:childTnLst>
                          </p:cTn>
                        </p:par>
                        <p:par>
                          <p:cTn id="32" fill="hold">
                            <p:stCondLst>
                              <p:cond delay="14000"/>
                            </p:stCondLst>
                            <p:childTnLst>
                              <p:par>
                                <p:cTn id="33" presetID="5" presetClass="entr" presetSubtype="10" fill="hold" nodeType="after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Effect transition="in" filter="checkerboard(across)">
                                      <p:cBhvr>
                                        <p:cTn id="35" dur="20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3821"/>
            <a:ext cx="7772400" cy="1024467"/>
          </a:xfrm>
        </p:spPr>
        <p:txBody>
          <a:bodyPr/>
          <a:lstStyle/>
          <a:p>
            <a:pPr eaLnBrk="1" hangingPunct="1"/>
            <a:r>
              <a:rPr lang="en-US" altLang="en-US" dirty="0" smtClean="0"/>
              <a:t>Who do we link?</a:t>
            </a:r>
          </a:p>
        </p:txBody>
      </p:sp>
      <p:sp>
        <p:nvSpPr>
          <p:cNvPr id="6147" name="Rectangle 3"/>
          <p:cNvSpPr>
            <a:spLocks noGrp="1" noChangeArrowheads="1"/>
          </p:cNvSpPr>
          <p:nvPr>
            <p:ph type="body" idx="1"/>
          </p:nvPr>
        </p:nvSpPr>
        <p:spPr>
          <a:xfrm>
            <a:off x="685800" y="1371600"/>
            <a:ext cx="7772400" cy="4724400"/>
          </a:xfrm>
        </p:spPr>
        <p:txBody>
          <a:bodyPr>
            <a:normAutofit/>
          </a:bodyPr>
          <a:lstStyle/>
          <a:p>
            <a:pPr marL="609600" indent="-609600" eaLnBrk="1" hangingPunct="1">
              <a:lnSpc>
                <a:spcPct val="80000"/>
              </a:lnSpc>
              <a:buFont typeface="Wingdings" panose="05000000000000000000" pitchFamily="2" charset="2"/>
              <a:buChar char="v"/>
            </a:pPr>
            <a:r>
              <a:rPr altLang="en-US" sz="2000" dirty="0" smtClean="0"/>
              <a:t>Our target group is financially excluded women and girls from rural communities. </a:t>
            </a:r>
          </a:p>
          <a:p>
            <a:pPr marL="609600" indent="-609600" eaLnBrk="1" hangingPunct="1">
              <a:lnSpc>
                <a:spcPct val="80000"/>
              </a:lnSpc>
              <a:buFont typeface="Wingdings" panose="05000000000000000000" pitchFamily="2" charset="2"/>
              <a:buChar char="v"/>
            </a:pPr>
            <a:endParaRPr lang="en-US" alt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81" y="2021982"/>
            <a:ext cx="7778839" cy="45204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1"/>
          </p:nvPr>
        </p:nvSpPr>
        <p:spPr/>
        <p:txBody>
          <a:bodyPr/>
          <a:lstStyle/>
          <a:p>
            <a:fld id="{43183C4C-EBF1-1A4D-90EC-74EBA7EEE60F}" type="slidenum">
              <a:rPr lang="en-US" sz="800" smtClean="0">
                <a:solidFill>
                  <a:schemeClr val="bg1"/>
                </a:solidFill>
              </a:rPr>
              <a:pPr/>
              <a:t>4</a:t>
            </a:fld>
            <a:endParaRPr lang="en-US" sz="800" dirty="0">
              <a:solidFill>
                <a:schemeClr val="bg1"/>
              </a:solidFill>
            </a:endParaRPr>
          </a:p>
        </p:txBody>
      </p:sp>
    </p:spTree>
    <p:extLst>
      <p:ext uri="{BB962C8B-B14F-4D97-AF65-F5344CB8AC3E}">
        <p14:creationId xmlns:p14="http://schemas.microsoft.com/office/powerpoint/2010/main" val="10769980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471946" y="1"/>
            <a:ext cx="6741646" cy="118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r>
              <a:rPr lang="en-GB" altLang="en-US" sz="3200" b="1" dirty="0" smtClean="0">
                <a:solidFill>
                  <a:srgbClr val="FFFFFF"/>
                </a:solidFill>
                <a:latin typeface="+mn-lt"/>
              </a:rPr>
              <a:t>...and How do we Link?</a:t>
            </a:r>
          </a:p>
        </p:txBody>
      </p:sp>
      <p:sp>
        <p:nvSpPr>
          <p:cNvPr id="9" name="Content Placeholder 8"/>
          <p:cNvSpPr>
            <a:spLocks noGrp="1"/>
          </p:cNvSpPr>
          <p:nvPr>
            <p:ph idx="1"/>
          </p:nvPr>
        </p:nvSpPr>
        <p:spPr>
          <a:xfrm>
            <a:off x="457200" y="1262130"/>
            <a:ext cx="8229600" cy="5293216"/>
          </a:xfrm>
        </p:spPr>
        <p:txBody>
          <a:bodyPr>
            <a:normAutofit/>
          </a:bodyPr>
          <a:lstStyle/>
          <a:p>
            <a:r>
              <a:rPr sz="1800" b="1" i="1" dirty="0" err="1" smtClean="0">
                <a:latin typeface="+mn-lt"/>
              </a:rPr>
              <a:t>MicroLead</a:t>
            </a:r>
            <a:r>
              <a:rPr sz="1800" b="1" i="1" dirty="0" smtClean="0">
                <a:latin typeface="+mn-lt"/>
              </a:rPr>
              <a:t> Expansion Program use Franchisee model in Linkage where the program contracts franchisees to perform program activities such as formation of VSLAs,  Training and Linkage.</a:t>
            </a:r>
            <a:r>
              <a:rPr sz="1800" i="1" dirty="0" smtClean="0">
                <a:latin typeface="+mn-lt"/>
              </a:rPr>
              <a:t> </a:t>
            </a:r>
            <a:endParaRPr sz="1800" i="1" dirty="0">
              <a:latin typeface="+mn-lt"/>
            </a:endParaRPr>
          </a:p>
          <a:p>
            <a:r>
              <a:rPr lang="en-GB" altLang="en-US" sz="1800" b="1" i="1" dirty="0" smtClean="0">
                <a:latin typeface="+mn-lt"/>
                <a:ea typeface="Calibri" panose="020F0502020204030204" pitchFamily="34" charset="0"/>
                <a:cs typeface="Calibri" panose="020F0502020204030204" pitchFamily="34" charset="0"/>
              </a:rPr>
              <a:t>Linkage Process:</a:t>
            </a:r>
          </a:p>
          <a:p>
            <a:endParaRPr lang="en-GB" altLang="en-US" sz="2800" b="1" i="1" dirty="0">
              <a:latin typeface="+mn-lt"/>
              <a:ea typeface="Calibri" panose="020F0502020204030204" pitchFamily="34" charset="0"/>
              <a:cs typeface="Calibri" panose="020F0502020204030204" pitchFamily="34" charset="0"/>
            </a:endParaRPr>
          </a:p>
          <a:p>
            <a:endParaRPr lang="fr-FR" altLang="en-US" sz="1800" b="1" u="sng" dirty="0"/>
          </a:p>
          <a:p>
            <a:pPr>
              <a:buFontTx/>
              <a:buAutoNum type="arabicPeriod"/>
            </a:pPr>
            <a:endParaRPr lang="en-GB" altLang="en-US" sz="800" dirty="0">
              <a:ea typeface="Calibri" panose="020F0502020204030204" pitchFamily="34" charset="0"/>
              <a:cs typeface="Calibri" panose="020F0502020204030204" pitchFamily="34" charset="0"/>
            </a:endParaRPr>
          </a:p>
          <a:p>
            <a:pPr>
              <a:buFontTx/>
              <a:buAutoNum type="arabicPeriod"/>
            </a:pPr>
            <a:endParaRPr lang="en-US" dirty="0"/>
          </a:p>
        </p:txBody>
      </p:sp>
      <p:sp>
        <p:nvSpPr>
          <p:cNvPr id="7" name="Slide Number Placeholder 6"/>
          <p:cNvSpPr>
            <a:spLocks noGrp="1"/>
          </p:cNvSpPr>
          <p:nvPr>
            <p:ph type="sldNum" sz="quarter" idx="11"/>
          </p:nvPr>
        </p:nvSpPr>
        <p:spPr/>
        <p:txBody>
          <a:bodyPr/>
          <a:lstStyle/>
          <a:p>
            <a:fld id="{43183C4C-EBF1-1A4D-90EC-74EBA7EEE60F}" type="slidenum">
              <a:rPr lang="en-US" sz="800" smtClean="0">
                <a:solidFill>
                  <a:schemeClr val="bg1"/>
                </a:solidFill>
              </a:rPr>
              <a:pPr/>
              <a:t>5</a:t>
            </a:fld>
            <a:endParaRPr lang="en-US" sz="800" dirty="0">
              <a:solidFill>
                <a:schemeClr val="bg1"/>
              </a:solidFill>
            </a:endParaRPr>
          </a:p>
        </p:txBody>
      </p:sp>
      <p:grpSp>
        <p:nvGrpSpPr>
          <p:cNvPr id="14" name="Group 13"/>
          <p:cNvGrpSpPr/>
          <p:nvPr/>
        </p:nvGrpSpPr>
        <p:grpSpPr>
          <a:xfrm>
            <a:off x="339214" y="2493953"/>
            <a:ext cx="8115300" cy="4280473"/>
            <a:chOff x="339214" y="2493953"/>
            <a:chExt cx="8115300" cy="4280473"/>
          </a:xfrm>
        </p:grpSpPr>
        <p:graphicFrame>
          <p:nvGraphicFramePr>
            <p:cNvPr id="3" name="Diagram 2"/>
            <p:cNvGraphicFramePr/>
            <p:nvPr>
              <p:extLst>
                <p:ext uri="{D42A27DB-BD31-4B8C-83A1-F6EECF244321}">
                  <p14:modId xmlns:p14="http://schemas.microsoft.com/office/powerpoint/2010/main" val="2256766975"/>
                </p:ext>
              </p:extLst>
            </p:nvPr>
          </p:nvGraphicFramePr>
          <p:xfrm>
            <a:off x="339214" y="2493953"/>
            <a:ext cx="8115300" cy="4280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p:cNvSpPr/>
            <p:nvPr/>
          </p:nvSpPr>
          <p:spPr>
            <a:xfrm>
              <a:off x="2145224" y="4126709"/>
              <a:ext cx="173404" cy="197414"/>
            </a:xfrm>
            <a:prstGeom prst="downArrow">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Down Arrow 10"/>
            <p:cNvSpPr/>
            <p:nvPr/>
          </p:nvSpPr>
          <p:spPr>
            <a:xfrm>
              <a:off x="2145224" y="4982112"/>
              <a:ext cx="173404" cy="197414"/>
            </a:xfrm>
            <a:prstGeom prst="downArrow">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Down Arrow 11"/>
            <p:cNvSpPr/>
            <p:nvPr/>
          </p:nvSpPr>
          <p:spPr>
            <a:xfrm>
              <a:off x="2145224" y="5847347"/>
              <a:ext cx="173404" cy="197414"/>
            </a:xfrm>
            <a:prstGeom prst="downArrow">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Down Arrow 12"/>
            <p:cNvSpPr/>
            <p:nvPr/>
          </p:nvSpPr>
          <p:spPr>
            <a:xfrm>
              <a:off x="2145224" y="3222146"/>
              <a:ext cx="173404" cy="197414"/>
            </a:xfrm>
            <a:prstGeom prst="downArrow">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8" name="TextBox 7"/>
          <p:cNvSpPr txBox="1"/>
          <p:nvPr/>
        </p:nvSpPr>
        <p:spPr>
          <a:xfrm>
            <a:off x="3703411" y="4353619"/>
            <a:ext cx="3598606" cy="646331"/>
          </a:xfrm>
          <a:prstGeom prst="rect">
            <a:avLst/>
          </a:prstGeom>
          <a:noFill/>
        </p:spPr>
        <p:txBody>
          <a:bodyPr wrap="square" rtlCol="0">
            <a:spAutoFit/>
          </a:bodyPr>
          <a:lstStyle/>
          <a:p>
            <a:pPr marL="285750" lvl="0" indent="-285750">
              <a:buFont typeface="Arial" panose="020B0604020202020204" pitchFamily="34" charset="0"/>
              <a:buChar char="•"/>
            </a:pPr>
            <a:r>
              <a:rPr lang="en-GB" sz="1200" b="1" dirty="0">
                <a:solidFill>
                  <a:srgbClr val="000000"/>
                </a:solidFill>
              </a:rPr>
              <a:t> </a:t>
            </a:r>
            <a:r>
              <a:rPr lang="en-GB" sz="1200" b="1" dirty="0" smtClean="0">
                <a:solidFill>
                  <a:srgbClr val="000000"/>
                </a:solidFill>
              </a:rPr>
              <a:t>Financial Status</a:t>
            </a:r>
            <a:endParaRPr lang="en-GB" sz="1200" b="1" dirty="0">
              <a:solidFill>
                <a:srgbClr val="000000"/>
              </a:solidFill>
            </a:endParaRPr>
          </a:p>
          <a:p>
            <a:pPr marL="285750" lvl="0" indent="-285750">
              <a:buFont typeface="Arial" panose="020B0604020202020204" pitchFamily="34" charset="0"/>
              <a:buChar char="•"/>
            </a:pPr>
            <a:r>
              <a:rPr lang="en-GB" sz="1200" b="1" dirty="0">
                <a:solidFill>
                  <a:srgbClr val="000000"/>
                </a:solidFill>
              </a:rPr>
              <a:t> </a:t>
            </a:r>
            <a:r>
              <a:rPr lang="en-GB" sz="1200" b="1" dirty="0" smtClean="0">
                <a:solidFill>
                  <a:srgbClr val="000000"/>
                </a:solidFill>
              </a:rPr>
              <a:t>Record </a:t>
            </a:r>
            <a:r>
              <a:rPr lang="en-GB" sz="1200" b="1" dirty="0">
                <a:solidFill>
                  <a:srgbClr val="000000"/>
                </a:solidFill>
              </a:rPr>
              <a:t>Management</a:t>
            </a:r>
          </a:p>
          <a:p>
            <a:pPr marL="285750" lvl="0" indent="-285750">
              <a:buFont typeface="Arial" panose="020B0604020202020204" pitchFamily="34" charset="0"/>
              <a:buChar char="•"/>
            </a:pPr>
            <a:r>
              <a:rPr lang="en-GB" sz="1200" b="1" dirty="0">
                <a:solidFill>
                  <a:srgbClr val="000000"/>
                </a:solidFill>
              </a:rPr>
              <a:t> </a:t>
            </a:r>
            <a:r>
              <a:rPr lang="en-GB" sz="1200" b="1" dirty="0" smtClean="0">
                <a:solidFill>
                  <a:srgbClr val="000000"/>
                </a:solidFill>
              </a:rPr>
              <a:t>Loan disbursement / portfolio</a:t>
            </a:r>
            <a:endParaRPr lang="en-GB" sz="1200" b="1" dirty="0">
              <a:solidFill>
                <a:srgbClr val="000000"/>
              </a:solidFill>
            </a:endParaRPr>
          </a:p>
        </p:txBody>
      </p:sp>
      <p:sp>
        <p:nvSpPr>
          <p:cNvPr id="15" name="TextBox 14"/>
          <p:cNvSpPr txBox="1"/>
          <p:nvPr/>
        </p:nvSpPr>
        <p:spPr>
          <a:xfrm>
            <a:off x="3703411" y="5219804"/>
            <a:ext cx="3598606" cy="646331"/>
          </a:xfrm>
          <a:prstGeom prst="rect">
            <a:avLst/>
          </a:prstGeom>
          <a:noFill/>
        </p:spPr>
        <p:txBody>
          <a:bodyPr wrap="square" rtlCol="0">
            <a:spAutoFit/>
          </a:bodyPr>
          <a:lstStyle/>
          <a:p>
            <a:pPr marL="285750" lvl="0" indent="-285750">
              <a:buFont typeface="Arial" panose="020B0604020202020204" pitchFamily="34" charset="0"/>
              <a:buChar char="•"/>
            </a:pPr>
            <a:r>
              <a:rPr lang="en-GB" sz="1200" b="1" dirty="0">
                <a:solidFill>
                  <a:srgbClr val="000000"/>
                </a:solidFill>
              </a:rPr>
              <a:t> </a:t>
            </a:r>
            <a:r>
              <a:rPr lang="en-GB" sz="1200" b="1" dirty="0" smtClean="0">
                <a:solidFill>
                  <a:srgbClr val="000000"/>
                </a:solidFill>
              </a:rPr>
              <a:t>Identity Card</a:t>
            </a:r>
            <a:endParaRPr lang="en-GB" sz="1200" b="1" dirty="0">
              <a:solidFill>
                <a:srgbClr val="000000"/>
              </a:solidFill>
            </a:endParaRPr>
          </a:p>
          <a:p>
            <a:pPr marL="285750" lvl="0" indent="-285750">
              <a:buFont typeface="Arial" panose="020B0604020202020204" pitchFamily="34" charset="0"/>
              <a:buChar char="•"/>
            </a:pPr>
            <a:r>
              <a:rPr lang="en-GB" sz="1200" b="1" dirty="0">
                <a:solidFill>
                  <a:srgbClr val="000000"/>
                </a:solidFill>
              </a:rPr>
              <a:t> </a:t>
            </a:r>
            <a:r>
              <a:rPr lang="en-GB" sz="1200" b="1" dirty="0" smtClean="0">
                <a:solidFill>
                  <a:srgbClr val="000000"/>
                </a:solidFill>
              </a:rPr>
              <a:t>Letter of application for account opening</a:t>
            </a:r>
            <a:endParaRPr lang="en-GB" sz="1200" b="1" dirty="0">
              <a:solidFill>
                <a:srgbClr val="000000"/>
              </a:solidFill>
            </a:endParaRPr>
          </a:p>
          <a:p>
            <a:pPr marL="285750" lvl="0" indent="-285750">
              <a:buFont typeface="Arial" panose="020B0604020202020204" pitchFamily="34" charset="0"/>
              <a:buChar char="•"/>
            </a:pPr>
            <a:r>
              <a:rPr lang="en-GB" sz="1200" b="1" dirty="0">
                <a:solidFill>
                  <a:srgbClr val="000000"/>
                </a:solidFill>
              </a:rPr>
              <a:t> </a:t>
            </a:r>
            <a:r>
              <a:rPr lang="en-GB" sz="1200" b="1" dirty="0" smtClean="0">
                <a:solidFill>
                  <a:srgbClr val="000000"/>
                </a:solidFill>
              </a:rPr>
              <a:t>Identification of Signatories </a:t>
            </a:r>
            <a:endParaRPr lang="en-GB" sz="1200" b="1" dirty="0">
              <a:solidFill>
                <a:srgbClr val="000000"/>
              </a:solidFill>
            </a:endParaRPr>
          </a:p>
        </p:txBody>
      </p:sp>
    </p:spTree>
    <p:extLst>
      <p:ext uri="{BB962C8B-B14F-4D97-AF65-F5344CB8AC3E}">
        <p14:creationId xmlns:p14="http://schemas.microsoft.com/office/powerpoint/2010/main" val="14482108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68"/>
            <a:ext cx="8229600" cy="798490"/>
          </a:xfrm>
        </p:spPr>
        <p:txBody>
          <a:bodyPr/>
          <a:lstStyle/>
          <a:p>
            <a:r>
              <a:rPr lang="en-GB" dirty="0" smtClean="0"/>
              <a:t>Petro Bundala (Franchisee from Same providing financial education to VSLA members .</a:t>
            </a:r>
            <a:endParaRPr lang="en-GB"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371600"/>
            <a:ext cx="6463048" cy="46685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1"/>
          </p:nvPr>
        </p:nvSpPr>
        <p:spPr>
          <a:xfrm>
            <a:off x="457200" y="6141148"/>
            <a:ext cx="365760" cy="182880"/>
          </a:xfrm>
        </p:spPr>
        <p:txBody>
          <a:bodyPr/>
          <a:lstStyle/>
          <a:p>
            <a:fld id="{43183C4C-EBF1-1A4D-90EC-74EBA7EEE60F}" type="slidenum">
              <a:rPr lang="en-US" sz="800" smtClean="0">
                <a:solidFill>
                  <a:schemeClr val="bg1"/>
                </a:solidFill>
              </a:rPr>
              <a:pPr/>
              <a:t>6</a:t>
            </a:fld>
            <a:endParaRPr lang="en-US" sz="800" dirty="0">
              <a:solidFill>
                <a:schemeClr val="bg1"/>
              </a:solidFill>
            </a:endParaRPr>
          </a:p>
        </p:txBody>
      </p:sp>
    </p:spTree>
    <p:extLst>
      <p:ext uri="{BB962C8B-B14F-4D97-AF65-F5344CB8AC3E}">
        <p14:creationId xmlns:p14="http://schemas.microsoft.com/office/powerpoint/2010/main" val="38495562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3183C4C-EBF1-1A4D-90EC-74EBA7EEE60F}" type="slidenum">
              <a:rPr lang="en-US" sz="800" smtClean="0">
                <a:solidFill>
                  <a:schemeClr val="bg1"/>
                </a:solidFill>
              </a:rPr>
              <a:pPr/>
              <a:t>7</a:t>
            </a:fld>
            <a:endParaRPr lang="en-US" sz="800" dirty="0">
              <a:solidFill>
                <a:schemeClr val="bg1"/>
              </a:solidFill>
            </a:endParaRPr>
          </a:p>
        </p:txBody>
      </p:sp>
      <p:sp>
        <p:nvSpPr>
          <p:cNvPr id="6" name="Title 1"/>
          <p:cNvSpPr>
            <a:spLocks noGrp="1"/>
          </p:cNvSpPr>
          <p:nvPr>
            <p:ph type="title"/>
          </p:nvPr>
        </p:nvSpPr>
        <p:spPr>
          <a:xfrm>
            <a:off x="587828" y="114300"/>
            <a:ext cx="8098971" cy="1028700"/>
          </a:xfrm>
        </p:spPr>
        <p:txBody>
          <a:bodyPr/>
          <a:lstStyle/>
          <a:p>
            <a:r>
              <a:rPr lang="en-CA" dirty="0"/>
              <a:t>Key Project Implementers</a:t>
            </a:r>
            <a:br>
              <a:rPr lang="en-CA" dirty="0"/>
            </a:br>
            <a:r>
              <a:rPr lang="en-CA" dirty="0"/>
              <a:t>  </a:t>
            </a:r>
            <a:r>
              <a:rPr lang="en-CA" i="1" dirty="0"/>
              <a:t>Roles &amp; Responsibilities</a:t>
            </a:r>
            <a:endParaRPr lang="en-US" dirty="0"/>
          </a:p>
        </p:txBody>
      </p:sp>
      <p:sp>
        <p:nvSpPr>
          <p:cNvPr id="7" name="Content Placeholder 2"/>
          <p:cNvSpPr>
            <a:spLocks noGrp="1"/>
          </p:cNvSpPr>
          <p:nvPr>
            <p:ph idx="1"/>
          </p:nvPr>
        </p:nvSpPr>
        <p:spPr/>
        <p:txBody>
          <a:bodyPr/>
          <a:lstStyle/>
          <a:p>
            <a:pPr>
              <a:buNone/>
            </a:pPr>
            <a:endParaRPr dirty="0" smtClean="0"/>
          </a:p>
          <a:p>
            <a:pPr>
              <a:buNone/>
            </a:pPr>
            <a:endParaRPr dirty="0" smtClean="0"/>
          </a:p>
          <a:p>
            <a:pPr>
              <a:buNone/>
            </a:pPr>
            <a:endParaRPr lang="en-US" dirty="0"/>
          </a:p>
        </p:txBody>
      </p:sp>
      <p:pic>
        <p:nvPicPr>
          <p:cNvPr id="8" name="Picture 7"/>
          <p:cNvPicPr>
            <a:picLocks noChangeAspect="1"/>
          </p:cNvPicPr>
          <p:nvPr/>
        </p:nvPicPr>
        <p:blipFill>
          <a:blip r:embed="rId3"/>
          <a:stretch>
            <a:fillRect/>
          </a:stretch>
        </p:blipFill>
        <p:spPr>
          <a:xfrm>
            <a:off x="456843" y="1115367"/>
            <a:ext cx="8230313" cy="4627265"/>
          </a:xfrm>
          <a:prstGeom prst="rect">
            <a:avLst/>
          </a:prstGeom>
        </p:spPr>
      </p:pic>
    </p:spTree>
    <p:extLst>
      <p:ext uri="{BB962C8B-B14F-4D97-AF65-F5344CB8AC3E}">
        <p14:creationId xmlns:p14="http://schemas.microsoft.com/office/powerpoint/2010/main" val="20677053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36"/>
            <a:ext cx="8229600" cy="685800"/>
          </a:xfrm>
        </p:spPr>
        <p:txBody>
          <a:bodyPr/>
          <a:lstStyle/>
          <a:p>
            <a:r>
              <a:rPr lang="en-US" dirty="0" err="1" smtClean="0"/>
              <a:t>Idan</a:t>
            </a:r>
            <a:r>
              <a:rPr lang="en-US" dirty="0" smtClean="0"/>
              <a:t> </a:t>
            </a:r>
            <a:r>
              <a:rPr lang="en-US" dirty="0" err="1" smtClean="0"/>
              <a:t>Kessy</a:t>
            </a:r>
            <a:r>
              <a:rPr lang="en-US" dirty="0" smtClean="0"/>
              <a:t> ( MLEP Program Officer )</a:t>
            </a:r>
            <a:br>
              <a:rPr lang="en-US" dirty="0" smtClean="0"/>
            </a:br>
            <a:r>
              <a:rPr lang="en-US" dirty="0" smtClean="0"/>
              <a:t>facilitating linkage process.</a:t>
            </a:r>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z="800" smtClean="0">
                <a:solidFill>
                  <a:srgbClr val="000000"/>
                </a:solidFill>
              </a:rPr>
              <a:pPr/>
              <a:t>8</a:t>
            </a:fld>
            <a:endParaRPr lang="en-US" sz="800" dirty="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116" y="2034828"/>
            <a:ext cx="7462684" cy="41977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779977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ARE_Supergraphic_White">
  <a:themeElements>
    <a:clrScheme name="CARE Colors">
      <a:dk1>
        <a:srgbClr val="330000"/>
      </a:dk1>
      <a:lt1>
        <a:srgbClr val="54585A"/>
      </a:lt1>
      <a:dk2>
        <a:srgbClr val="CC6600"/>
      </a:dk2>
      <a:lt2>
        <a:srgbClr val="B4B4B4"/>
      </a:lt2>
      <a:accent1>
        <a:srgbClr val="CCCCCC"/>
      </a:accent1>
      <a:accent2>
        <a:srgbClr val="8F993E"/>
      </a:accent2>
      <a:accent3>
        <a:srgbClr val="007FA3"/>
      </a:accent3>
      <a:accent4>
        <a:srgbClr val="84329B"/>
      </a:accent4>
      <a:accent5>
        <a:srgbClr val="AF272F"/>
      </a:accent5>
      <a:accent6>
        <a:srgbClr val="993300"/>
      </a:accent6>
      <a:hlink>
        <a:srgbClr val="EFB71B"/>
      </a:hlink>
      <a:folHlink>
        <a:srgbClr val="DE6E1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meline 01 16x9">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7328</TotalTime>
  <Words>910</Words>
  <Application>Microsoft Office PowerPoint</Application>
  <PresentationFormat>On-screen Show (4:3)</PresentationFormat>
  <Paragraphs>108</Paragraphs>
  <Slides>15</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ＭＳ Ｐゴシック</vt:lpstr>
      <vt:lpstr>Advert</vt:lpstr>
      <vt:lpstr>Arial</vt:lpstr>
      <vt:lpstr>Calibri</vt:lpstr>
      <vt:lpstr>Comic Sans MS</vt:lpstr>
      <vt:lpstr>Georgia</vt:lpstr>
      <vt:lpstr>Lato Heavy</vt:lpstr>
      <vt:lpstr>Tahoma</vt:lpstr>
      <vt:lpstr>Times</vt:lpstr>
      <vt:lpstr>Times New Roman</vt:lpstr>
      <vt:lpstr>Verdana</vt:lpstr>
      <vt:lpstr>Wingdings</vt:lpstr>
      <vt:lpstr>CARE_Supergraphic_White</vt:lpstr>
      <vt:lpstr>Timeline 01 16x9</vt:lpstr>
      <vt:lpstr>Use of Franchisee Model in Linkage.  MicroLead Tanzania Regional Workshop April 19, 2016  Joyce Kulwah, CARE  International in Tanzania – Microlead Expansion Program Program Initiatives Manager</vt:lpstr>
      <vt:lpstr>       MicroLead Expansion Program: </vt:lpstr>
      <vt:lpstr>How a VSLA works </vt:lpstr>
      <vt:lpstr>……Now Why do we Link?????</vt:lpstr>
      <vt:lpstr>Who do we link?</vt:lpstr>
      <vt:lpstr>PowerPoint Presentation</vt:lpstr>
      <vt:lpstr>Petro Bundala (Franchisee from Same providing financial education to VSLA members .</vt:lpstr>
      <vt:lpstr>Key Project Implementers   Roles &amp; Responsibilities</vt:lpstr>
      <vt:lpstr>Idan Kessy ( MLEP Program Officer ) facilitating linkage process.</vt:lpstr>
      <vt:lpstr>Through Franchisee Model MLEP achieves ……</vt:lpstr>
      <vt:lpstr>Achievements Continue…</vt:lpstr>
      <vt:lpstr>Pain points Encountered.. </vt:lpstr>
      <vt:lpstr>..We are devoted to serve our rural communities,    however remote. Idan Kessy (MLEP Program Officer) with  MCB staff taking of to Kitoghoto village (Mwanga) for Account opening for Account opening</vt:lpstr>
      <vt:lpstr>Lesson Lent…..</vt:lpstr>
      <vt:lpstr>PowerPoint Presentation</vt:lpstr>
    </vt:vector>
  </TitlesOfParts>
  <Company>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Karen Gol</dc:creator>
  <cp:lastModifiedBy>Joyce</cp:lastModifiedBy>
  <cp:revision>651</cp:revision>
  <cp:lastPrinted>2015-02-24T08:06:12Z</cp:lastPrinted>
  <dcterms:created xsi:type="dcterms:W3CDTF">2011-09-16T16:37:36Z</dcterms:created>
  <dcterms:modified xsi:type="dcterms:W3CDTF">2016-04-19T05:28:52Z</dcterms:modified>
</cp:coreProperties>
</file>