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256" r:id="rId3"/>
    <p:sldId id="362" r:id="rId4"/>
    <p:sldId id="363" r:id="rId5"/>
    <p:sldId id="361" r:id="rId6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mela Eser" initials="PE" lastIdx="0" clrIdx="0">
    <p:extLst>
      <p:ext uri="{19B8F6BF-5375-455C-9EA6-DF929625EA0E}">
        <p15:presenceInfo xmlns:p15="http://schemas.microsoft.com/office/powerpoint/2012/main" userId="S-1-5-21-1464974944-3708882273-1791259203-114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103F"/>
    <a:srgbClr val="4D75A4"/>
    <a:srgbClr val="39639D"/>
    <a:srgbClr val="002A64"/>
    <a:srgbClr val="FF8500"/>
    <a:srgbClr val="00207E"/>
    <a:srgbClr val="FFC66F"/>
    <a:srgbClr val="00345E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88007" autoAdjust="0"/>
  </p:normalViewPr>
  <p:slideViewPr>
    <p:cSldViewPr>
      <p:cViewPr varScale="1">
        <p:scale>
          <a:sx n="64" d="100"/>
          <a:sy n="64" d="100"/>
        </p:scale>
        <p:origin x="156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21DDB-B1F3-4AE4-9B13-8560984D33CA}" type="datetimeFigureOut">
              <a:rPr lang="en-US" smtClean="0"/>
              <a:pPr/>
              <a:t>4/25/2018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E1DC4-D0DB-4B14-9508-D49EB8D923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847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E1DC4-D0DB-4B14-9508-D49EB8D9239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634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>
              <a:buFont typeface="Arial" pitchFamily="34" charset="0"/>
              <a:buChar char="•"/>
            </a:pPr>
            <a:r>
              <a:rPr lang="en-GB" sz="1200" dirty="0">
                <a:solidFill>
                  <a:schemeClr val="accent1"/>
                </a:solidFill>
              </a:rPr>
              <a:t> Intro to Topic by UNCDF</a:t>
            </a:r>
          </a:p>
          <a:p>
            <a:pPr lvl="0">
              <a:buFont typeface="Arial" pitchFamily="34" charset="0"/>
              <a:buChar char="•"/>
            </a:pPr>
            <a:r>
              <a:rPr lang="en-GB" sz="1200" dirty="0">
                <a:solidFill>
                  <a:schemeClr val="accent1"/>
                </a:solidFill>
              </a:rPr>
              <a:t> UNSGSA</a:t>
            </a:r>
          </a:p>
          <a:p>
            <a:pPr lvl="0">
              <a:buFont typeface="Arial" pitchFamily="34" charset="0"/>
              <a:buChar char="•"/>
            </a:pPr>
            <a:r>
              <a:rPr lang="en-GB" sz="1200" dirty="0">
                <a:solidFill>
                  <a:schemeClr val="accent1"/>
                </a:solidFill>
              </a:rPr>
              <a:t> Bank of Ghana</a:t>
            </a:r>
          </a:p>
          <a:p>
            <a:pPr lvl="0">
              <a:buFont typeface="Arial" pitchFamily="34" charset="0"/>
              <a:buChar char="•"/>
            </a:pPr>
            <a:r>
              <a:rPr lang="en-GB" sz="1200" dirty="0">
                <a:solidFill>
                  <a:schemeClr val="accent1"/>
                </a:solidFill>
              </a:rPr>
              <a:t> Two partners supported by UNCDF </a:t>
            </a:r>
            <a:r>
              <a:rPr lang="en-GB" sz="1200" dirty="0" err="1">
                <a:solidFill>
                  <a:schemeClr val="accent1"/>
                </a:solidFill>
              </a:rPr>
              <a:t>MicroLead</a:t>
            </a:r>
            <a:r>
              <a:rPr lang="en-GB" sz="1200" dirty="0">
                <a:solidFill>
                  <a:schemeClr val="accent1"/>
                </a:solidFill>
              </a:rPr>
              <a:t>: WWB and </a:t>
            </a:r>
            <a:r>
              <a:rPr lang="en-GB" sz="1200" dirty="0" err="1">
                <a:solidFill>
                  <a:schemeClr val="accent1"/>
                </a:solidFill>
              </a:rPr>
              <a:t>Alide</a:t>
            </a:r>
            <a:endParaRPr lang="en-GB" sz="1200" dirty="0">
              <a:solidFill>
                <a:schemeClr val="accent1"/>
              </a:solidFill>
            </a:endParaRPr>
          </a:p>
          <a:p>
            <a:pPr marL="0" indent="-256032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20000"/>
              <a:buFont typeface="Georgia"/>
              <a:buNone/>
              <a:defRPr/>
            </a:pPr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46EBBA-82E5-4F5A-BC54-0FD9B9E3AB5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456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FI helps accomplish a number of the SDGs.</a:t>
            </a:r>
          </a:p>
          <a:p>
            <a:pPr lvl="0"/>
            <a:r>
              <a:rPr lang="en-US" dirty="0"/>
              <a:t>Research shows savings are the most important financial service to bring people out of poverty and keep them out of poverty.</a:t>
            </a:r>
          </a:p>
          <a:p>
            <a:pPr lvl="0"/>
            <a:r>
              <a:rPr lang="en-US" dirty="0"/>
              <a:t>But SBDM is difficult for FSPs to do profitably…or is 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E1DC4-D0DB-4B14-9508-D49EB8D9239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00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But even with these breakthroughs, FSPs are having difficulty reaching rural populations and women in particular.  Examples.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E1DC4-D0DB-4B14-9508-D49EB8D9239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277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 userDrawn="1"/>
        </p:nvSpPr>
        <p:spPr bwMode="auto">
          <a:xfrm>
            <a:off x="468313" y="261938"/>
            <a:ext cx="8496300" cy="881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tIns="91440"/>
          <a:lstStyle/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solidFill>
                  <a:srgbClr val="00207E"/>
                </a:solidFill>
                <a:latin typeface="Myriad Pro" pitchFamily="34" charset="0"/>
                <a:ea typeface="SimSun"/>
                <a:cs typeface="SimSun"/>
              </a:rPr>
              <a:t>UN Capital Development Fund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533400" y="3581400"/>
            <a:ext cx="8077200" cy="4572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US" sz="2400" b="1" kern="1200" baseline="0" dirty="0" smtClean="0">
                <a:solidFill>
                  <a:srgbClr val="404040"/>
                </a:solidFill>
                <a:latin typeface="Myriad Pro" pitchFamily="34" charset="0"/>
                <a:ea typeface="SimSun"/>
                <a:cs typeface="SimSun"/>
              </a:defRPr>
            </a:lvl1pPr>
          </a:lstStyle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600" b="1" dirty="0">
                <a:solidFill>
                  <a:srgbClr val="404040"/>
                </a:solidFill>
                <a:latin typeface="Myriad Pro" pitchFamily="34" charset="0"/>
                <a:ea typeface="SimSun"/>
                <a:cs typeface="SimSun"/>
              </a:rPr>
              <a:t>[Sub-title, if needed. Use 26 pt Myriad Pro Bold]</a:t>
            </a:r>
            <a:endParaRPr lang="en-US" sz="2200" dirty="0">
              <a:solidFill>
                <a:srgbClr val="4D4D4D"/>
              </a:solidFill>
              <a:latin typeface="Myriad Pro" pitchFamily="34" charset="0"/>
              <a:ea typeface="SimSun"/>
              <a:cs typeface="SimSun"/>
            </a:endParaRPr>
          </a:p>
        </p:txBody>
      </p:sp>
      <p:sp>
        <p:nvSpPr>
          <p:cNvPr id="27" name="Content Placeholder 26"/>
          <p:cNvSpPr>
            <a:spLocks noGrp="1"/>
          </p:cNvSpPr>
          <p:nvPr>
            <p:ph sz="quarter" idx="10" hasCustomPrompt="1"/>
          </p:nvPr>
        </p:nvSpPr>
        <p:spPr>
          <a:xfrm>
            <a:off x="533400" y="2514600"/>
            <a:ext cx="8077200" cy="106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  <a:lvl2pPr>
              <a:defRPr sz="3400" b="1">
                <a:solidFill>
                  <a:schemeClr val="accent1">
                    <a:lumMod val="75000"/>
                    <a:lumOff val="25000"/>
                  </a:schemeClr>
                </a:solidFill>
              </a:defRPr>
            </a:lvl2pPr>
            <a:lvl3pPr>
              <a:defRPr sz="3400" b="1">
                <a:solidFill>
                  <a:schemeClr val="accent1">
                    <a:lumMod val="75000"/>
                    <a:lumOff val="25000"/>
                  </a:schemeClr>
                </a:solidFill>
              </a:defRPr>
            </a:lvl3pPr>
            <a:lvl4pPr>
              <a:defRPr sz="3400" b="1">
                <a:solidFill>
                  <a:schemeClr val="accent1">
                    <a:lumMod val="75000"/>
                    <a:lumOff val="25000"/>
                  </a:schemeClr>
                </a:solidFill>
              </a:defRPr>
            </a:lvl4pPr>
            <a:lvl5pPr>
              <a:defRPr sz="3400" b="1">
                <a:solidFill>
                  <a:schemeClr val="accent1">
                    <a:lumMod val="75000"/>
                    <a:lumOff val="25000"/>
                  </a:schemeClr>
                </a:solidFill>
              </a:defRPr>
            </a:lvl5pPr>
          </a:lstStyle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400" b="1" dirty="0">
                <a:solidFill>
                  <a:srgbClr val="404040"/>
                </a:solidFill>
                <a:latin typeface="Myriad Pro" pitchFamily="34" charset="0"/>
                <a:ea typeface="SimSun"/>
                <a:cs typeface="SimSun"/>
              </a:rPr>
              <a:t>[Title. Use </a:t>
            </a:r>
            <a:r>
              <a:rPr lang="en-US" sz="3400" b="1" dirty="0">
                <a:solidFill>
                  <a:srgbClr val="404040"/>
                </a:solidFill>
                <a:latin typeface="Myriad Pro" pitchFamily="34" charset="0"/>
              </a:rPr>
              <a:t>34 pt Myriad Pro bold</a:t>
            </a:r>
            <a:r>
              <a:rPr lang="en-US" sz="3400" b="1" dirty="0">
                <a:solidFill>
                  <a:srgbClr val="404040"/>
                </a:solidFill>
                <a:latin typeface="Myriad Pro" pitchFamily="34" charset="0"/>
                <a:ea typeface="SimSun"/>
                <a:cs typeface="SimSun"/>
              </a:rPr>
              <a:t>] 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1" hasCustomPrompt="1"/>
          </p:nvPr>
        </p:nvSpPr>
        <p:spPr>
          <a:xfrm>
            <a:off x="533400" y="6096000"/>
            <a:ext cx="65532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dirty="0">
                <a:solidFill>
                  <a:srgbClr val="4D4D4D"/>
                </a:solidFill>
                <a:latin typeface="Myriad Pro" pitchFamily="34" charset="0"/>
                <a:ea typeface="SimSun"/>
                <a:cs typeface="SimSun"/>
              </a:rPr>
              <a:t>Month and Year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tent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4"/>
          </p:nvPr>
        </p:nvSpPr>
        <p:spPr>
          <a:xfrm>
            <a:off x="457200" y="1295400"/>
            <a:ext cx="8153400" cy="3962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0404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0" y="304800"/>
            <a:ext cx="9144000" cy="609600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rgbClr val="404040"/>
                </a:solidFill>
              </a:defRPr>
            </a:lvl1pPr>
          </a:lstStyle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>
                <a:solidFill>
                  <a:srgbClr val="000000"/>
                </a:solidFill>
                <a:latin typeface="Myriad Pro" pitchFamily="34" charset="0"/>
              </a:rPr>
              <a:t>Slide title. 32pt Myriad Pro bold. Align center</a:t>
            </a:r>
            <a:endParaRPr lang="en-US" sz="3200" dirty="0">
              <a:solidFill>
                <a:srgbClr val="000000"/>
              </a:solidFill>
              <a:latin typeface="Myriad Pro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62000" y="2971800"/>
            <a:ext cx="8382000" cy="1143000"/>
          </a:xfrm>
          <a:prstGeom prst="rect">
            <a:avLst/>
          </a:prstGeom>
        </p:spPr>
        <p:txBody>
          <a:bodyPr/>
          <a:lstStyle>
            <a:lvl1pPr algn="l">
              <a:buFont typeface="Arial" pitchFamily="34" charset="0"/>
              <a:buNone/>
              <a:defRPr sz="3800" b="1">
                <a:solidFill>
                  <a:srgbClr val="404040"/>
                </a:solidFill>
              </a:defRPr>
            </a:lvl1pPr>
          </a:lstStyle>
          <a:p>
            <a:r>
              <a:rPr lang="en-US" sz="3800" b="1" dirty="0">
                <a:solidFill>
                  <a:srgbClr val="404040"/>
                </a:solidFill>
                <a:latin typeface="Myriad Pro" pitchFamily="34" charset="0"/>
                <a:ea typeface="SimSun"/>
                <a:cs typeface="SimSun"/>
              </a:rPr>
              <a:t>Section’s title. Use </a:t>
            </a:r>
            <a:r>
              <a:rPr lang="en-US" sz="3800" b="1" dirty="0">
                <a:solidFill>
                  <a:srgbClr val="404040"/>
                </a:solidFill>
                <a:latin typeface="Myriad Pro" pitchFamily="34" charset="0"/>
              </a:rPr>
              <a:t>38 pt Myriad Pro bold (optional)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539750" y="2971800"/>
            <a:ext cx="7088188" cy="6924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tIns="91440">
            <a:spAutoFit/>
          </a:bodyPr>
          <a:lstStyle/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600" b="0" i="0" spc="100" dirty="0">
                <a:solidFill>
                  <a:srgbClr val="00207E"/>
                </a:solidFill>
                <a:latin typeface="Myriad Pro" pitchFamily="34" charset="0"/>
                <a:ea typeface="SimSun"/>
                <a:cs typeface="SimSun"/>
              </a:rPr>
              <a:t>THANK YOU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533400" y="5410200"/>
            <a:ext cx="8153400" cy="1447800"/>
          </a:xfrm>
          <a:prstGeom prst="rect">
            <a:avLst/>
          </a:prstGeom>
        </p:spPr>
        <p:txBody>
          <a:bodyPr/>
          <a:lstStyle>
            <a:lvl1pPr algn="l">
              <a:defRPr sz="26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r>
              <a:rPr lang="en-US" sz="2600" dirty="0">
                <a:solidFill>
                  <a:srgbClr val="404040"/>
                </a:solidFill>
                <a:latin typeface="+mj-lt"/>
              </a:rPr>
              <a:t>[Name] [Title]</a:t>
            </a:r>
            <a:br>
              <a:rPr lang="en-US" sz="2600" dirty="0">
                <a:solidFill>
                  <a:srgbClr val="404040"/>
                </a:solidFill>
                <a:latin typeface="+mj-lt"/>
              </a:rPr>
            </a:br>
            <a:br>
              <a:rPr lang="en-US" sz="2600" dirty="0">
                <a:solidFill>
                  <a:srgbClr val="404040"/>
                </a:solidFill>
                <a:latin typeface="+mj-lt"/>
              </a:rPr>
            </a:br>
            <a:r>
              <a:rPr lang="en-US" sz="2600" dirty="0">
                <a:solidFill>
                  <a:srgbClr val="404040"/>
                </a:solidFill>
                <a:latin typeface="+mj-lt"/>
              </a:rPr>
              <a:t>name. lastname@uncdf.org</a:t>
            </a:r>
          </a:p>
        </p:txBody>
      </p:sp>
      <p:sp>
        <p:nvSpPr>
          <p:cNvPr id="7" name="Text Box 2"/>
          <p:cNvSpPr txBox="1">
            <a:spLocks noChangeArrowheads="1"/>
          </p:cNvSpPr>
          <p:nvPr userDrawn="1"/>
        </p:nvSpPr>
        <p:spPr bwMode="auto">
          <a:xfrm>
            <a:off x="468313" y="261938"/>
            <a:ext cx="8496300" cy="881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tIns="91440"/>
          <a:lstStyle/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solidFill>
                  <a:srgbClr val="00207E"/>
                </a:solidFill>
                <a:latin typeface="Myriad Pro" pitchFamily="34" charset="0"/>
                <a:ea typeface="SimSun"/>
                <a:cs typeface="SimSun"/>
              </a:rPr>
              <a:t>UN Capital Development Fund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0" y="304800"/>
            <a:ext cx="9144000" cy="609600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rgbClr val="404040"/>
                </a:solidFill>
              </a:defRPr>
            </a:lvl1pPr>
          </a:lstStyle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>
                <a:solidFill>
                  <a:srgbClr val="000000"/>
                </a:solidFill>
                <a:latin typeface="Myriad Pro" pitchFamily="34" charset="0"/>
              </a:rPr>
              <a:t>Slide title. 32pt Myriad Pro bold. Align center</a:t>
            </a:r>
            <a:endParaRPr lang="en-US" sz="3200" dirty="0">
              <a:solidFill>
                <a:srgbClr val="000000"/>
              </a:solidFill>
              <a:latin typeface="Myriad Pro" pitchFamily="34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57200" y="1295400"/>
            <a:ext cx="8153400" cy="525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04040"/>
                </a:solidFill>
              </a:defRPr>
            </a:lvl1pPr>
            <a:lvl2pPr marL="804672" indent="-347472">
              <a:buFont typeface="Arial" pitchFamily="34" charset="0"/>
              <a:buChar char="•"/>
              <a:defRPr sz="2400">
                <a:solidFill>
                  <a:srgbClr val="404040"/>
                </a:solidFill>
              </a:defRPr>
            </a:lvl2pPr>
            <a:lvl3pPr marL="1261872" indent="-347472">
              <a:buFont typeface="Wingdings" pitchFamily="2" charset="2"/>
              <a:buChar char="ü"/>
              <a:defRPr sz="2400">
                <a:solidFill>
                  <a:srgbClr val="404040"/>
                </a:solidFill>
              </a:defRPr>
            </a:lvl3pPr>
            <a:lvl4pPr indent="-347472">
              <a:defRPr sz="2400">
                <a:solidFill>
                  <a:srgbClr val="404040"/>
                </a:solidFill>
              </a:defRPr>
            </a:lvl4pPr>
            <a:lvl5pPr indent="-347472">
              <a:buFont typeface="Arial" pitchFamily="34" charset="0"/>
              <a:buChar char="•"/>
              <a:defRPr sz="24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3849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C52C9-0C01-468A-BEDA-1068B4C9F8F5}" type="datetimeFigureOut">
              <a:rPr lang="en-US"/>
              <a:pPr>
                <a:defRPr/>
              </a:pPr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57BEE-63E2-4836-90C9-1A3B4ABC91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038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686800" cy="609600"/>
          </a:xfrm>
          <a:prstGeom prst="rect">
            <a:avLst/>
          </a:prstGeom>
        </p:spPr>
        <p:txBody>
          <a:bodyPr/>
          <a:lstStyle>
            <a:lvl1pPr algn="l">
              <a:defRPr sz="3200" b="0" i="0">
                <a:solidFill>
                  <a:srgbClr val="00207E"/>
                </a:solidFill>
              </a:defRPr>
            </a:lvl1pPr>
          </a:lstStyle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>
                <a:solidFill>
                  <a:srgbClr val="000000"/>
                </a:solidFill>
                <a:latin typeface="Myriad Pro" pitchFamily="34" charset="0"/>
              </a:rPr>
              <a:t>Slide title. 32pt Myriad Pro bold. Align center</a:t>
            </a:r>
            <a:endParaRPr lang="en-US" sz="3200" dirty="0">
              <a:solidFill>
                <a:srgbClr val="000000"/>
              </a:solidFill>
              <a:latin typeface="Myriad Pro" pitchFamily="34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57200" y="1295400"/>
            <a:ext cx="8153400" cy="525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04040"/>
                </a:solidFill>
              </a:defRPr>
            </a:lvl1pPr>
            <a:lvl2pPr marL="804672" indent="-347472">
              <a:buFont typeface="Arial" pitchFamily="34" charset="0"/>
              <a:buChar char="•"/>
              <a:defRPr sz="2400">
                <a:solidFill>
                  <a:srgbClr val="404040"/>
                </a:solidFill>
              </a:defRPr>
            </a:lvl2pPr>
            <a:lvl3pPr marL="1261872" indent="-347472">
              <a:buFont typeface="Wingdings" pitchFamily="2" charset="2"/>
              <a:buChar char="ü"/>
              <a:defRPr sz="2400">
                <a:solidFill>
                  <a:srgbClr val="404040"/>
                </a:solidFill>
              </a:defRPr>
            </a:lvl3pPr>
            <a:lvl4pPr indent="-347472">
              <a:defRPr sz="2400">
                <a:solidFill>
                  <a:srgbClr val="404040"/>
                </a:solidFill>
              </a:defRPr>
            </a:lvl4pPr>
            <a:lvl5pPr indent="-347472">
              <a:buFont typeface="Arial" pitchFamily="34" charset="0"/>
              <a:buChar char="•"/>
              <a:defRPr sz="24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tinu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57200" y="685800"/>
            <a:ext cx="8153400" cy="5867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04040"/>
                </a:solidFill>
              </a:defRPr>
            </a:lvl1pPr>
            <a:lvl2pPr marL="804672" indent="-347472">
              <a:buFont typeface="Arial" pitchFamily="34" charset="0"/>
              <a:buChar char="•"/>
              <a:defRPr sz="2400">
                <a:solidFill>
                  <a:srgbClr val="404040"/>
                </a:solidFill>
              </a:defRPr>
            </a:lvl2pPr>
            <a:lvl3pPr marL="1261872" indent="-347472">
              <a:buFont typeface="Wingdings" pitchFamily="2" charset="2"/>
              <a:buChar char="ü"/>
              <a:defRPr sz="2400">
                <a:solidFill>
                  <a:srgbClr val="404040"/>
                </a:solidFill>
              </a:defRPr>
            </a:lvl3pPr>
            <a:lvl4pPr indent="-347472">
              <a:defRPr sz="2400">
                <a:solidFill>
                  <a:srgbClr val="404040"/>
                </a:solidFill>
              </a:defRPr>
            </a:lvl4pPr>
            <a:lvl5pPr indent="-347472">
              <a:buFont typeface="Arial" pitchFamily="34" charset="0"/>
              <a:buChar char="•"/>
              <a:defRPr sz="24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tent chart/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457200" y="1295400"/>
            <a:ext cx="8153400" cy="39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40404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0" y="304800"/>
            <a:ext cx="9144000" cy="609600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rgbClr val="404040"/>
                </a:solidFill>
              </a:defRPr>
            </a:lvl1pPr>
          </a:lstStyle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>
                <a:solidFill>
                  <a:srgbClr val="000000"/>
                </a:solidFill>
                <a:latin typeface="Myriad Pro" pitchFamily="34" charset="0"/>
              </a:rPr>
              <a:t>Slide title. 32pt Myriad Pro bold. Align center</a:t>
            </a:r>
            <a:endParaRPr lang="en-US" sz="3200" dirty="0">
              <a:solidFill>
                <a:srgbClr val="000000"/>
              </a:solidFill>
              <a:latin typeface="Myriad Pro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295400"/>
            <a:ext cx="8153400" cy="3962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0404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0" y="304800"/>
            <a:ext cx="9144000" cy="609600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rgbClr val="404040"/>
                </a:solidFill>
              </a:defRPr>
            </a:lvl1pPr>
          </a:lstStyle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>
                <a:solidFill>
                  <a:srgbClr val="000000"/>
                </a:solidFill>
                <a:latin typeface="Myriad Pro" pitchFamily="34" charset="0"/>
              </a:rPr>
              <a:t>Slide title. 32pt Myriad Pro bold. Align center</a:t>
            </a:r>
            <a:endParaRPr lang="en-US" sz="3200" dirty="0">
              <a:solidFill>
                <a:srgbClr val="000000"/>
              </a:solidFill>
              <a:latin typeface="Myriad Pro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8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9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66F"/>
            </a:gs>
            <a:gs pos="100000">
              <a:srgbClr val="FFFF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 rot="16200000">
            <a:off x="4562856" y="-3438144"/>
            <a:ext cx="18288" cy="9144000"/>
          </a:xfrm>
          <a:prstGeom prst="rect">
            <a:avLst/>
          </a:prstGeom>
          <a:solidFill>
            <a:srgbClr val="FF85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07E"/>
              </a:solidFill>
              <a:effectLst/>
              <a:uLnTx/>
              <a:uFillTx/>
            </a:endParaRPr>
          </a:p>
        </p:txBody>
      </p:sp>
      <p:pic>
        <p:nvPicPr>
          <p:cNvPr id="6" name="Picture 5" descr="C:\Users\YOUTHSTART\AppData\Local\Microsoft\Windows\Temporary Internet Files\Content.Outlook\EBIPYQ8C\UNCDF logo new.png"/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257800"/>
            <a:ext cx="1471613" cy="134239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7" r:id="rId3"/>
    <p:sldLayoutId id="2147483680" r:id="rId4"/>
    <p:sldLayoutId id="2147483681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61842154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5" name="think-cell Slide" r:id="rId9" imgW="360" imgH="360" progId="TCLayout.ActiveDocument.1">
                  <p:embed/>
                </p:oleObj>
              </mc:Choice>
              <mc:Fallback>
                <p:oleObj name="think-cell Slide" r:id="rId9" imgW="360" imgH="360" progId="TCLayout.ActiveDocument.1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 rot="16200000">
            <a:off x="3915156" y="-2790444"/>
            <a:ext cx="18288" cy="7848600"/>
          </a:xfrm>
          <a:prstGeom prst="rect">
            <a:avLst/>
          </a:prstGeom>
          <a:solidFill>
            <a:srgbClr val="FF85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00207E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 rot="16200000">
            <a:off x="3390900" y="1104900"/>
            <a:ext cx="2362200" cy="9144000"/>
          </a:xfrm>
          <a:prstGeom prst="rect">
            <a:avLst/>
          </a:prstGeom>
          <a:gradFill flip="none" rotWithShape="1">
            <a:gsLst>
              <a:gs pos="0">
                <a:srgbClr val="FFC66F"/>
              </a:gs>
              <a:gs pos="96000">
                <a:srgbClr val="FFFFFF"/>
              </a:gs>
            </a:gsLst>
            <a:lin ang="0" scaled="0"/>
            <a:tileRect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00207E"/>
              </a:solidFill>
            </a:endParaRPr>
          </a:p>
        </p:txBody>
      </p:sp>
      <p:pic>
        <p:nvPicPr>
          <p:cNvPr id="5" name="Picture 4" descr="C:\Users\YOUTHSTART\AppData\Local\Microsoft\Windows\Temporary Internet Files\Content.Outlook\EBIPYQ8C\UNCDF logo new.png"/>
          <p:cNvPicPr/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82693"/>
            <a:ext cx="966787" cy="9376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8" r:id="rId2"/>
    <p:sldLayoutId id="2147483661" r:id="rId3"/>
    <p:sldLayoutId id="2147483676" r:id="rId4"/>
    <p:sldLayoutId id="2147483677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988840"/>
            <a:ext cx="8077200" cy="2592288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I2F: From Informal to Formal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Harnessing the potential of technology to drive access to finance for the last mile in Africa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1600" b="1" dirty="0" err="1">
                <a:solidFill>
                  <a:schemeClr val="accent1"/>
                </a:solidFill>
              </a:rPr>
              <a:t>FfD</a:t>
            </a:r>
            <a:r>
              <a:rPr lang="en-US" sz="1600" b="1" dirty="0">
                <a:solidFill>
                  <a:schemeClr val="accent1"/>
                </a:solidFill>
              </a:rPr>
              <a:t> Forum Side Event</a:t>
            </a:r>
          </a:p>
          <a:p>
            <a:r>
              <a:rPr lang="en-US" sz="1600" b="1" dirty="0">
                <a:solidFill>
                  <a:schemeClr val="accent1"/>
                </a:solidFill>
              </a:rPr>
              <a:t>25 April 2018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52047" y="412970"/>
            <a:ext cx="7886700" cy="994172"/>
          </a:xfrm>
        </p:spPr>
        <p:txBody>
          <a:bodyPr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US" sz="2700" b="1" dirty="0">
                <a:latin typeface="Myriad Pro"/>
                <a:ea typeface="Futura Medium" charset="0"/>
                <a:cs typeface="Futura Medium" charset="0"/>
              </a:rPr>
              <a:t>Introduction of Panelists</a:t>
            </a:r>
            <a:endParaRPr lang="en-US" sz="2700" b="1" dirty="0">
              <a:solidFill>
                <a:schemeClr val="tx2"/>
              </a:solidFill>
              <a:latin typeface="Myriad Pro"/>
              <a:ea typeface="Futura Medium" charset="0"/>
              <a:cs typeface="Futura Medium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EE5815-63E4-4F9D-89AF-AA11EF20B323}"/>
              </a:ext>
            </a:extLst>
          </p:cNvPr>
          <p:cNvSpPr/>
          <p:nvPr/>
        </p:nvSpPr>
        <p:spPr>
          <a:xfrm>
            <a:off x="5182397" y="4184000"/>
            <a:ext cx="200837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50" b="1" dirty="0">
                <a:solidFill>
                  <a:prstClr val="black"/>
                </a:solidFill>
                <a:latin typeface="Garamond" charset="0"/>
                <a:ea typeface="Garamond" charset="0"/>
                <a:cs typeface="Garamond" charset="0"/>
              </a:rPr>
              <a:t>Cathleen Tobin,</a:t>
            </a:r>
          </a:p>
          <a:p>
            <a:pPr algn="ctr"/>
            <a:r>
              <a:rPr lang="en-US" sz="1350" b="1" dirty="0">
                <a:solidFill>
                  <a:prstClr val="black"/>
                </a:solidFill>
                <a:latin typeface="Garamond" charset="0"/>
                <a:ea typeface="Garamond" charset="0"/>
                <a:cs typeface="Garamond" charset="0"/>
              </a:rPr>
              <a:t>Women’s World Banking</a:t>
            </a:r>
            <a:endParaRPr lang="en-US" sz="1350" dirty="0"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FA21E03-4863-4688-A957-34AE329FA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208" y="2947941"/>
            <a:ext cx="1412168" cy="113795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E40CEBE-8010-4B87-B801-8F1A9A31B285}"/>
              </a:ext>
            </a:extLst>
          </p:cNvPr>
          <p:cNvSpPr/>
          <p:nvPr/>
        </p:nvSpPr>
        <p:spPr>
          <a:xfrm>
            <a:off x="3578016" y="4207073"/>
            <a:ext cx="151689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50" b="1" dirty="0">
                <a:solidFill>
                  <a:prstClr val="black"/>
                </a:solidFill>
                <a:latin typeface="Garamond" charset="0"/>
                <a:ea typeface="Garamond" charset="0"/>
                <a:cs typeface="Garamond" charset="0"/>
              </a:rPr>
              <a:t>Clarissa </a:t>
            </a:r>
            <a:r>
              <a:rPr lang="en-US" sz="1350" b="1" dirty="0" err="1">
                <a:solidFill>
                  <a:prstClr val="black"/>
                </a:solidFill>
                <a:latin typeface="Garamond" charset="0"/>
                <a:ea typeface="Garamond" charset="0"/>
                <a:cs typeface="Garamond" charset="0"/>
              </a:rPr>
              <a:t>Kudowor</a:t>
            </a:r>
            <a:r>
              <a:rPr lang="en-US" sz="1350" b="1" dirty="0">
                <a:solidFill>
                  <a:prstClr val="black"/>
                </a:solidFill>
                <a:latin typeface="Garamond" charset="0"/>
                <a:ea typeface="Garamond" charset="0"/>
                <a:cs typeface="Garamond" charset="0"/>
              </a:rPr>
              <a:t>,</a:t>
            </a:r>
          </a:p>
          <a:p>
            <a:pPr algn="ctr"/>
            <a:r>
              <a:rPr lang="en-US" sz="1350" b="1" dirty="0">
                <a:solidFill>
                  <a:prstClr val="black"/>
                </a:solidFill>
                <a:latin typeface="Garamond" charset="0"/>
                <a:ea typeface="Garamond" charset="0"/>
                <a:cs typeface="Garamond" charset="0"/>
              </a:rPr>
              <a:t>Bank of Ghana</a:t>
            </a:r>
            <a:endParaRPr lang="en-US" sz="1350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BE6152-7491-4F0D-A85D-AB3B94FCAFAF}"/>
              </a:ext>
            </a:extLst>
          </p:cNvPr>
          <p:cNvSpPr/>
          <p:nvPr/>
        </p:nvSpPr>
        <p:spPr>
          <a:xfrm>
            <a:off x="1961910" y="4211716"/>
            <a:ext cx="150682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50" b="1" dirty="0">
                <a:solidFill>
                  <a:prstClr val="black"/>
                </a:solidFill>
                <a:latin typeface="Garamond" charset="0"/>
                <a:ea typeface="Garamond" charset="0"/>
                <a:cs typeface="Garamond" charset="0"/>
              </a:rPr>
              <a:t>David Symington,</a:t>
            </a:r>
          </a:p>
          <a:p>
            <a:pPr algn="ctr"/>
            <a:r>
              <a:rPr lang="en-US" sz="1350" b="1" dirty="0">
                <a:solidFill>
                  <a:prstClr val="black"/>
                </a:solidFill>
                <a:latin typeface="Garamond" charset="0"/>
                <a:ea typeface="Garamond" charset="0"/>
                <a:cs typeface="Garamond" charset="0"/>
              </a:rPr>
              <a:t>UNSGSA</a:t>
            </a:r>
            <a:endParaRPr lang="en-US" sz="1350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AAA2AE-4BC3-4652-BD33-BF3A4E79C979}"/>
              </a:ext>
            </a:extLst>
          </p:cNvPr>
          <p:cNvSpPr/>
          <p:nvPr/>
        </p:nvSpPr>
        <p:spPr>
          <a:xfrm>
            <a:off x="589563" y="4207074"/>
            <a:ext cx="114377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50" b="1" dirty="0">
                <a:solidFill>
                  <a:prstClr val="black"/>
                </a:solidFill>
                <a:latin typeface="Garamond" charset="0"/>
                <a:ea typeface="Garamond" charset="0"/>
                <a:cs typeface="Garamond" charset="0"/>
              </a:rPr>
              <a:t>Pamela Eser,</a:t>
            </a:r>
          </a:p>
          <a:p>
            <a:pPr algn="ctr"/>
            <a:r>
              <a:rPr lang="en-US" sz="1350" b="1" dirty="0">
                <a:solidFill>
                  <a:prstClr val="black"/>
                </a:solidFill>
                <a:latin typeface="Garamond" charset="0"/>
                <a:ea typeface="Garamond" charset="0"/>
                <a:cs typeface="Garamond" charset="0"/>
              </a:rPr>
              <a:t>UNCDF</a:t>
            </a:r>
            <a:endParaRPr lang="en-US" sz="1350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798222"/>
            <a:ext cx="9144000" cy="10542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BC65024-9CB5-4C0D-A4AE-404767BD542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683" y="2954600"/>
            <a:ext cx="1114152" cy="1137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2FD6CC9-AB09-405E-AC3F-27E5DFF247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0431" y="2922824"/>
            <a:ext cx="872302" cy="1163069"/>
          </a:xfrm>
          <a:prstGeom prst="rect">
            <a:avLst/>
          </a:prstGeom>
        </p:spPr>
      </p:pic>
      <p:pic>
        <p:nvPicPr>
          <p:cNvPr id="23" name="Image 1" descr="D:\Ma photo.jpg">
            <a:extLst>
              <a:ext uri="{FF2B5EF4-FFF2-40B4-BE49-F238E27FC236}">
                <a16:creationId xmlns:a16="http://schemas.microsoft.com/office/drawing/2014/main" id="{6E5125BD-45EE-48F3-B0A5-B9CDF3D82B9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944" y="2922825"/>
            <a:ext cx="1270952" cy="116306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91CC1E1-9EDB-498A-B134-99A8A988B359}"/>
              </a:ext>
            </a:extLst>
          </p:cNvPr>
          <p:cNvSpPr/>
          <p:nvPr/>
        </p:nvSpPr>
        <p:spPr>
          <a:xfrm>
            <a:off x="7323817" y="4183999"/>
            <a:ext cx="139031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350" b="1" dirty="0">
                <a:latin typeface="Garamond" panose="02020404030301010803" pitchFamily="18" charset="0"/>
              </a:rPr>
              <a:t>Valère </a:t>
            </a:r>
            <a:r>
              <a:rPr lang="fr-FR" sz="1350" b="1" dirty="0" err="1">
                <a:latin typeface="Garamond" panose="02020404030301010803" pitchFamily="18" charset="0"/>
              </a:rPr>
              <a:t>Houssou</a:t>
            </a:r>
            <a:r>
              <a:rPr lang="en-US" sz="1350" b="1" dirty="0">
                <a:solidFill>
                  <a:prstClr val="black"/>
                </a:solidFill>
                <a:latin typeface="Garamond" panose="02020404030301010803" pitchFamily="18" charset="0"/>
                <a:ea typeface="Garamond" charset="0"/>
                <a:cs typeface="Garamond" charset="0"/>
              </a:rPr>
              <a:t>,</a:t>
            </a:r>
          </a:p>
          <a:p>
            <a:pPr algn="ctr"/>
            <a:r>
              <a:rPr lang="en-US" sz="1350" b="1" dirty="0" err="1">
                <a:latin typeface="Garamond" panose="02020404030301010803" pitchFamily="18" charset="0"/>
              </a:rPr>
              <a:t>ALIDé</a:t>
            </a:r>
            <a:endParaRPr lang="en-US" sz="1350" b="1" dirty="0">
              <a:latin typeface="Garamond" panose="02020404030301010803" pitchFamily="18" charset="0"/>
              <a:ea typeface="Garamond" charset="0"/>
              <a:cs typeface="Garamond" charset="0"/>
            </a:endParaRPr>
          </a:p>
        </p:txBody>
      </p:sp>
      <p:pic>
        <p:nvPicPr>
          <p:cNvPr id="1026" name="Picture 2" descr="15814929-6df6-4a96-a9d7-4e953374f55d@eurprd01">
            <a:extLst>
              <a:ext uri="{FF2B5EF4-FFF2-40B4-BE49-F238E27FC236}">
                <a16:creationId xmlns:a16="http://schemas.microsoft.com/office/drawing/2014/main" id="{2715CAC1-30BD-4645-BFB0-CEB7806A2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966" y="2922825"/>
            <a:ext cx="945931" cy="12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560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dirty="0" err="1">
                <a:solidFill>
                  <a:schemeClr val="accent1"/>
                </a:solidFill>
              </a:rPr>
              <a:t>Why</a:t>
            </a:r>
            <a:r>
              <a:rPr lang="fr-FR" dirty="0">
                <a:solidFill>
                  <a:schemeClr val="accent1"/>
                </a:solidFill>
              </a:rPr>
              <a:t> I2F?</a:t>
            </a:r>
            <a:endParaRPr lang="fr-FR" sz="2400" dirty="0">
              <a:solidFill>
                <a:schemeClr val="accent1"/>
              </a:solidFill>
            </a:endParaRPr>
          </a:p>
        </p:txBody>
      </p:sp>
      <p:sp>
        <p:nvSpPr>
          <p:cNvPr id="8195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539552" y="1196752"/>
            <a:ext cx="8064896" cy="525658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buFont typeface="Arial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 Help achieve SDGs: “reach furthest behind first”</a:t>
            </a:r>
          </a:p>
          <a:p>
            <a:pPr lvl="0">
              <a:buFont typeface="Arial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 Help implement AAAA, domestic resource mobilization</a:t>
            </a:r>
          </a:p>
          <a:p>
            <a:pPr lvl="0">
              <a:buFont typeface="Arial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 1.7 billion people still have no account at a financial institution or mobile money provider</a:t>
            </a:r>
          </a:p>
          <a:p>
            <a:pPr lvl="0">
              <a:buFont typeface="Arial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 Majority of these unbanked are women, in rural </a:t>
            </a:r>
            <a:r>
              <a:rPr lang="en-GB" dirty="0">
                <a:solidFill>
                  <a:schemeClr val="accent1"/>
                </a:solidFill>
                <a:latin typeface="Myriad Pro"/>
              </a:rPr>
              <a:t>areas</a:t>
            </a:r>
          </a:p>
          <a:p>
            <a:pPr lvl="0">
              <a:buFont typeface="Arial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Myriad Pro"/>
                <a:ea typeface="Arial Unicode MS" panose="020B0604020202020204" pitchFamily="34" charset="-128"/>
                <a:cs typeface="Arial Unicode MS" panose="020B0604020202020204" pitchFamily="34" charset="-128"/>
              </a:rPr>
              <a:t> Represent potential savings of $116 billion/year</a:t>
            </a:r>
            <a:endParaRPr lang="en-GB" dirty="0">
              <a:solidFill>
                <a:schemeClr val="tx1"/>
              </a:solidFill>
              <a:latin typeface="Myriad Pro"/>
            </a:endParaRPr>
          </a:p>
          <a:p>
            <a:pPr lvl="0">
              <a:buFont typeface="Arial" pitchFamily="34" charset="0"/>
              <a:buChar char="•"/>
            </a:pPr>
            <a:r>
              <a:rPr lang="en-GB" dirty="0">
                <a:solidFill>
                  <a:schemeClr val="accent1"/>
                </a:solidFill>
                <a:latin typeface="Myriad Pro"/>
              </a:rPr>
              <a:t> DFS, agent networks, informal savings groups make access possible</a:t>
            </a:r>
          </a:p>
          <a:p>
            <a:pPr lvl="0">
              <a:buFont typeface="Arial" pitchFamily="34" charset="0"/>
              <a:buChar char="•"/>
            </a:pPr>
            <a:r>
              <a:rPr lang="en-GB" dirty="0">
                <a:solidFill>
                  <a:schemeClr val="accent1"/>
                </a:solidFill>
                <a:latin typeface="Myriad Pro"/>
              </a:rPr>
              <a:t> Innovations in fin-</a:t>
            </a:r>
            <a:r>
              <a:rPr lang="en-GB" dirty="0" err="1">
                <a:solidFill>
                  <a:schemeClr val="accent1"/>
                </a:solidFill>
                <a:latin typeface="Myriad Pro"/>
              </a:rPr>
              <a:t>ed</a:t>
            </a:r>
            <a:r>
              <a:rPr lang="en-GB" dirty="0">
                <a:solidFill>
                  <a:schemeClr val="accent1"/>
                </a:solidFill>
                <a:latin typeface="Myriad Pro"/>
              </a:rPr>
              <a:t> and dig-lit using tablets and SMS platforms, </a:t>
            </a:r>
            <a:r>
              <a:rPr lang="en-GB" dirty="0" err="1">
                <a:solidFill>
                  <a:schemeClr val="accent1"/>
                </a:solidFill>
                <a:latin typeface="Myriad Pro"/>
              </a:rPr>
              <a:t>HCD</a:t>
            </a:r>
            <a:r>
              <a:rPr lang="en-GB" dirty="0" err="1">
                <a:solidFill>
                  <a:schemeClr val="accent1"/>
                </a:solidFill>
                <a:latin typeface="Myriad Pro"/>
                <a:sym typeface="Wingdings" panose="05000000000000000000" pitchFamily="2" charset="2"/>
              </a:rPr>
              <a:t>address</a:t>
            </a:r>
            <a:r>
              <a:rPr lang="en-GB" dirty="0">
                <a:solidFill>
                  <a:schemeClr val="accent1"/>
                </a:solidFill>
                <a:latin typeface="Myriad Pro"/>
              </a:rPr>
              <a:t> usage</a:t>
            </a:r>
          </a:p>
          <a:p>
            <a:pPr lvl="0">
              <a:buFont typeface="Arial" pitchFamily="34" charset="0"/>
              <a:buChar char="•"/>
            </a:pPr>
            <a:r>
              <a:rPr lang="en-GB" dirty="0">
                <a:solidFill>
                  <a:schemeClr val="accent1"/>
                </a:solidFill>
                <a:latin typeface="Myriad Pro"/>
              </a:rPr>
              <a:t> Ability to harness data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550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dirty="0" err="1">
                <a:solidFill>
                  <a:schemeClr val="accent1"/>
                </a:solidFill>
              </a:rPr>
              <a:t>MicroLead</a:t>
            </a:r>
            <a:r>
              <a:rPr lang="fr-FR" dirty="0">
                <a:solidFill>
                  <a:schemeClr val="accent1"/>
                </a:solidFill>
              </a:rPr>
              <a:t> Programme Lessons Learned</a:t>
            </a:r>
            <a:endParaRPr lang="fr-FR" sz="2400" dirty="0">
              <a:solidFill>
                <a:schemeClr val="accent1"/>
              </a:solidFill>
            </a:endParaRPr>
          </a:p>
        </p:txBody>
      </p:sp>
      <p:sp>
        <p:nvSpPr>
          <p:cNvPr id="8195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533400" y="1556792"/>
            <a:ext cx="8153400" cy="46839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buFont typeface="Arial" pitchFamily="34" charset="0"/>
              <a:buChar char="•"/>
            </a:pPr>
            <a:r>
              <a:rPr lang="en-GB" sz="2200" dirty="0">
                <a:solidFill>
                  <a:schemeClr val="accent1"/>
                </a:solidFill>
              </a:rPr>
              <a:t>Challenges to address to reach the Last Mile</a:t>
            </a:r>
          </a:p>
          <a:p>
            <a:pPr lvl="2"/>
            <a:r>
              <a:rPr lang="en-GB" sz="2200" dirty="0">
                <a:solidFill>
                  <a:schemeClr val="accent1"/>
                </a:solidFill>
              </a:rPr>
              <a:t>Access: Cost, Business case</a:t>
            </a:r>
          </a:p>
          <a:p>
            <a:pPr lvl="2"/>
            <a:r>
              <a:rPr lang="en-GB" sz="2200" dirty="0">
                <a:solidFill>
                  <a:schemeClr val="accent1"/>
                </a:solidFill>
              </a:rPr>
              <a:t>Usage: Dormant accounts</a:t>
            </a:r>
          </a:p>
          <a:p>
            <a:pPr lvl="2"/>
            <a:r>
              <a:rPr lang="en-GB" sz="2200" dirty="0">
                <a:solidFill>
                  <a:schemeClr val="accent1"/>
                </a:solidFill>
              </a:rPr>
              <a:t>Quality: Transparency, Financial literacy, Digital literacy</a:t>
            </a:r>
          </a:p>
          <a:p>
            <a:pPr marL="457200" lvl="1" indent="0">
              <a:buNone/>
            </a:pPr>
            <a:endParaRPr lang="en-GB" sz="2200" dirty="0">
              <a:solidFill>
                <a:schemeClr val="accent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GB" sz="2200" dirty="0">
                <a:solidFill>
                  <a:schemeClr val="accent1"/>
                </a:solidFill>
              </a:rPr>
              <a:t>Breakthroughs</a:t>
            </a:r>
          </a:p>
          <a:p>
            <a:pPr lvl="2"/>
            <a:r>
              <a:rPr lang="en-GB" sz="2200" dirty="0">
                <a:solidFill>
                  <a:schemeClr val="accent1"/>
                </a:solidFill>
              </a:rPr>
              <a:t>ADCs—agent networks</a:t>
            </a:r>
            <a:r>
              <a:rPr lang="en-GB" sz="2200" dirty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n-GB" sz="2200" dirty="0">
                <a:solidFill>
                  <a:schemeClr val="accent1"/>
                </a:solidFill>
              </a:rPr>
              <a:t> female agents</a:t>
            </a:r>
          </a:p>
          <a:p>
            <a:pPr lvl="2"/>
            <a:r>
              <a:rPr lang="en-GB" sz="2200" dirty="0">
                <a:solidFill>
                  <a:schemeClr val="accent1"/>
                </a:solidFill>
              </a:rPr>
              <a:t>DFS—mobile money, digital wallets</a:t>
            </a:r>
          </a:p>
          <a:p>
            <a:pPr lvl="2"/>
            <a:r>
              <a:rPr lang="en-GB" sz="2200" dirty="0">
                <a:solidFill>
                  <a:schemeClr val="accent1"/>
                </a:solidFill>
              </a:rPr>
              <a:t>Savings groups—reach numbers, reach women, WEE</a:t>
            </a:r>
          </a:p>
          <a:p>
            <a:pPr lvl="2"/>
            <a:r>
              <a:rPr lang="en-GB" sz="2200" dirty="0">
                <a:solidFill>
                  <a:schemeClr val="accent1"/>
                </a:solidFill>
              </a:rPr>
              <a:t>Human-</a:t>
            </a:r>
            <a:r>
              <a:rPr lang="en-GB" sz="2200" dirty="0" err="1">
                <a:solidFill>
                  <a:schemeClr val="accent1"/>
                </a:solidFill>
              </a:rPr>
              <a:t>centered</a:t>
            </a:r>
            <a:r>
              <a:rPr lang="en-GB" sz="2200" dirty="0">
                <a:solidFill>
                  <a:schemeClr val="accent1"/>
                </a:solidFill>
              </a:rPr>
              <a:t> Design and </a:t>
            </a:r>
            <a:r>
              <a:rPr lang="en-GB" sz="2200" dirty="0" err="1">
                <a:solidFill>
                  <a:schemeClr val="accent1"/>
                </a:solidFill>
              </a:rPr>
              <a:t>Behavioral</a:t>
            </a:r>
            <a:r>
              <a:rPr lang="en-GB" sz="2200" dirty="0">
                <a:solidFill>
                  <a:schemeClr val="accent1"/>
                </a:solidFill>
              </a:rPr>
              <a:t> Economics</a:t>
            </a:r>
          </a:p>
          <a:p>
            <a:pPr lvl="2"/>
            <a:r>
              <a:rPr lang="en-GB" sz="2200" dirty="0">
                <a:solidFill>
                  <a:schemeClr val="accent1"/>
                </a:solidFill>
              </a:rPr>
              <a:t>App and SMS-based fin-lit/dig-lit</a:t>
            </a:r>
          </a:p>
          <a:p>
            <a:pPr lvl="2"/>
            <a:endParaRPr lang="en-GB" sz="2200" dirty="0">
              <a:solidFill>
                <a:schemeClr val="accent1"/>
              </a:solidFill>
            </a:endParaRPr>
          </a:p>
          <a:p>
            <a:pPr lvl="2"/>
            <a:endParaRPr lang="en-GB" sz="2200" dirty="0">
              <a:solidFill>
                <a:schemeClr val="accent1"/>
              </a:solidFill>
            </a:endParaRPr>
          </a:p>
          <a:p>
            <a:pPr lvl="2"/>
            <a:endParaRPr lang="en-GB" sz="2800" dirty="0"/>
          </a:p>
          <a:p>
            <a:pPr lvl="6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39310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6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UNCDF">
      <a:majorFont>
        <a:latin typeface="Myriad Pro"/>
        <a:ea typeface="ヒラギノ角ゴ ProN W3"/>
        <a:cs typeface="ヒラギノ角ゴ ProN W3"/>
      </a:majorFont>
      <a:minorFont>
        <a:latin typeface="Myriad Pro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neral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NCDF">
      <a:majorFont>
        <a:latin typeface="Myriad Pro"/>
        <a:ea typeface="ヒラギノ角ゴ ProN W3"/>
        <a:cs typeface="ヒラギノ角ゴ ProN W3"/>
      </a:majorFont>
      <a:minorFont>
        <a:latin typeface="Myriad Pro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</Template>
  <TotalTime>2640</TotalTime>
  <Words>307</Words>
  <Application>Microsoft Office PowerPoint</Application>
  <PresentationFormat>On-screen Show (4:3)</PresentationFormat>
  <Paragraphs>51</Paragraphs>
  <Slides>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8" baseType="lpstr">
      <vt:lpstr>Arial Unicode MS</vt:lpstr>
      <vt:lpstr>SimSun</vt:lpstr>
      <vt:lpstr>Arial</vt:lpstr>
      <vt:lpstr>Calibri</vt:lpstr>
      <vt:lpstr>Futura Medium</vt:lpstr>
      <vt:lpstr>Garamond</vt:lpstr>
      <vt:lpstr>Georgia</vt:lpstr>
      <vt:lpstr>Myriad Pro</vt:lpstr>
      <vt:lpstr>Times New Roman</vt:lpstr>
      <vt:lpstr>Wingdings</vt:lpstr>
      <vt:lpstr>ヒラギノ角ゴ ProN W3</vt:lpstr>
      <vt:lpstr>6</vt:lpstr>
      <vt:lpstr>General Slide</vt:lpstr>
      <vt:lpstr>think-cell Slide</vt:lpstr>
      <vt:lpstr>PowerPoint Presentation</vt:lpstr>
      <vt:lpstr>Introduction of Panelists</vt:lpstr>
      <vt:lpstr>Why I2F?</vt:lpstr>
      <vt:lpstr>MicroLead Programme Lessons Learned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[Sub-title if needed. Use 26 pt Myriad Pro bold]</dc:title>
  <dc:creator>Chiara Pace</dc:creator>
  <cp:lastModifiedBy>Pamela Eser</cp:lastModifiedBy>
  <cp:revision>388</cp:revision>
  <cp:lastPrinted>2014-10-17T10:16:50Z</cp:lastPrinted>
  <dcterms:created xsi:type="dcterms:W3CDTF">2012-12-10T16:17:20Z</dcterms:created>
  <dcterms:modified xsi:type="dcterms:W3CDTF">2018-04-25T15:24:40Z</dcterms:modified>
</cp:coreProperties>
</file>