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3" r:id="rId10"/>
    <p:sldId id="264" r:id="rId11"/>
    <p:sldId id="265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E693F6E-CC48-46CF-AC59-4DE56B8840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1221CA-D4C3-464D-96A7-454F4DADBC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6113AC8-EB9B-4483-9913-6340DB0C8AEE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927778-17DC-45E3-8F63-26811582872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EDD1A2-7612-4027-BE81-537D2EC45E0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271F5AB-B28E-40CA-B0A6-CB17E818D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3528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5C01-CE73-4DAE-941D-0D4D77C7761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A368-E1D7-4AD8-A2E5-FA682B568E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5C01-CE73-4DAE-941D-0D4D77C7761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A368-E1D7-4AD8-A2E5-FA682B568E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5C01-CE73-4DAE-941D-0D4D77C7761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A368-E1D7-4AD8-A2E5-FA682B568E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5C01-CE73-4DAE-941D-0D4D77C7761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A368-E1D7-4AD8-A2E5-FA682B568E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5C01-CE73-4DAE-941D-0D4D77C7761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A368-E1D7-4AD8-A2E5-FA682B568E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5C01-CE73-4DAE-941D-0D4D77C7761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A368-E1D7-4AD8-A2E5-FA682B568E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5C01-CE73-4DAE-941D-0D4D77C7761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A368-E1D7-4AD8-A2E5-FA682B568E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5C01-CE73-4DAE-941D-0D4D77C7761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A368-E1D7-4AD8-A2E5-FA682B568E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5C01-CE73-4DAE-941D-0D4D77C7761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A368-E1D7-4AD8-A2E5-FA682B568E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5C01-CE73-4DAE-941D-0D4D77C7761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A368-E1D7-4AD8-A2E5-FA682B568ED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5C01-CE73-4DAE-941D-0D4D77C7761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1DA368-E1D7-4AD8-A2E5-FA682B568ED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561DA368-E1D7-4AD8-A2E5-FA682B568ED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9645C01-CE73-4DAE-941D-0D4D77C7761F}" type="datetimeFigureOut">
              <a:rPr lang="en-US" smtClean="0"/>
              <a:t>4/25/2018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7696200" cy="3660775"/>
          </a:xfrm>
        </p:spPr>
        <p:txBody>
          <a:bodyPr/>
          <a:lstStyle/>
          <a:p>
            <a:r>
              <a:rPr lang="en-US" sz="3600" b="1" dirty="0">
                <a:solidFill>
                  <a:srgbClr val="002060"/>
                </a:solidFill>
              </a:rPr>
              <a:t>FROM INFORMAL TO FORMAL: HARNESSING THE POTENTIAL OF TECHNOLOGY TO DRIVE ACCESS TO FINANCE FOR THE LAST MILE IN AFRICA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PRESENTATION BY MRS. CLARISSA KUDOWOR, ASST. DIRECTOR, PAYMENT SYETSMS DEPT. BANK OF GHANA  </a:t>
            </a:r>
          </a:p>
          <a:p>
            <a:r>
              <a:rPr lang="en-GB" dirty="0">
                <a:solidFill>
                  <a:srgbClr val="0070C0"/>
                </a:solidFill>
              </a:rPr>
              <a:t>25</a:t>
            </a:r>
            <a:r>
              <a:rPr lang="en-GB" baseline="30000" dirty="0">
                <a:solidFill>
                  <a:srgbClr val="0070C0"/>
                </a:solidFill>
              </a:rPr>
              <a:t>TH</a:t>
            </a:r>
            <a:r>
              <a:rPr lang="en-GB" dirty="0">
                <a:solidFill>
                  <a:srgbClr val="0070C0"/>
                </a:solidFill>
              </a:rPr>
              <a:t> APRIL 2018</a:t>
            </a:r>
            <a:endParaRPr lang="en-US" dirty="0">
              <a:solidFill>
                <a:srgbClr val="0070C0"/>
              </a:solidFill>
            </a:endParaRPr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5638800"/>
            <a:ext cx="762000" cy="819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47631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DEVELOPMENT PARTNERS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solidFill>
                  <a:srgbClr val="002060"/>
                </a:solidFill>
              </a:rPr>
              <a:t>CARE INTERNATIONAL </a:t>
            </a:r>
          </a:p>
          <a:p>
            <a:r>
              <a:rPr lang="en-US" sz="4400" dirty="0">
                <a:solidFill>
                  <a:srgbClr val="002060"/>
                </a:solidFill>
              </a:rPr>
              <a:t>UNCDF</a:t>
            </a:r>
          </a:p>
          <a:p>
            <a:r>
              <a:rPr lang="en-US" sz="4400" dirty="0">
                <a:solidFill>
                  <a:srgbClr val="002060"/>
                </a:solidFill>
              </a:rPr>
              <a:t>PLAN INTERNATIONAL</a:t>
            </a:r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5638800"/>
            <a:ext cx="762000" cy="819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844023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Informal 2 Formal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2200" y="2971800"/>
            <a:ext cx="5715000" cy="34290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4000" dirty="0"/>
              <a:t>THANK YOU!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EA8F133-A5FE-433F-940E-736FFFCC3D67}"/>
              </a:ext>
            </a:extLst>
          </p:cNvPr>
          <p:cNvSpPr/>
          <p:nvPr/>
        </p:nvSpPr>
        <p:spPr>
          <a:xfrm>
            <a:off x="2362200" y="4343400"/>
            <a:ext cx="3733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CLARISSA KUDOWOR</a:t>
            </a:r>
          </a:p>
          <a:p>
            <a:r>
              <a:rPr lang="en-US" sz="2400" b="1" dirty="0">
                <a:solidFill>
                  <a:srgbClr val="0070C0"/>
                </a:solidFill>
              </a:rPr>
              <a:t>BANK OF GHANA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28795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dirty="0">
                <a:solidFill>
                  <a:srgbClr val="002060"/>
                </a:solidFill>
              </a:rPr>
              <a:t>ECOSYSTEM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40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GOVERNMENT </a:t>
            </a:r>
          </a:p>
          <a:p>
            <a:r>
              <a:rPr lang="en-US" sz="40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CENTRAL BANK</a:t>
            </a:r>
          </a:p>
          <a:p>
            <a:r>
              <a:rPr lang="en-US" sz="40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FINANCIAL SERVICE PROVIDERS</a:t>
            </a:r>
          </a:p>
          <a:p>
            <a:r>
              <a:rPr lang="en-US" sz="40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MOBILE MONEY OPERATORS</a:t>
            </a:r>
          </a:p>
          <a:p>
            <a:r>
              <a:rPr lang="en-US" sz="40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AGENT NETWORK MANAGERS</a:t>
            </a:r>
          </a:p>
          <a:p>
            <a:r>
              <a:rPr lang="en-US" sz="40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TECHNOLOGY </a:t>
            </a:r>
          </a:p>
          <a:p>
            <a:r>
              <a:rPr lang="en-US" sz="40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DEVELOPMENT PARTNERS</a:t>
            </a:r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5638800"/>
            <a:ext cx="762000" cy="819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25316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solidFill>
                  <a:srgbClr val="002060"/>
                </a:solidFill>
              </a:rPr>
              <a:t>GOVERNMENT POLICY INITIATIVES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14300" indent="0">
              <a:buNone/>
            </a:pPr>
            <a:r>
              <a:rPr lang="en-US" sz="30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NFIDS – linking SGs/VSLAs to formal financial institutions with technical support from the World Bank. </a:t>
            </a:r>
          </a:p>
          <a:p>
            <a:r>
              <a:rPr lang="en-US" sz="30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Identify existing SGs, promote, and establish new SGs/VSLAs</a:t>
            </a:r>
          </a:p>
          <a:p>
            <a:r>
              <a:rPr lang="en-US" sz="30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Financial capacity building of SGs/VSLAs</a:t>
            </a:r>
          </a:p>
          <a:p>
            <a:r>
              <a:rPr lang="en-US" sz="30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Sensitization on linkages to formal FSP</a:t>
            </a:r>
          </a:p>
          <a:p>
            <a:r>
              <a:rPr lang="en-US" sz="30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Financial literacy</a:t>
            </a:r>
          </a:p>
          <a:p>
            <a:r>
              <a:rPr lang="en-US" sz="30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Develop and facilitate relationships with the formal FSPs</a:t>
            </a:r>
          </a:p>
          <a:p>
            <a:pPr marL="114300" indent="0">
              <a:buNone/>
            </a:pPr>
            <a:r>
              <a:rPr lang="en-US" sz="30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marL="114300" indent="0">
              <a:buNone/>
            </a:pPr>
            <a:endParaRPr lang="en-US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114300" indent="0">
              <a:buNone/>
            </a:pPr>
            <a:endParaRPr lang="en-US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114300" indent="0">
              <a:buNone/>
            </a:pPr>
            <a:endParaRPr lang="en-US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114300" indent="0">
              <a:buNone/>
            </a:pPr>
            <a:endParaRPr lang="en-US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5638800"/>
            <a:ext cx="762000" cy="819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11515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>
                <a:solidFill>
                  <a:srgbClr val="002060"/>
                </a:solidFill>
              </a:rPr>
              <a:t>GOVERNMENT POLICY INITIATIVES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4800" dirty="0">
                <a:solidFill>
                  <a:srgbClr val="002060"/>
                </a:solidFill>
              </a:rPr>
              <a:t>Digital Address system</a:t>
            </a:r>
          </a:p>
          <a:p>
            <a:pPr lvl="0"/>
            <a:r>
              <a:rPr lang="en-US" sz="4800" dirty="0">
                <a:solidFill>
                  <a:srgbClr val="002060"/>
                </a:solidFill>
              </a:rPr>
              <a:t>National Identification system</a:t>
            </a:r>
          </a:p>
          <a:p>
            <a:pPr lvl="0"/>
            <a:r>
              <a:rPr lang="en-US" sz="4800" dirty="0">
                <a:solidFill>
                  <a:srgbClr val="002060"/>
                </a:solidFill>
              </a:rPr>
              <a:t>Interoperable retail payment systems</a:t>
            </a:r>
          </a:p>
          <a:p>
            <a:pPr marL="114300" indent="0">
              <a:buNone/>
            </a:pPr>
            <a:endParaRPr lang="en-US" sz="4800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US" sz="4800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5638800"/>
            <a:ext cx="762000" cy="819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28644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CENTRAL BANK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>
                <a:solidFill>
                  <a:srgbClr val="002060"/>
                </a:solidFill>
              </a:rPr>
              <a:t>Enabling regulatory environment </a:t>
            </a:r>
          </a:p>
          <a:p>
            <a:r>
              <a:rPr lang="en-US" sz="3200" dirty="0">
                <a:solidFill>
                  <a:srgbClr val="002060"/>
                </a:solidFill>
              </a:rPr>
              <a:t>Promote innovation to accelerate financial inclusion and extend reach of financial services</a:t>
            </a:r>
          </a:p>
          <a:p>
            <a:r>
              <a:rPr lang="en-US" sz="3200" dirty="0">
                <a:solidFill>
                  <a:srgbClr val="002060"/>
                </a:solidFill>
              </a:rPr>
              <a:t>Support in the provision the necessary infrastructure (agent registry, collateral registry, credit market development, </a:t>
            </a:r>
            <a:r>
              <a:rPr lang="en-US" sz="3200" dirty="0" err="1">
                <a:solidFill>
                  <a:srgbClr val="002060"/>
                </a:solidFill>
              </a:rPr>
              <a:t>etc</a:t>
            </a:r>
            <a:r>
              <a:rPr lang="en-US" sz="3200" dirty="0">
                <a:solidFill>
                  <a:srgbClr val="002060"/>
                </a:solidFill>
              </a:rPr>
              <a:t>)</a:t>
            </a:r>
          </a:p>
          <a:p>
            <a:r>
              <a:rPr lang="en-US" sz="3200" dirty="0">
                <a:solidFill>
                  <a:srgbClr val="002060"/>
                </a:solidFill>
              </a:rPr>
              <a:t>Consumer protection in a DFS </a:t>
            </a:r>
          </a:p>
          <a:p>
            <a:endParaRPr lang="en-US" sz="3200" dirty="0">
              <a:solidFill>
                <a:srgbClr val="002060"/>
              </a:solidFill>
            </a:endParaRPr>
          </a:p>
          <a:p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5638800"/>
            <a:ext cx="762000" cy="819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22166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FINANCIAL SERVICE PROVIDERS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</a:rPr>
              <a:t>ACCESS POINTS</a:t>
            </a:r>
          </a:p>
          <a:p>
            <a:r>
              <a:rPr lang="en-US" sz="3200" dirty="0">
                <a:solidFill>
                  <a:srgbClr val="002060"/>
                </a:solidFill>
              </a:rPr>
              <a:t>TIERED KYC REQUIREMENTS</a:t>
            </a:r>
          </a:p>
          <a:p>
            <a:r>
              <a:rPr lang="en-US" sz="3200" dirty="0">
                <a:solidFill>
                  <a:srgbClr val="002060"/>
                </a:solidFill>
              </a:rPr>
              <a:t>SIMPLE LOW KYC</a:t>
            </a:r>
          </a:p>
          <a:p>
            <a:r>
              <a:rPr lang="en-US" sz="3200" dirty="0">
                <a:solidFill>
                  <a:srgbClr val="002060"/>
                </a:solidFill>
              </a:rPr>
              <a:t>ACCESS TO AFFORDABLE FINANCIAL PRODUCTS AND SERVICES</a:t>
            </a:r>
          </a:p>
          <a:p>
            <a:r>
              <a:rPr lang="en-US" sz="3200" dirty="0">
                <a:solidFill>
                  <a:srgbClr val="002060"/>
                </a:solidFill>
              </a:rPr>
              <a:t>FINANCIAL LITERACY</a:t>
            </a:r>
          </a:p>
          <a:p>
            <a:r>
              <a:rPr lang="en-US" sz="3200" dirty="0">
                <a:solidFill>
                  <a:srgbClr val="002060"/>
                </a:solidFill>
              </a:rPr>
              <a:t>ACCESS TO NANO &amp; MICRO LOANS</a:t>
            </a:r>
          </a:p>
          <a:p>
            <a:r>
              <a:rPr lang="en-US" sz="3200" dirty="0">
                <a:solidFill>
                  <a:srgbClr val="002060"/>
                </a:solidFill>
              </a:rPr>
              <a:t>USE OF DATA ANALYTICS </a:t>
            </a:r>
          </a:p>
          <a:p>
            <a:endParaRPr lang="en-US" sz="3200" dirty="0">
              <a:solidFill>
                <a:srgbClr val="002060"/>
              </a:solidFill>
            </a:endParaRPr>
          </a:p>
          <a:p>
            <a:endParaRPr lang="en-US" sz="3200" dirty="0"/>
          </a:p>
          <a:p>
            <a:endParaRPr lang="en-US" sz="3200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5638800"/>
            <a:ext cx="762000" cy="819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86749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MOMOs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Massive deployment of agent network across the country (200k)</a:t>
            </a:r>
          </a:p>
          <a:p>
            <a:pPr marL="285750" indent="-285750"/>
            <a:r>
              <a:rPr lang="en-US" sz="2400" dirty="0">
                <a:solidFill>
                  <a:srgbClr val="002060"/>
                </a:solidFill>
              </a:rPr>
              <a:t>Over 20 participating partner banks </a:t>
            </a:r>
          </a:p>
          <a:p>
            <a:pPr marL="285750" indent="-285750"/>
            <a:r>
              <a:rPr lang="en-US" sz="2400" dirty="0">
                <a:solidFill>
                  <a:srgbClr val="002060"/>
                </a:solidFill>
              </a:rPr>
              <a:t>Growing number of payment service providers/aggregators</a:t>
            </a:r>
          </a:p>
          <a:p>
            <a:pPr marL="285750" indent="-285750"/>
            <a:r>
              <a:rPr lang="en-US" sz="2400" dirty="0">
                <a:solidFill>
                  <a:srgbClr val="002060"/>
                </a:solidFill>
              </a:rPr>
              <a:t>GHS 2.32 </a:t>
            </a:r>
            <a:r>
              <a:rPr lang="en-US" sz="2400" dirty="0" err="1">
                <a:solidFill>
                  <a:srgbClr val="002060"/>
                </a:solidFill>
              </a:rPr>
              <a:t>bn</a:t>
            </a:r>
            <a:r>
              <a:rPr lang="en-US" sz="2400" dirty="0">
                <a:solidFill>
                  <a:srgbClr val="002060"/>
                </a:solidFill>
              </a:rPr>
              <a:t> float balance as at December, 2016</a:t>
            </a:r>
          </a:p>
          <a:p>
            <a:pPr marL="285750" indent="-285750"/>
            <a:r>
              <a:rPr lang="en-US" sz="2400" dirty="0">
                <a:solidFill>
                  <a:srgbClr val="002060"/>
                </a:solidFill>
              </a:rPr>
              <a:t>24.8 Million registered subscribers as at December, 2016 (8.3 mil active)</a:t>
            </a:r>
          </a:p>
          <a:p>
            <a:pPr marL="285750" indent="-285750"/>
            <a:r>
              <a:rPr lang="en-US" sz="2400" dirty="0">
                <a:solidFill>
                  <a:srgbClr val="002060"/>
                </a:solidFill>
              </a:rPr>
              <a:t>78% annual growth rate in transaction </a:t>
            </a:r>
            <a:r>
              <a:rPr lang="en-US" sz="2400" dirty="0" err="1">
                <a:solidFill>
                  <a:srgbClr val="002060"/>
                </a:solidFill>
              </a:rPr>
              <a:t>vol</a:t>
            </a:r>
            <a:r>
              <a:rPr lang="en-US" sz="2400" dirty="0">
                <a:solidFill>
                  <a:srgbClr val="002060"/>
                </a:solidFill>
              </a:rPr>
              <a:t> (2017)from  2016</a:t>
            </a:r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5638800"/>
            <a:ext cx="762000" cy="819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4712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AGENT NETWORK MANAGERS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solidFill>
                  <a:srgbClr val="002060"/>
                </a:solidFill>
              </a:rPr>
              <a:t>AGENT ACQUISITION</a:t>
            </a:r>
          </a:p>
          <a:p>
            <a:r>
              <a:rPr lang="en-US" sz="4400" dirty="0">
                <a:solidFill>
                  <a:srgbClr val="002060"/>
                </a:solidFill>
              </a:rPr>
              <a:t>PRODUCT ACQUISTION</a:t>
            </a:r>
          </a:p>
          <a:p>
            <a:r>
              <a:rPr lang="en-US" sz="4400" dirty="0">
                <a:solidFill>
                  <a:srgbClr val="002060"/>
                </a:solidFill>
              </a:rPr>
              <a:t>AGENT MANAGEMENT</a:t>
            </a:r>
          </a:p>
          <a:p>
            <a:r>
              <a:rPr lang="en-US" sz="4400" dirty="0">
                <a:solidFill>
                  <a:srgbClr val="002060"/>
                </a:solidFill>
              </a:rPr>
              <a:t>PROFITABILITY</a:t>
            </a:r>
          </a:p>
          <a:p>
            <a:r>
              <a:rPr lang="en-US" sz="4400" dirty="0">
                <a:solidFill>
                  <a:srgbClr val="002060"/>
                </a:solidFill>
              </a:rPr>
              <a:t>VILLAGE AGENTS</a:t>
            </a:r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5638800"/>
            <a:ext cx="762000" cy="819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821263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TECHNOLOGY -3</a:t>
            </a:r>
            <a:r>
              <a:rPr lang="en-US" b="1" baseline="30000" dirty="0">
                <a:solidFill>
                  <a:srgbClr val="002060"/>
                </a:solidFill>
              </a:rPr>
              <a:t>RD</a:t>
            </a:r>
            <a:r>
              <a:rPr lang="en-US" b="1" dirty="0">
                <a:solidFill>
                  <a:srgbClr val="002060"/>
                </a:solidFill>
              </a:rPr>
              <a:t> PARTIES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solidFill>
                  <a:srgbClr val="002060"/>
                </a:solidFill>
              </a:rPr>
              <a:t>Aggregation platforms</a:t>
            </a:r>
          </a:p>
          <a:p>
            <a:r>
              <a:rPr lang="en-US" sz="5400" dirty="0">
                <a:solidFill>
                  <a:srgbClr val="002060"/>
                </a:solidFill>
              </a:rPr>
              <a:t>Merchant services </a:t>
            </a:r>
          </a:p>
          <a:p>
            <a:r>
              <a:rPr lang="en-US" sz="5400" dirty="0">
                <a:solidFill>
                  <a:srgbClr val="002060"/>
                </a:solidFill>
              </a:rPr>
              <a:t>Value added services</a:t>
            </a:r>
          </a:p>
          <a:p>
            <a:endParaRPr lang="en-US" sz="5400" dirty="0">
              <a:solidFill>
                <a:srgbClr val="002060"/>
              </a:solidFill>
            </a:endParaRPr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5638800"/>
            <a:ext cx="762000" cy="819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612455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151</TotalTime>
  <Words>303</Words>
  <Application>Microsoft Office PowerPoint</Application>
  <PresentationFormat>On-screen Show (4:3)</PresentationFormat>
  <Paragraphs>64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Cambria</vt:lpstr>
      <vt:lpstr>Tahoma</vt:lpstr>
      <vt:lpstr>Adjacency</vt:lpstr>
      <vt:lpstr>FROM INFORMAL TO FORMAL: HARNESSING THE POTENTIAL OF TECHNOLOGY TO DRIVE ACCESS TO FINANCE FOR THE LAST MILE IN AFRICA</vt:lpstr>
      <vt:lpstr>ECOSYSTEM</vt:lpstr>
      <vt:lpstr>GOVERNMENT POLICY INITIATIVES </vt:lpstr>
      <vt:lpstr>GOVERNMENT POLICY INITIATIVES </vt:lpstr>
      <vt:lpstr>CENTRAL BANK </vt:lpstr>
      <vt:lpstr>FINANCIAL SERVICE PROVIDERS</vt:lpstr>
      <vt:lpstr>MOMOs</vt:lpstr>
      <vt:lpstr>AGENT NETWORK MANAGERS</vt:lpstr>
      <vt:lpstr>TECHNOLOGY -3RD PARTIES</vt:lpstr>
      <vt:lpstr>DEVELOPMENT PARTNERS</vt:lpstr>
      <vt:lpstr>Informal 2 Formal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Clarissa Kudowor</dc:creator>
  <cp:lastModifiedBy>Pamela Eser</cp:lastModifiedBy>
  <cp:revision>27</cp:revision>
  <cp:lastPrinted>2018-04-25T11:32:06Z</cp:lastPrinted>
  <dcterms:created xsi:type="dcterms:W3CDTF">2018-04-23T16:45:11Z</dcterms:created>
  <dcterms:modified xsi:type="dcterms:W3CDTF">2018-04-25T14:27:14Z</dcterms:modified>
</cp:coreProperties>
</file>