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handoutMasterIdLst>
    <p:handoutMasterId r:id="rId16"/>
  </p:handoutMasterIdLst>
  <p:sldIdLst>
    <p:sldId id="286" r:id="rId4"/>
    <p:sldId id="257" r:id="rId5"/>
    <p:sldId id="305" r:id="rId6"/>
    <p:sldId id="313" r:id="rId7"/>
    <p:sldId id="314" r:id="rId8"/>
    <p:sldId id="318" r:id="rId9"/>
    <p:sldId id="317" r:id="rId10"/>
    <p:sldId id="316" r:id="rId11"/>
    <p:sldId id="319" r:id="rId12"/>
    <p:sldId id="320" r:id="rId13"/>
    <p:sldId id="277" r:id="rId14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ussoul" initials="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A74A"/>
    <a:srgbClr val="02C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5663" autoAdjust="0"/>
  </p:normalViewPr>
  <p:slideViewPr>
    <p:cSldViewPr>
      <p:cViewPr varScale="1">
        <p:scale>
          <a:sx n="98" d="100"/>
          <a:sy n="98" d="100"/>
        </p:scale>
        <p:origin x="19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806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78E338-EDB2-4577-AED1-C3479BF1F13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A4807F0-6C13-4F92-8B31-94B4193E3A6D}">
      <dgm:prSet phldrT="[Texte]"/>
      <dgm:spPr/>
      <dgm:t>
        <a:bodyPr/>
        <a:lstStyle/>
        <a:p>
          <a:r>
            <a:rPr lang="en-US" noProof="0" dirty="0"/>
            <a:t>1</a:t>
          </a:r>
        </a:p>
      </dgm:t>
    </dgm:pt>
    <dgm:pt modelId="{3921FDC6-5079-4502-973B-064F3DDA10B0}" type="parTrans" cxnId="{6EADB06B-DE93-453B-A31D-B14EC3BC66F7}">
      <dgm:prSet/>
      <dgm:spPr/>
      <dgm:t>
        <a:bodyPr/>
        <a:lstStyle/>
        <a:p>
          <a:endParaRPr lang="en-US" noProof="0" dirty="0"/>
        </a:p>
      </dgm:t>
    </dgm:pt>
    <dgm:pt modelId="{B14EE4BC-3961-44A9-9B5C-883E217E1596}" type="sibTrans" cxnId="{6EADB06B-DE93-453B-A31D-B14EC3BC66F7}">
      <dgm:prSet/>
      <dgm:spPr/>
      <dgm:t>
        <a:bodyPr/>
        <a:lstStyle/>
        <a:p>
          <a:endParaRPr lang="en-US" noProof="0" dirty="0"/>
        </a:p>
      </dgm:t>
    </dgm:pt>
    <dgm:pt modelId="{FA2A92FC-6F6F-4EF0-A7D8-74A5ADB2C76B}">
      <dgm:prSet phldrT="[Texte]"/>
      <dgm:spPr/>
      <dgm:t>
        <a:bodyPr/>
        <a:lstStyle/>
        <a:p>
          <a:r>
            <a:rPr lang="en-US" noProof="0" dirty="0"/>
            <a:t>The Context of </a:t>
          </a:r>
          <a:r>
            <a:rPr lang="en-US" noProof="0" dirty="0" err="1"/>
            <a:t>Bénin</a:t>
          </a:r>
          <a:endParaRPr lang="en-US" noProof="0" dirty="0"/>
        </a:p>
      </dgm:t>
    </dgm:pt>
    <dgm:pt modelId="{96687EC9-EB99-4DAD-B302-FF73F045ED74}" type="parTrans" cxnId="{6AEB4DD4-B11E-4741-A09B-B1A8D5DA3DC7}">
      <dgm:prSet/>
      <dgm:spPr/>
      <dgm:t>
        <a:bodyPr/>
        <a:lstStyle/>
        <a:p>
          <a:endParaRPr lang="en-US" noProof="0" dirty="0"/>
        </a:p>
      </dgm:t>
    </dgm:pt>
    <dgm:pt modelId="{67719926-E6EA-415D-ABE4-0AA55115B468}" type="sibTrans" cxnId="{6AEB4DD4-B11E-4741-A09B-B1A8D5DA3DC7}">
      <dgm:prSet/>
      <dgm:spPr/>
      <dgm:t>
        <a:bodyPr/>
        <a:lstStyle/>
        <a:p>
          <a:endParaRPr lang="en-US" noProof="0" dirty="0"/>
        </a:p>
      </dgm:t>
    </dgm:pt>
    <dgm:pt modelId="{68E03554-6ACB-4F58-A33B-49286C94E96E}">
      <dgm:prSet phldrT="[Texte]"/>
      <dgm:spPr/>
      <dgm:t>
        <a:bodyPr/>
        <a:lstStyle/>
        <a:p>
          <a:r>
            <a:rPr lang="en-US" noProof="0" dirty="0"/>
            <a:t>2</a:t>
          </a:r>
        </a:p>
      </dgm:t>
    </dgm:pt>
    <dgm:pt modelId="{A475C14D-21AD-49DA-8565-D92A8CADAF92}" type="parTrans" cxnId="{079C3E61-DBD0-4EA3-875D-05246C36CFA2}">
      <dgm:prSet/>
      <dgm:spPr/>
      <dgm:t>
        <a:bodyPr/>
        <a:lstStyle/>
        <a:p>
          <a:endParaRPr lang="en-US" noProof="0" dirty="0"/>
        </a:p>
      </dgm:t>
    </dgm:pt>
    <dgm:pt modelId="{3CFEFACA-FF83-4CE1-AC69-C9D5A1B39DBF}" type="sibTrans" cxnId="{079C3E61-DBD0-4EA3-875D-05246C36CFA2}">
      <dgm:prSet/>
      <dgm:spPr/>
      <dgm:t>
        <a:bodyPr/>
        <a:lstStyle/>
        <a:p>
          <a:endParaRPr lang="en-US" noProof="0" dirty="0"/>
        </a:p>
      </dgm:t>
    </dgm:pt>
    <dgm:pt modelId="{688EE256-080D-4951-A7D4-C85F67B83644}">
      <dgm:prSet phldrT="[Texte]"/>
      <dgm:spPr/>
      <dgm:t>
        <a:bodyPr/>
        <a:lstStyle/>
        <a:p>
          <a:r>
            <a:rPr lang="en-US" noProof="0" dirty="0"/>
            <a:t>ALIDE</a:t>
          </a:r>
        </a:p>
      </dgm:t>
    </dgm:pt>
    <dgm:pt modelId="{32A5915C-1F75-4918-8278-F13724D1958D}" type="parTrans" cxnId="{FCDE4BDC-097E-44CA-883D-D32C6158557F}">
      <dgm:prSet/>
      <dgm:spPr/>
      <dgm:t>
        <a:bodyPr/>
        <a:lstStyle/>
        <a:p>
          <a:endParaRPr lang="en-US" noProof="0" dirty="0"/>
        </a:p>
      </dgm:t>
    </dgm:pt>
    <dgm:pt modelId="{86C36BE5-3834-48EC-904A-B90F44559F7F}" type="sibTrans" cxnId="{FCDE4BDC-097E-44CA-883D-D32C6158557F}">
      <dgm:prSet/>
      <dgm:spPr/>
      <dgm:t>
        <a:bodyPr/>
        <a:lstStyle/>
        <a:p>
          <a:endParaRPr lang="en-US" noProof="0" dirty="0"/>
        </a:p>
      </dgm:t>
    </dgm:pt>
    <dgm:pt modelId="{79753295-6386-461A-9B96-F506DD2D1305}">
      <dgm:prSet phldrT="[Texte]"/>
      <dgm:spPr/>
      <dgm:t>
        <a:bodyPr/>
        <a:lstStyle/>
        <a:p>
          <a:r>
            <a:rPr lang="en-US" noProof="0" dirty="0"/>
            <a:t>3</a:t>
          </a:r>
        </a:p>
      </dgm:t>
    </dgm:pt>
    <dgm:pt modelId="{55C6B4B5-D661-4C17-B42F-64764B3895C8}" type="parTrans" cxnId="{3B59763C-D714-43D9-B17F-70719BD4E320}">
      <dgm:prSet/>
      <dgm:spPr/>
      <dgm:t>
        <a:bodyPr/>
        <a:lstStyle/>
        <a:p>
          <a:endParaRPr lang="en-US" noProof="0" dirty="0"/>
        </a:p>
      </dgm:t>
    </dgm:pt>
    <dgm:pt modelId="{2FD85BFD-4530-4B6D-ABB7-98E49EAF8072}" type="sibTrans" cxnId="{3B59763C-D714-43D9-B17F-70719BD4E320}">
      <dgm:prSet/>
      <dgm:spPr/>
      <dgm:t>
        <a:bodyPr/>
        <a:lstStyle/>
        <a:p>
          <a:endParaRPr lang="en-US" noProof="0" dirty="0"/>
        </a:p>
      </dgm:t>
    </dgm:pt>
    <dgm:pt modelId="{4294CEEA-B44E-4AE9-BFE4-1A5D0DA485BB}">
      <dgm:prSet phldrT="[Texte]"/>
      <dgm:spPr/>
      <dgm:t>
        <a:bodyPr/>
        <a:lstStyle/>
        <a:p>
          <a:r>
            <a:rPr lang="en-US" noProof="0" dirty="0"/>
            <a:t>ALIDE’s Experience with Linkage</a:t>
          </a:r>
        </a:p>
      </dgm:t>
    </dgm:pt>
    <dgm:pt modelId="{4AE07A2E-ABED-423E-AEFA-64308F7ABABE}" type="parTrans" cxnId="{2B86DDCC-72CA-4D0F-B504-A964763BEA05}">
      <dgm:prSet/>
      <dgm:spPr/>
      <dgm:t>
        <a:bodyPr/>
        <a:lstStyle/>
        <a:p>
          <a:endParaRPr lang="en-US" noProof="0" dirty="0"/>
        </a:p>
      </dgm:t>
    </dgm:pt>
    <dgm:pt modelId="{0742BF81-9F08-4AF3-908C-EA7FE0002D11}" type="sibTrans" cxnId="{2B86DDCC-72CA-4D0F-B504-A964763BEA05}">
      <dgm:prSet/>
      <dgm:spPr/>
      <dgm:t>
        <a:bodyPr/>
        <a:lstStyle/>
        <a:p>
          <a:endParaRPr lang="en-US" noProof="0" dirty="0"/>
        </a:p>
      </dgm:t>
    </dgm:pt>
    <dgm:pt modelId="{EC7A50FA-8CC4-4DC8-9781-A9BEC3A5DA5C}">
      <dgm:prSet phldrT="[Texte]"/>
      <dgm:spPr/>
      <dgm:t>
        <a:bodyPr/>
        <a:lstStyle/>
        <a:p>
          <a:r>
            <a:rPr lang="en-US" noProof="0" dirty="0"/>
            <a:t>Activities Completed &amp; Results</a:t>
          </a:r>
        </a:p>
      </dgm:t>
    </dgm:pt>
    <dgm:pt modelId="{5DBA362F-5CFE-4260-AD2B-391BFC4AC157}" type="sibTrans" cxnId="{624E10CA-3367-410E-A222-EF0162348A05}">
      <dgm:prSet/>
      <dgm:spPr/>
      <dgm:t>
        <a:bodyPr/>
        <a:lstStyle/>
        <a:p>
          <a:endParaRPr lang="en-US" noProof="0" dirty="0"/>
        </a:p>
      </dgm:t>
    </dgm:pt>
    <dgm:pt modelId="{FD54C4D9-C9E9-4E8C-B2E7-364D3D7FA584}" type="parTrans" cxnId="{624E10CA-3367-410E-A222-EF0162348A05}">
      <dgm:prSet/>
      <dgm:spPr/>
      <dgm:t>
        <a:bodyPr/>
        <a:lstStyle/>
        <a:p>
          <a:endParaRPr lang="en-US" noProof="0" dirty="0"/>
        </a:p>
      </dgm:t>
    </dgm:pt>
    <dgm:pt modelId="{87B91B4E-EDFB-4E1D-9093-62DF1A6CF492}">
      <dgm:prSet phldrT="[Texte]"/>
      <dgm:spPr/>
      <dgm:t>
        <a:bodyPr/>
        <a:lstStyle/>
        <a:p>
          <a:r>
            <a:rPr lang="en-US" noProof="0" dirty="0"/>
            <a:t>4</a:t>
          </a:r>
        </a:p>
      </dgm:t>
    </dgm:pt>
    <dgm:pt modelId="{ABE0AF27-41A5-4B49-8052-4F7FE509F906}" type="sibTrans" cxnId="{8F0F85BF-7B41-4A1A-9589-613491B951AB}">
      <dgm:prSet/>
      <dgm:spPr/>
      <dgm:t>
        <a:bodyPr/>
        <a:lstStyle/>
        <a:p>
          <a:endParaRPr lang="en-US" noProof="0" dirty="0"/>
        </a:p>
      </dgm:t>
    </dgm:pt>
    <dgm:pt modelId="{243DC25A-7D65-45C6-9003-140CF58CEE6A}" type="parTrans" cxnId="{8F0F85BF-7B41-4A1A-9589-613491B951AB}">
      <dgm:prSet/>
      <dgm:spPr/>
      <dgm:t>
        <a:bodyPr/>
        <a:lstStyle/>
        <a:p>
          <a:endParaRPr lang="en-US" noProof="0" dirty="0"/>
        </a:p>
      </dgm:t>
    </dgm:pt>
    <dgm:pt modelId="{EF4ACC79-41AF-4879-831D-DCB2F61421F1}">
      <dgm:prSet phldrT="[Texte]"/>
      <dgm:spPr/>
      <dgm:t>
        <a:bodyPr/>
        <a:lstStyle/>
        <a:p>
          <a:r>
            <a:rPr lang="en-US" noProof="0" dirty="0"/>
            <a:t>5</a:t>
          </a:r>
        </a:p>
      </dgm:t>
    </dgm:pt>
    <dgm:pt modelId="{6C45B0ED-8708-4B7F-8708-731B836B4FC9}" type="parTrans" cxnId="{627F4D2E-2416-4236-ACD9-552EB1992914}">
      <dgm:prSet/>
      <dgm:spPr/>
      <dgm:t>
        <a:bodyPr/>
        <a:lstStyle/>
        <a:p>
          <a:endParaRPr lang="en-US" noProof="0" dirty="0"/>
        </a:p>
      </dgm:t>
    </dgm:pt>
    <dgm:pt modelId="{78B2E51B-C092-4102-A1D5-3856BBC52C23}" type="sibTrans" cxnId="{627F4D2E-2416-4236-ACD9-552EB1992914}">
      <dgm:prSet/>
      <dgm:spPr/>
      <dgm:t>
        <a:bodyPr/>
        <a:lstStyle/>
        <a:p>
          <a:endParaRPr lang="en-US" noProof="0" dirty="0"/>
        </a:p>
      </dgm:t>
    </dgm:pt>
    <dgm:pt modelId="{E965C096-0A48-4B38-82B4-CF59EF4C9E7A}">
      <dgm:prSet/>
      <dgm:spPr/>
      <dgm:t>
        <a:bodyPr/>
        <a:lstStyle/>
        <a:p>
          <a:r>
            <a:rPr lang="en-US" noProof="0" dirty="0"/>
            <a:t>Challenges and Lessons Learned</a:t>
          </a:r>
        </a:p>
      </dgm:t>
    </dgm:pt>
    <dgm:pt modelId="{DE57380F-29A9-420C-88FA-91C435F6246D}" type="parTrans" cxnId="{06ECD18F-7B20-4B3B-AF8B-8EBF95287424}">
      <dgm:prSet/>
      <dgm:spPr/>
      <dgm:t>
        <a:bodyPr/>
        <a:lstStyle/>
        <a:p>
          <a:endParaRPr lang="en-US" noProof="0" dirty="0"/>
        </a:p>
      </dgm:t>
    </dgm:pt>
    <dgm:pt modelId="{A5EF9BD7-DEE2-4E46-A6ED-FE50E8D8FC53}" type="sibTrans" cxnId="{06ECD18F-7B20-4B3B-AF8B-8EBF95287424}">
      <dgm:prSet/>
      <dgm:spPr/>
      <dgm:t>
        <a:bodyPr/>
        <a:lstStyle/>
        <a:p>
          <a:endParaRPr lang="en-US" noProof="0" dirty="0"/>
        </a:p>
      </dgm:t>
    </dgm:pt>
    <dgm:pt modelId="{A62FB5F9-4F87-4483-8C2D-F9CB7C399FBE}" type="pres">
      <dgm:prSet presAssocID="{9A78E338-EDB2-4577-AED1-C3479BF1F13A}" presName="linearFlow" presStyleCnt="0">
        <dgm:presLayoutVars>
          <dgm:dir/>
          <dgm:animLvl val="lvl"/>
          <dgm:resizeHandles val="exact"/>
        </dgm:presLayoutVars>
      </dgm:prSet>
      <dgm:spPr/>
    </dgm:pt>
    <dgm:pt modelId="{F49DCFA7-B0FC-45A6-8FDF-220F1C059EBF}" type="pres">
      <dgm:prSet presAssocID="{BA4807F0-6C13-4F92-8B31-94B4193E3A6D}" presName="composite" presStyleCnt="0"/>
      <dgm:spPr/>
    </dgm:pt>
    <dgm:pt modelId="{5EAE3E2D-2703-4A6D-AE0B-CF61605CD467}" type="pres">
      <dgm:prSet presAssocID="{BA4807F0-6C13-4F92-8B31-94B4193E3A6D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DF71982A-E2CD-470D-9DEA-802BB99F0444}" type="pres">
      <dgm:prSet presAssocID="{BA4807F0-6C13-4F92-8B31-94B4193E3A6D}" presName="descendantText" presStyleLbl="alignAcc1" presStyleIdx="0" presStyleCnt="5">
        <dgm:presLayoutVars>
          <dgm:bulletEnabled val="1"/>
        </dgm:presLayoutVars>
      </dgm:prSet>
      <dgm:spPr/>
    </dgm:pt>
    <dgm:pt modelId="{F6A905E3-BDCE-4F44-9603-A06AD025E798}" type="pres">
      <dgm:prSet presAssocID="{B14EE4BC-3961-44A9-9B5C-883E217E1596}" presName="sp" presStyleCnt="0"/>
      <dgm:spPr/>
    </dgm:pt>
    <dgm:pt modelId="{207F3DA4-3259-4344-AABF-20663BE8AE0B}" type="pres">
      <dgm:prSet presAssocID="{68E03554-6ACB-4F58-A33B-49286C94E96E}" presName="composite" presStyleCnt="0"/>
      <dgm:spPr/>
    </dgm:pt>
    <dgm:pt modelId="{410B71BC-CF7F-4958-B33A-8C0CC431A02B}" type="pres">
      <dgm:prSet presAssocID="{68E03554-6ACB-4F58-A33B-49286C94E96E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3454F9F1-1C54-43CD-865C-6CCD3ABBF50F}" type="pres">
      <dgm:prSet presAssocID="{68E03554-6ACB-4F58-A33B-49286C94E96E}" presName="descendantText" presStyleLbl="alignAcc1" presStyleIdx="1" presStyleCnt="5">
        <dgm:presLayoutVars>
          <dgm:bulletEnabled val="1"/>
        </dgm:presLayoutVars>
      </dgm:prSet>
      <dgm:spPr/>
    </dgm:pt>
    <dgm:pt modelId="{01A00376-5FBD-4D90-98A6-476264F14235}" type="pres">
      <dgm:prSet presAssocID="{3CFEFACA-FF83-4CE1-AC69-C9D5A1B39DBF}" presName="sp" presStyleCnt="0"/>
      <dgm:spPr/>
    </dgm:pt>
    <dgm:pt modelId="{CE95253D-8DAB-4227-8146-95C992E1C995}" type="pres">
      <dgm:prSet presAssocID="{79753295-6386-461A-9B96-F506DD2D1305}" presName="composite" presStyleCnt="0"/>
      <dgm:spPr/>
    </dgm:pt>
    <dgm:pt modelId="{37A4ABDB-1F20-4778-95D7-1969641F56EF}" type="pres">
      <dgm:prSet presAssocID="{79753295-6386-461A-9B96-F506DD2D1305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A323A9BE-E14B-4EB9-9F97-483D11DEC969}" type="pres">
      <dgm:prSet presAssocID="{79753295-6386-461A-9B96-F506DD2D1305}" presName="descendantText" presStyleLbl="alignAcc1" presStyleIdx="2" presStyleCnt="5">
        <dgm:presLayoutVars>
          <dgm:bulletEnabled val="1"/>
        </dgm:presLayoutVars>
      </dgm:prSet>
      <dgm:spPr/>
    </dgm:pt>
    <dgm:pt modelId="{817D01D7-9BBB-48CA-969D-BB91CB6F4626}" type="pres">
      <dgm:prSet presAssocID="{2FD85BFD-4530-4B6D-ABB7-98E49EAF8072}" presName="sp" presStyleCnt="0"/>
      <dgm:spPr/>
    </dgm:pt>
    <dgm:pt modelId="{2A2755C4-B877-4086-857B-96A2DE1C343A}" type="pres">
      <dgm:prSet presAssocID="{87B91B4E-EDFB-4E1D-9093-62DF1A6CF492}" presName="composite" presStyleCnt="0"/>
      <dgm:spPr/>
    </dgm:pt>
    <dgm:pt modelId="{DFA32E71-C99F-4721-9CA9-E79F829DDDBA}" type="pres">
      <dgm:prSet presAssocID="{87B91B4E-EDFB-4E1D-9093-62DF1A6CF492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16009AD-0EF7-4770-BA1E-3AC9B00CE7B6}" type="pres">
      <dgm:prSet presAssocID="{87B91B4E-EDFB-4E1D-9093-62DF1A6CF492}" presName="descendantText" presStyleLbl="alignAcc1" presStyleIdx="3" presStyleCnt="5">
        <dgm:presLayoutVars>
          <dgm:bulletEnabled val="1"/>
        </dgm:presLayoutVars>
      </dgm:prSet>
      <dgm:spPr/>
    </dgm:pt>
    <dgm:pt modelId="{0C6541C1-EC69-483A-8D17-770E02C61BEA}" type="pres">
      <dgm:prSet presAssocID="{ABE0AF27-41A5-4B49-8052-4F7FE509F906}" presName="sp" presStyleCnt="0"/>
      <dgm:spPr/>
    </dgm:pt>
    <dgm:pt modelId="{EFDF97B7-F3B4-41AB-BDD6-FBDB6B4210F8}" type="pres">
      <dgm:prSet presAssocID="{EF4ACC79-41AF-4879-831D-DCB2F61421F1}" presName="composite" presStyleCnt="0"/>
      <dgm:spPr/>
    </dgm:pt>
    <dgm:pt modelId="{9F278E53-01C3-4818-BFCD-C20A0D3725A9}" type="pres">
      <dgm:prSet presAssocID="{EF4ACC79-41AF-4879-831D-DCB2F61421F1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E2422FA0-86D7-494F-A79C-057F86505CC7}" type="pres">
      <dgm:prSet presAssocID="{EF4ACC79-41AF-4879-831D-DCB2F61421F1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FE613708-0D97-4FDF-A98B-17F76511B23E}" type="presOf" srcId="{E965C096-0A48-4B38-82B4-CF59EF4C9E7A}" destId="{E2422FA0-86D7-494F-A79C-057F86505CC7}" srcOrd="0" destOrd="0" presId="urn:microsoft.com/office/officeart/2005/8/layout/chevron2"/>
    <dgm:cxn modelId="{627F4D2E-2416-4236-ACD9-552EB1992914}" srcId="{9A78E338-EDB2-4577-AED1-C3479BF1F13A}" destId="{EF4ACC79-41AF-4879-831D-DCB2F61421F1}" srcOrd="4" destOrd="0" parTransId="{6C45B0ED-8708-4B7F-8708-731B836B4FC9}" sibTransId="{78B2E51B-C092-4102-A1D5-3856BBC52C23}"/>
    <dgm:cxn modelId="{3B59763C-D714-43D9-B17F-70719BD4E320}" srcId="{9A78E338-EDB2-4577-AED1-C3479BF1F13A}" destId="{79753295-6386-461A-9B96-F506DD2D1305}" srcOrd="2" destOrd="0" parTransId="{55C6B4B5-D661-4C17-B42F-64764B3895C8}" sibTransId="{2FD85BFD-4530-4B6D-ABB7-98E49EAF8072}"/>
    <dgm:cxn modelId="{48E86D3D-53F3-4D29-A6F2-E962697055DD}" type="presOf" srcId="{FA2A92FC-6F6F-4EF0-A7D8-74A5ADB2C76B}" destId="{DF71982A-E2CD-470D-9DEA-802BB99F0444}" srcOrd="0" destOrd="0" presId="urn:microsoft.com/office/officeart/2005/8/layout/chevron2"/>
    <dgm:cxn modelId="{014C305E-E791-475D-B253-4B643A5C3E66}" type="presOf" srcId="{EF4ACC79-41AF-4879-831D-DCB2F61421F1}" destId="{9F278E53-01C3-4818-BFCD-C20A0D3725A9}" srcOrd="0" destOrd="0" presId="urn:microsoft.com/office/officeart/2005/8/layout/chevron2"/>
    <dgm:cxn modelId="{079C3E61-DBD0-4EA3-875D-05246C36CFA2}" srcId="{9A78E338-EDB2-4577-AED1-C3479BF1F13A}" destId="{68E03554-6ACB-4F58-A33B-49286C94E96E}" srcOrd="1" destOrd="0" parTransId="{A475C14D-21AD-49DA-8565-D92A8CADAF92}" sibTransId="{3CFEFACA-FF83-4CE1-AC69-C9D5A1B39DBF}"/>
    <dgm:cxn modelId="{6EADB06B-DE93-453B-A31D-B14EC3BC66F7}" srcId="{9A78E338-EDB2-4577-AED1-C3479BF1F13A}" destId="{BA4807F0-6C13-4F92-8B31-94B4193E3A6D}" srcOrd="0" destOrd="0" parTransId="{3921FDC6-5079-4502-973B-064F3DDA10B0}" sibTransId="{B14EE4BC-3961-44A9-9B5C-883E217E1596}"/>
    <dgm:cxn modelId="{E03B3A4F-2215-4CB3-96A2-C7D2A893741F}" type="presOf" srcId="{688EE256-080D-4951-A7D4-C85F67B83644}" destId="{3454F9F1-1C54-43CD-865C-6CCD3ABBF50F}" srcOrd="0" destOrd="0" presId="urn:microsoft.com/office/officeart/2005/8/layout/chevron2"/>
    <dgm:cxn modelId="{1954A371-66CD-4611-B892-1CF6CF1B74A0}" type="presOf" srcId="{EC7A50FA-8CC4-4DC8-9781-A9BEC3A5DA5C}" destId="{916009AD-0EF7-4770-BA1E-3AC9B00CE7B6}" srcOrd="0" destOrd="0" presId="urn:microsoft.com/office/officeart/2005/8/layout/chevron2"/>
    <dgm:cxn modelId="{87F75A72-7DEE-4C85-92D3-ECEE5641C65F}" type="presOf" srcId="{79753295-6386-461A-9B96-F506DD2D1305}" destId="{37A4ABDB-1F20-4778-95D7-1969641F56EF}" srcOrd="0" destOrd="0" presId="urn:microsoft.com/office/officeart/2005/8/layout/chevron2"/>
    <dgm:cxn modelId="{06ECD18F-7B20-4B3B-AF8B-8EBF95287424}" srcId="{EF4ACC79-41AF-4879-831D-DCB2F61421F1}" destId="{E965C096-0A48-4B38-82B4-CF59EF4C9E7A}" srcOrd="0" destOrd="0" parTransId="{DE57380F-29A9-420C-88FA-91C435F6246D}" sibTransId="{A5EF9BD7-DEE2-4E46-A6ED-FE50E8D8FC53}"/>
    <dgm:cxn modelId="{7074EC8F-B147-4674-B7C6-6A661A5D796F}" type="presOf" srcId="{87B91B4E-EDFB-4E1D-9093-62DF1A6CF492}" destId="{DFA32E71-C99F-4721-9CA9-E79F829DDDBA}" srcOrd="0" destOrd="0" presId="urn:microsoft.com/office/officeart/2005/8/layout/chevron2"/>
    <dgm:cxn modelId="{211B81AF-3CDF-4322-943C-E148318FAA44}" type="presOf" srcId="{BA4807F0-6C13-4F92-8B31-94B4193E3A6D}" destId="{5EAE3E2D-2703-4A6D-AE0B-CF61605CD467}" srcOrd="0" destOrd="0" presId="urn:microsoft.com/office/officeart/2005/8/layout/chevron2"/>
    <dgm:cxn modelId="{B8581FB5-83CA-4B92-94DE-2BEA8BE06575}" type="presOf" srcId="{68E03554-6ACB-4F58-A33B-49286C94E96E}" destId="{410B71BC-CF7F-4958-B33A-8C0CC431A02B}" srcOrd="0" destOrd="0" presId="urn:microsoft.com/office/officeart/2005/8/layout/chevron2"/>
    <dgm:cxn modelId="{8F0F85BF-7B41-4A1A-9589-613491B951AB}" srcId="{9A78E338-EDB2-4577-AED1-C3479BF1F13A}" destId="{87B91B4E-EDFB-4E1D-9093-62DF1A6CF492}" srcOrd="3" destOrd="0" parTransId="{243DC25A-7D65-45C6-9003-140CF58CEE6A}" sibTransId="{ABE0AF27-41A5-4B49-8052-4F7FE509F906}"/>
    <dgm:cxn modelId="{BD3D55C3-DB44-4ECB-8712-5A1276503943}" type="presOf" srcId="{9A78E338-EDB2-4577-AED1-C3479BF1F13A}" destId="{A62FB5F9-4F87-4483-8C2D-F9CB7C399FBE}" srcOrd="0" destOrd="0" presId="urn:microsoft.com/office/officeart/2005/8/layout/chevron2"/>
    <dgm:cxn modelId="{624E10CA-3367-410E-A222-EF0162348A05}" srcId="{87B91B4E-EDFB-4E1D-9093-62DF1A6CF492}" destId="{EC7A50FA-8CC4-4DC8-9781-A9BEC3A5DA5C}" srcOrd="0" destOrd="0" parTransId="{FD54C4D9-C9E9-4E8C-B2E7-364D3D7FA584}" sibTransId="{5DBA362F-5CFE-4260-AD2B-391BFC4AC157}"/>
    <dgm:cxn modelId="{2B86DDCC-72CA-4D0F-B504-A964763BEA05}" srcId="{79753295-6386-461A-9B96-F506DD2D1305}" destId="{4294CEEA-B44E-4AE9-BFE4-1A5D0DA485BB}" srcOrd="0" destOrd="0" parTransId="{4AE07A2E-ABED-423E-AEFA-64308F7ABABE}" sibTransId="{0742BF81-9F08-4AF3-908C-EA7FE0002D11}"/>
    <dgm:cxn modelId="{D1FE4BCD-C2C9-4E7A-A2AF-003D2A957518}" type="presOf" srcId="{4294CEEA-B44E-4AE9-BFE4-1A5D0DA485BB}" destId="{A323A9BE-E14B-4EB9-9F97-483D11DEC969}" srcOrd="0" destOrd="0" presId="urn:microsoft.com/office/officeart/2005/8/layout/chevron2"/>
    <dgm:cxn modelId="{6AEB4DD4-B11E-4741-A09B-B1A8D5DA3DC7}" srcId="{BA4807F0-6C13-4F92-8B31-94B4193E3A6D}" destId="{FA2A92FC-6F6F-4EF0-A7D8-74A5ADB2C76B}" srcOrd="0" destOrd="0" parTransId="{96687EC9-EB99-4DAD-B302-FF73F045ED74}" sibTransId="{67719926-E6EA-415D-ABE4-0AA55115B468}"/>
    <dgm:cxn modelId="{FCDE4BDC-097E-44CA-883D-D32C6158557F}" srcId="{68E03554-6ACB-4F58-A33B-49286C94E96E}" destId="{688EE256-080D-4951-A7D4-C85F67B83644}" srcOrd="0" destOrd="0" parTransId="{32A5915C-1F75-4918-8278-F13724D1958D}" sibTransId="{86C36BE5-3834-48EC-904A-B90F44559F7F}"/>
    <dgm:cxn modelId="{1F09134D-D6C5-4C1C-A5FE-42728189A259}" type="presParOf" srcId="{A62FB5F9-4F87-4483-8C2D-F9CB7C399FBE}" destId="{F49DCFA7-B0FC-45A6-8FDF-220F1C059EBF}" srcOrd="0" destOrd="0" presId="urn:microsoft.com/office/officeart/2005/8/layout/chevron2"/>
    <dgm:cxn modelId="{B60A5F6C-A5F5-4BD2-A13A-1FA68A29E936}" type="presParOf" srcId="{F49DCFA7-B0FC-45A6-8FDF-220F1C059EBF}" destId="{5EAE3E2D-2703-4A6D-AE0B-CF61605CD467}" srcOrd="0" destOrd="0" presId="urn:microsoft.com/office/officeart/2005/8/layout/chevron2"/>
    <dgm:cxn modelId="{B5C6F3A1-0CAF-460F-9F02-6A26081F968D}" type="presParOf" srcId="{F49DCFA7-B0FC-45A6-8FDF-220F1C059EBF}" destId="{DF71982A-E2CD-470D-9DEA-802BB99F0444}" srcOrd="1" destOrd="0" presId="urn:microsoft.com/office/officeart/2005/8/layout/chevron2"/>
    <dgm:cxn modelId="{74F65F38-BCEA-4ABD-B772-A9717D2A5A64}" type="presParOf" srcId="{A62FB5F9-4F87-4483-8C2D-F9CB7C399FBE}" destId="{F6A905E3-BDCE-4F44-9603-A06AD025E798}" srcOrd="1" destOrd="0" presId="urn:microsoft.com/office/officeart/2005/8/layout/chevron2"/>
    <dgm:cxn modelId="{6D5E753F-F5E1-4C26-9DB5-380D209D2D06}" type="presParOf" srcId="{A62FB5F9-4F87-4483-8C2D-F9CB7C399FBE}" destId="{207F3DA4-3259-4344-AABF-20663BE8AE0B}" srcOrd="2" destOrd="0" presId="urn:microsoft.com/office/officeart/2005/8/layout/chevron2"/>
    <dgm:cxn modelId="{296946BB-C887-4D0B-80DD-A324435EF032}" type="presParOf" srcId="{207F3DA4-3259-4344-AABF-20663BE8AE0B}" destId="{410B71BC-CF7F-4958-B33A-8C0CC431A02B}" srcOrd="0" destOrd="0" presId="urn:microsoft.com/office/officeart/2005/8/layout/chevron2"/>
    <dgm:cxn modelId="{4CBB04DE-1327-4FE2-8382-AF82CC76DA54}" type="presParOf" srcId="{207F3DA4-3259-4344-AABF-20663BE8AE0B}" destId="{3454F9F1-1C54-43CD-865C-6CCD3ABBF50F}" srcOrd="1" destOrd="0" presId="urn:microsoft.com/office/officeart/2005/8/layout/chevron2"/>
    <dgm:cxn modelId="{BF71AF30-A08C-4259-88E1-75C416D73D89}" type="presParOf" srcId="{A62FB5F9-4F87-4483-8C2D-F9CB7C399FBE}" destId="{01A00376-5FBD-4D90-98A6-476264F14235}" srcOrd="3" destOrd="0" presId="urn:microsoft.com/office/officeart/2005/8/layout/chevron2"/>
    <dgm:cxn modelId="{D76565E6-AB80-43BB-9404-6D2854B08DA0}" type="presParOf" srcId="{A62FB5F9-4F87-4483-8C2D-F9CB7C399FBE}" destId="{CE95253D-8DAB-4227-8146-95C992E1C995}" srcOrd="4" destOrd="0" presId="urn:microsoft.com/office/officeart/2005/8/layout/chevron2"/>
    <dgm:cxn modelId="{B3ACB60A-6323-47B7-A547-3EB98D041AFF}" type="presParOf" srcId="{CE95253D-8DAB-4227-8146-95C992E1C995}" destId="{37A4ABDB-1F20-4778-95D7-1969641F56EF}" srcOrd="0" destOrd="0" presId="urn:microsoft.com/office/officeart/2005/8/layout/chevron2"/>
    <dgm:cxn modelId="{BA898039-B713-47F7-B529-8ADF165FC46B}" type="presParOf" srcId="{CE95253D-8DAB-4227-8146-95C992E1C995}" destId="{A323A9BE-E14B-4EB9-9F97-483D11DEC969}" srcOrd="1" destOrd="0" presId="urn:microsoft.com/office/officeart/2005/8/layout/chevron2"/>
    <dgm:cxn modelId="{6F44ECC0-40D9-4936-8AF3-40F1DD3BE62D}" type="presParOf" srcId="{A62FB5F9-4F87-4483-8C2D-F9CB7C399FBE}" destId="{817D01D7-9BBB-48CA-969D-BB91CB6F4626}" srcOrd="5" destOrd="0" presId="urn:microsoft.com/office/officeart/2005/8/layout/chevron2"/>
    <dgm:cxn modelId="{919B6E7F-86CB-4807-8CD9-62267BB1708C}" type="presParOf" srcId="{A62FB5F9-4F87-4483-8C2D-F9CB7C399FBE}" destId="{2A2755C4-B877-4086-857B-96A2DE1C343A}" srcOrd="6" destOrd="0" presId="urn:microsoft.com/office/officeart/2005/8/layout/chevron2"/>
    <dgm:cxn modelId="{83567EB1-17D1-408B-BFE3-634DD798ECAB}" type="presParOf" srcId="{2A2755C4-B877-4086-857B-96A2DE1C343A}" destId="{DFA32E71-C99F-4721-9CA9-E79F829DDDBA}" srcOrd="0" destOrd="0" presId="urn:microsoft.com/office/officeart/2005/8/layout/chevron2"/>
    <dgm:cxn modelId="{A2CF3669-1383-4B83-931D-B8C083111433}" type="presParOf" srcId="{2A2755C4-B877-4086-857B-96A2DE1C343A}" destId="{916009AD-0EF7-4770-BA1E-3AC9B00CE7B6}" srcOrd="1" destOrd="0" presId="urn:microsoft.com/office/officeart/2005/8/layout/chevron2"/>
    <dgm:cxn modelId="{C53A7122-9B46-4D01-A19B-ED0F7400E0D0}" type="presParOf" srcId="{A62FB5F9-4F87-4483-8C2D-F9CB7C399FBE}" destId="{0C6541C1-EC69-483A-8D17-770E02C61BEA}" srcOrd="7" destOrd="0" presId="urn:microsoft.com/office/officeart/2005/8/layout/chevron2"/>
    <dgm:cxn modelId="{C9F16DEC-6913-44E9-9FEE-D394E871F46A}" type="presParOf" srcId="{A62FB5F9-4F87-4483-8C2D-F9CB7C399FBE}" destId="{EFDF97B7-F3B4-41AB-BDD6-FBDB6B4210F8}" srcOrd="8" destOrd="0" presId="urn:microsoft.com/office/officeart/2005/8/layout/chevron2"/>
    <dgm:cxn modelId="{CB4A4B91-1590-4F12-B68A-53A2B9ACE6B9}" type="presParOf" srcId="{EFDF97B7-F3B4-41AB-BDD6-FBDB6B4210F8}" destId="{9F278E53-01C3-4818-BFCD-C20A0D3725A9}" srcOrd="0" destOrd="0" presId="urn:microsoft.com/office/officeart/2005/8/layout/chevron2"/>
    <dgm:cxn modelId="{5D0404E7-3F7C-4DE8-9EDB-2CED7793585B}" type="presParOf" srcId="{EFDF97B7-F3B4-41AB-BDD6-FBDB6B4210F8}" destId="{E2422FA0-86D7-494F-A79C-057F86505C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E3E2D-2703-4A6D-AE0B-CF61605CD467}">
      <dsp:nvSpPr>
        <dsp:cNvPr id="0" name=""/>
        <dsp:cNvSpPr/>
      </dsp:nvSpPr>
      <dsp:spPr>
        <a:xfrm rot="5400000">
          <a:off x="-153174" y="154757"/>
          <a:ext cx="1021160" cy="714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1</a:t>
          </a:r>
        </a:p>
      </dsp:txBody>
      <dsp:txXfrm rot="-5400000">
        <a:off x="0" y="358989"/>
        <a:ext cx="714812" cy="306348"/>
      </dsp:txXfrm>
    </dsp:sp>
    <dsp:sp modelId="{DF71982A-E2CD-470D-9DEA-802BB99F0444}">
      <dsp:nvSpPr>
        <dsp:cNvPr id="0" name=""/>
        <dsp:cNvSpPr/>
      </dsp:nvSpPr>
      <dsp:spPr>
        <a:xfrm rot="5400000">
          <a:off x="4150585" y="-3434189"/>
          <a:ext cx="663754" cy="75353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noProof="0" dirty="0"/>
            <a:t>The Context of </a:t>
          </a:r>
          <a:r>
            <a:rPr lang="en-US" sz="3900" kern="1200" noProof="0" dirty="0" err="1"/>
            <a:t>Bénin</a:t>
          </a:r>
          <a:endParaRPr lang="en-US" sz="3900" kern="1200" noProof="0" dirty="0"/>
        </a:p>
      </dsp:txBody>
      <dsp:txXfrm rot="-5400000">
        <a:off x="714812" y="33986"/>
        <a:ext cx="7502898" cy="598950"/>
      </dsp:txXfrm>
    </dsp:sp>
    <dsp:sp modelId="{410B71BC-CF7F-4958-B33A-8C0CC431A02B}">
      <dsp:nvSpPr>
        <dsp:cNvPr id="0" name=""/>
        <dsp:cNvSpPr/>
      </dsp:nvSpPr>
      <dsp:spPr>
        <a:xfrm rot="5400000">
          <a:off x="-153174" y="1057953"/>
          <a:ext cx="1021160" cy="714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2</a:t>
          </a:r>
        </a:p>
      </dsp:txBody>
      <dsp:txXfrm rot="-5400000">
        <a:off x="0" y="1262185"/>
        <a:ext cx="714812" cy="306348"/>
      </dsp:txXfrm>
    </dsp:sp>
    <dsp:sp modelId="{3454F9F1-1C54-43CD-865C-6CCD3ABBF50F}">
      <dsp:nvSpPr>
        <dsp:cNvPr id="0" name=""/>
        <dsp:cNvSpPr/>
      </dsp:nvSpPr>
      <dsp:spPr>
        <a:xfrm rot="5400000">
          <a:off x="4150585" y="-2530993"/>
          <a:ext cx="663754" cy="75353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noProof="0" dirty="0"/>
            <a:t>ALIDE</a:t>
          </a:r>
        </a:p>
      </dsp:txBody>
      <dsp:txXfrm rot="-5400000">
        <a:off x="714812" y="937182"/>
        <a:ext cx="7502898" cy="598950"/>
      </dsp:txXfrm>
    </dsp:sp>
    <dsp:sp modelId="{37A4ABDB-1F20-4778-95D7-1969641F56EF}">
      <dsp:nvSpPr>
        <dsp:cNvPr id="0" name=""/>
        <dsp:cNvSpPr/>
      </dsp:nvSpPr>
      <dsp:spPr>
        <a:xfrm rot="5400000">
          <a:off x="-153174" y="1961149"/>
          <a:ext cx="1021160" cy="714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3</a:t>
          </a:r>
        </a:p>
      </dsp:txBody>
      <dsp:txXfrm rot="-5400000">
        <a:off x="0" y="2165381"/>
        <a:ext cx="714812" cy="306348"/>
      </dsp:txXfrm>
    </dsp:sp>
    <dsp:sp modelId="{A323A9BE-E14B-4EB9-9F97-483D11DEC969}">
      <dsp:nvSpPr>
        <dsp:cNvPr id="0" name=""/>
        <dsp:cNvSpPr/>
      </dsp:nvSpPr>
      <dsp:spPr>
        <a:xfrm rot="5400000">
          <a:off x="4150585" y="-1627797"/>
          <a:ext cx="663754" cy="75353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noProof="0" dirty="0"/>
            <a:t>ALIDE’s Experience with Linkage</a:t>
          </a:r>
        </a:p>
      </dsp:txBody>
      <dsp:txXfrm rot="-5400000">
        <a:off x="714812" y="1840378"/>
        <a:ext cx="7502898" cy="598950"/>
      </dsp:txXfrm>
    </dsp:sp>
    <dsp:sp modelId="{DFA32E71-C99F-4721-9CA9-E79F829DDDBA}">
      <dsp:nvSpPr>
        <dsp:cNvPr id="0" name=""/>
        <dsp:cNvSpPr/>
      </dsp:nvSpPr>
      <dsp:spPr>
        <a:xfrm rot="5400000">
          <a:off x="-153174" y="2864345"/>
          <a:ext cx="1021160" cy="714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4</a:t>
          </a:r>
        </a:p>
      </dsp:txBody>
      <dsp:txXfrm rot="-5400000">
        <a:off x="0" y="3068577"/>
        <a:ext cx="714812" cy="306348"/>
      </dsp:txXfrm>
    </dsp:sp>
    <dsp:sp modelId="{916009AD-0EF7-4770-BA1E-3AC9B00CE7B6}">
      <dsp:nvSpPr>
        <dsp:cNvPr id="0" name=""/>
        <dsp:cNvSpPr/>
      </dsp:nvSpPr>
      <dsp:spPr>
        <a:xfrm rot="5400000">
          <a:off x="4150585" y="-724601"/>
          <a:ext cx="663754" cy="75353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noProof="0" dirty="0"/>
            <a:t>Activities Completed &amp; Results</a:t>
          </a:r>
        </a:p>
      </dsp:txBody>
      <dsp:txXfrm rot="-5400000">
        <a:off x="714812" y="2743574"/>
        <a:ext cx="7502898" cy="598950"/>
      </dsp:txXfrm>
    </dsp:sp>
    <dsp:sp modelId="{9F278E53-01C3-4818-BFCD-C20A0D3725A9}">
      <dsp:nvSpPr>
        <dsp:cNvPr id="0" name=""/>
        <dsp:cNvSpPr/>
      </dsp:nvSpPr>
      <dsp:spPr>
        <a:xfrm rot="5400000">
          <a:off x="-153174" y="3767542"/>
          <a:ext cx="1021160" cy="714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5</a:t>
          </a:r>
        </a:p>
      </dsp:txBody>
      <dsp:txXfrm rot="-5400000">
        <a:off x="0" y="3971774"/>
        <a:ext cx="714812" cy="306348"/>
      </dsp:txXfrm>
    </dsp:sp>
    <dsp:sp modelId="{E2422FA0-86D7-494F-A79C-057F86505CC7}">
      <dsp:nvSpPr>
        <dsp:cNvPr id="0" name=""/>
        <dsp:cNvSpPr/>
      </dsp:nvSpPr>
      <dsp:spPr>
        <a:xfrm rot="5400000">
          <a:off x="4150585" y="178595"/>
          <a:ext cx="663754" cy="75353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noProof="0" dirty="0"/>
            <a:t>Challenges and Lessons Learned</a:t>
          </a:r>
        </a:p>
      </dsp:txBody>
      <dsp:txXfrm rot="-5400000">
        <a:off x="714812" y="3646770"/>
        <a:ext cx="7502898" cy="598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61212-DF05-460D-924B-C631FD9E8167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5878B-29D2-4A7D-89D0-4077677D7F0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3889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75CAB-CF51-4352-8E53-7E1626B4628D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947D4-A979-433C-A267-3EFFA190213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697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Commentaire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947D4-A979-433C-A267-3EFFA190213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23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947D4-A979-433C-A267-3EFFA190213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846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947D4-A979-433C-A267-3EFFA190213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8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947D4-A979-433C-A267-3EFFA190213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26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39552" y="6597352"/>
            <a:ext cx="4032448" cy="260648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2C0F2"/>
                </a:solidFill>
              </a:defRPr>
            </a:lvl1pPr>
          </a:lstStyle>
          <a:p>
            <a:r>
              <a:rPr lang="fr-FR" i="1" dirty="0">
                <a:latin typeface="Blackadder ITC" pitchFamily="82" charset="0"/>
              </a:rPr>
              <a:t>Un chemin existe toujours pour les plus pauvres</a:t>
            </a:r>
          </a:p>
        </p:txBody>
      </p:sp>
      <p:pic>
        <p:nvPicPr>
          <p:cNvPr id="1026" name="Picture 2" descr="alidé_modif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-24"/>
            <a:ext cx="1857388" cy="154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54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4572000" y="6598800"/>
            <a:ext cx="4572000" cy="285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www.alide-bj.org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2844" y="6597352"/>
            <a:ext cx="396708" cy="26064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062AE9A1-307A-4D38-8971-A0D2F5761A2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 chemin existe toujours pour les plus pauvres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 chemin existe toujours pour les plus pauvres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14414" y="6500834"/>
            <a:ext cx="2895600" cy="365125"/>
          </a:xfrm>
        </p:spPr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28596" y="6500834"/>
            <a:ext cx="714380" cy="285752"/>
          </a:xfrm>
        </p:spPr>
        <p:txBody>
          <a:bodyPr/>
          <a:lstStyle>
            <a:lvl1pPr algn="l">
              <a:defRPr/>
            </a:lvl1pPr>
          </a:lstStyle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alidé_modif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-24"/>
            <a:ext cx="1857388" cy="154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54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72000" y="6598800"/>
            <a:ext cx="4572000" cy="285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prstClr val="white"/>
                </a:solidFill>
              </a:rPr>
              <a:t>www.alide-bj.org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4572032" y="6286520"/>
            <a:ext cx="457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i="1" dirty="0">
                <a:solidFill>
                  <a:prstClr val="black"/>
                </a:solidFill>
                <a:latin typeface="Blackadder ITC" pitchFamily="82" charset="0"/>
              </a:rPr>
              <a:t>Un chemin existe  toujours pour les plus pauvres</a:t>
            </a:r>
          </a:p>
        </p:txBody>
      </p:sp>
    </p:spTree>
    <p:extLst>
      <p:ext uri="{BB962C8B-B14F-4D97-AF65-F5344CB8AC3E}">
        <p14:creationId xmlns:p14="http://schemas.microsoft.com/office/powerpoint/2010/main" val="2031128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1600201"/>
            <a:ext cx="7972452" cy="41148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428728" y="6492899"/>
            <a:ext cx="3038476" cy="365101"/>
          </a:xfrm>
        </p:spPr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2844" y="6492899"/>
            <a:ext cx="785818" cy="365101"/>
          </a:xfrm>
        </p:spPr>
        <p:txBody>
          <a:bodyPr/>
          <a:lstStyle>
            <a:lvl1pPr algn="l">
              <a:defRPr/>
            </a:lvl1pPr>
          </a:lstStyle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alidé_modif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-24"/>
            <a:ext cx="1857388" cy="154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54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0" y="6598800"/>
            <a:ext cx="4572000" cy="285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prstClr val="white"/>
                </a:solidFill>
              </a:rPr>
              <a:t>www.alide-bj.org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572032" y="6286520"/>
            <a:ext cx="457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i="1" dirty="0">
                <a:solidFill>
                  <a:prstClr val="black"/>
                </a:solidFill>
                <a:latin typeface="Blackadder ITC" pitchFamily="82" charset="0"/>
              </a:rPr>
              <a:t>Un chemin existe  toujours pour les plus pauvres</a:t>
            </a:r>
          </a:p>
        </p:txBody>
      </p:sp>
    </p:spTree>
    <p:extLst>
      <p:ext uri="{BB962C8B-B14F-4D97-AF65-F5344CB8AC3E}">
        <p14:creationId xmlns:p14="http://schemas.microsoft.com/office/powerpoint/2010/main" val="2982347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57290" y="6500834"/>
            <a:ext cx="2895600" cy="365125"/>
          </a:xfrm>
        </p:spPr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-32" y="6492899"/>
            <a:ext cx="1000132" cy="365125"/>
          </a:xfrm>
        </p:spPr>
        <p:txBody>
          <a:bodyPr/>
          <a:lstStyle/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alidé_modif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-24"/>
            <a:ext cx="1857388" cy="154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54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572032" y="6228212"/>
            <a:ext cx="457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i="1" dirty="0">
                <a:solidFill>
                  <a:prstClr val="black"/>
                </a:solidFill>
                <a:latin typeface="Blackadder ITC" pitchFamily="82" charset="0"/>
              </a:rPr>
              <a:t>Un chemin existe  toujours pour les plus pauvres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572000" y="6572272"/>
            <a:ext cx="4572000" cy="285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prstClr val="white"/>
                </a:solidFill>
              </a:rPr>
              <a:t>www.alide-bj.org</a:t>
            </a:r>
          </a:p>
        </p:txBody>
      </p:sp>
    </p:spTree>
    <p:extLst>
      <p:ext uri="{BB962C8B-B14F-4D97-AF65-F5344CB8AC3E}">
        <p14:creationId xmlns:p14="http://schemas.microsoft.com/office/powerpoint/2010/main" val="566246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E00-4CA7-4DD4-999A-31A31089931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1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E00-4CA7-4DD4-999A-31A31089931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15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E00-4CA7-4DD4-999A-31A31089931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27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E00-4CA7-4DD4-999A-31A31089931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60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E00-4CA7-4DD4-999A-31A31089931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8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1600201"/>
            <a:ext cx="7972452" cy="41148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39552" y="6597352"/>
            <a:ext cx="4032448" cy="260649"/>
          </a:xfrm>
        </p:spPr>
        <p:txBody>
          <a:bodyPr/>
          <a:lstStyle>
            <a:lvl1pPr>
              <a:defRPr sz="1400" b="0">
                <a:solidFill>
                  <a:srgbClr val="02C0F2"/>
                </a:solidFill>
              </a:defRPr>
            </a:lvl1pPr>
          </a:lstStyle>
          <a:p>
            <a:r>
              <a:rPr lang="fr-FR" i="1" dirty="0">
                <a:latin typeface="Blackadder ITC" pitchFamily="82" charset="0"/>
              </a:rPr>
              <a:t>Un chemin existe toujours pour les plus pauvres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2844" y="6597352"/>
            <a:ext cx="396708" cy="260648"/>
          </a:xfrm>
        </p:spPr>
        <p:txBody>
          <a:bodyPr/>
          <a:lstStyle>
            <a:lvl1pPr algn="l">
              <a:defRPr/>
            </a:lvl1pPr>
          </a:lstStyle>
          <a:p>
            <a:fld id="{062AE9A1-307A-4D38-8971-A0D2F5761A2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2" descr="alidé_modif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-24"/>
            <a:ext cx="1857388" cy="154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54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4572000" y="6598800"/>
            <a:ext cx="4572000" cy="285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www.alide-bj.org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E00-4CA7-4DD4-999A-31A31089931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19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E00-4CA7-4DD4-999A-31A31089931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37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E00-4CA7-4DD4-999A-31A31089931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26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14414" y="6500834"/>
            <a:ext cx="2895600" cy="365125"/>
          </a:xfrm>
        </p:spPr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28596" y="6500834"/>
            <a:ext cx="714380" cy="285752"/>
          </a:xfrm>
        </p:spPr>
        <p:txBody>
          <a:bodyPr/>
          <a:lstStyle>
            <a:lvl1pPr algn="l">
              <a:defRPr/>
            </a:lvl1pPr>
          </a:lstStyle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alidé_modif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-24"/>
            <a:ext cx="1857388" cy="154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54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72000" y="6598800"/>
            <a:ext cx="4572000" cy="285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prstClr val="white"/>
                </a:solidFill>
              </a:rPr>
              <a:t>www.alide-bj.org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4572032" y="6286520"/>
            <a:ext cx="457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i="1" dirty="0">
                <a:solidFill>
                  <a:prstClr val="black"/>
                </a:solidFill>
                <a:latin typeface="Blackadder ITC" pitchFamily="82" charset="0"/>
              </a:rPr>
              <a:t>Un chemin existe  toujours pour les plus pauvres</a:t>
            </a:r>
          </a:p>
        </p:txBody>
      </p:sp>
    </p:spTree>
    <p:extLst>
      <p:ext uri="{BB962C8B-B14F-4D97-AF65-F5344CB8AC3E}">
        <p14:creationId xmlns:p14="http://schemas.microsoft.com/office/powerpoint/2010/main" val="1348763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1600201"/>
            <a:ext cx="7972452" cy="41148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428728" y="6492899"/>
            <a:ext cx="3038476" cy="365101"/>
          </a:xfrm>
        </p:spPr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2844" y="6492899"/>
            <a:ext cx="785818" cy="365101"/>
          </a:xfrm>
        </p:spPr>
        <p:txBody>
          <a:bodyPr/>
          <a:lstStyle>
            <a:lvl1pPr algn="l">
              <a:defRPr/>
            </a:lvl1pPr>
          </a:lstStyle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alidé_modif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-24"/>
            <a:ext cx="1857388" cy="154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54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0" y="6598800"/>
            <a:ext cx="4572000" cy="285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prstClr val="white"/>
                </a:solidFill>
              </a:rPr>
              <a:t>www.alide-bj.org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572032" y="6286520"/>
            <a:ext cx="457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i="1" dirty="0">
                <a:solidFill>
                  <a:prstClr val="black"/>
                </a:solidFill>
                <a:latin typeface="Blackadder ITC" pitchFamily="82" charset="0"/>
              </a:rPr>
              <a:t>Un chemin existe  toujours pour les plus pauvres</a:t>
            </a:r>
          </a:p>
        </p:txBody>
      </p:sp>
    </p:spTree>
    <p:extLst>
      <p:ext uri="{BB962C8B-B14F-4D97-AF65-F5344CB8AC3E}">
        <p14:creationId xmlns:p14="http://schemas.microsoft.com/office/powerpoint/2010/main" val="3675670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57290" y="6500834"/>
            <a:ext cx="2895600" cy="365125"/>
          </a:xfrm>
        </p:spPr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-32" y="6492899"/>
            <a:ext cx="1000132" cy="365125"/>
          </a:xfrm>
        </p:spPr>
        <p:txBody>
          <a:bodyPr/>
          <a:lstStyle/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alidé_modif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-24"/>
            <a:ext cx="1857388" cy="154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54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572032" y="6228212"/>
            <a:ext cx="457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i="1" dirty="0">
                <a:solidFill>
                  <a:prstClr val="black"/>
                </a:solidFill>
                <a:latin typeface="Blackadder ITC" pitchFamily="82" charset="0"/>
              </a:rPr>
              <a:t>Un chemin existe  toujours pour les plus pauvres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572000" y="6572272"/>
            <a:ext cx="4572000" cy="285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prstClr val="white"/>
                </a:solidFill>
              </a:rPr>
              <a:t>www.alide-bj.org</a:t>
            </a:r>
          </a:p>
        </p:txBody>
      </p:sp>
    </p:spTree>
    <p:extLst>
      <p:ext uri="{BB962C8B-B14F-4D97-AF65-F5344CB8AC3E}">
        <p14:creationId xmlns:p14="http://schemas.microsoft.com/office/powerpoint/2010/main" val="3385199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E00-4CA7-4DD4-999A-31A31089931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56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E00-4CA7-4DD4-999A-31A31089931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24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E00-4CA7-4DD4-999A-31A31089931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00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E00-4CA7-4DD4-999A-31A31089931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1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39552" y="6525344"/>
            <a:ext cx="4032448" cy="34061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2C0F2"/>
                </a:solidFill>
              </a:defRPr>
            </a:lvl1pPr>
          </a:lstStyle>
          <a:p>
            <a:r>
              <a:rPr lang="fr-FR" i="1" dirty="0">
                <a:latin typeface="Blackadder ITC" pitchFamily="82" charset="0"/>
              </a:rPr>
              <a:t>Un chemin existe toujours pour les plus pauvres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-32" y="6492899"/>
            <a:ext cx="539584" cy="365125"/>
          </a:xfrm>
        </p:spPr>
        <p:txBody>
          <a:bodyPr/>
          <a:lstStyle/>
          <a:p>
            <a:fld id="{062AE9A1-307A-4D38-8971-A0D2F5761A2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2" descr="alidé_modif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-24"/>
            <a:ext cx="1857388" cy="154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54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4572000" y="6572272"/>
            <a:ext cx="4572000" cy="285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www.alide-bj.org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E00-4CA7-4DD4-999A-31A31089931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2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E00-4CA7-4DD4-999A-31A31089931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23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E00-4CA7-4DD4-999A-31A31089931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71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E00-4CA7-4DD4-999A-31A31089931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7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 chemin existe toujours pour les plus pauvres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 chemin existe toujours pour les plus pauvres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 chemin existe toujours pour les plus pauvres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 chemin existe toujours pour les plus pauvres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 chemin existe toujours pour les plus pauvres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 chemin existe toujours pour les plus pauvres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2C0F2"/>
                </a:solidFill>
              </a:defRPr>
            </a:lvl1pPr>
          </a:lstStyle>
          <a:p>
            <a:r>
              <a:rPr lang="fr-FR" i="1">
                <a:latin typeface="Blackadder ITC" pitchFamily="82" charset="0"/>
              </a:rPr>
              <a:t>Un chemin existe toujours pour les plus pauvres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AE9A1-307A-4D38-8971-A0D2F5761A2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3FE00-4CA7-4DD4-999A-31A31089931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2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3FE00-4CA7-4DD4-999A-31A31089931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AE9A1-307A-4D38-8971-A0D2F5761A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1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ussoul@yahoo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8062664" cy="2228258"/>
          </a:xfrm>
        </p:spPr>
        <p:txBody>
          <a:bodyPr>
            <a:normAutofit fontScale="90000"/>
          </a:bodyPr>
          <a:lstStyle/>
          <a:p>
            <a:br>
              <a:rPr lang="fr-FR" sz="8900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br>
              <a:rPr lang="fr-FR" sz="8900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br>
              <a:rPr lang="fr-FR" sz="8900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br>
              <a:rPr lang="fr-FR" sz="8900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br>
              <a:rPr lang="fr-FR" sz="8900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fr-FR" sz="2700" b="1" dirty="0">
                <a:solidFill>
                  <a:srgbClr val="000000"/>
                </a:solidFill>
                <a:latin typeface="Aparajita" pitchFamily="34" charset="0"/>
                <a:cs typeface="Aparajita" pitchFamily="34" charset="0"/>
              </a:rPr>
              <a:t>Valère L. HOUSSOU, </a:t>
            </a:r>
            <a:br>
              <a:rPr lang="fr-FR" sz="2700" b="1" dirty="0">
                <a:solidFill>
                  <a:srgbClr val="000000"/>
                </a:solidFill>
                <a:latin typeface="Aparajita" pitchFamily="34" charset="0"/>
                <a:cs typeface="Aparajita" pitchFamily="34" charset="0"/>
              </a:rPr>
            </a:br>
            <a:r>
              <a:rPr lang="fr-FR" sz="2400" i="1" dirty="0">
                <a:solidFill>
                  <a:srgbClr val="000000"/>
                </a:solidFill>
                <a:latin typeface="Aparajita" pitchFamily="34" charset="0"/>
                <a:cs typeface="Aparajita" pitchFamily="34" charset="0"/>
              </a:rPr>
              <a:t>CEO, ALIDE</a:t>
            </a:r>
            <a:b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Aparajita" pitchFamily="34" charset="0"/>
                <a:cs typeface="Aparajita" pitchFamily="34" charset="0"/>
                <a:hlinkClick r:id="rId3"/>
              </a:rPr>
              <a:t>houssoul@yahoo.fr</a:t>
            </a: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b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endParaRPr lang="fr-FR" sz="24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Image 7" descr="F:\images de la mission ouinhi\IMG_20160329_1114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464496" cy="3956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pied de page 2"/>
          <p:cNvSpPr txBox="1">
            <a:spLocks/>
          </p:cNvSpPr>
          <p:nvPr/>
        </p:nvSpPr>
        <p:spPr>
          <a:xfrm>
            <a:off x="467544" y="2132856"/>
            <a:ext cx="4176464" cy="115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rgbClr val="02C0F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>
                <a:solidFill>
                  <a:srgbClr val="BCA74A"/>
                </a:solidFill>
                <a:latin typeface="+mj-lt"/>
                <a:ea typeface="+mj-ea"/>
                <a:cs typeface="+mj-cs"/>
              </a:rPr>
              <a:t> From </a:t>
            </a:r>
          </a:p>
          <a:p>
            <a:r>
              <a:rPr lang="en-US" sz="4000" b="1" i="1">
                <a:solidFill>
                  <a:srgbClr val="BCA74A"/>
                </a:solidFill>
                <a:latin typeface="+mj-lt"/>
                <a:ea typeface="+mj-ea"/>
                <a:cs typeface="+mj-cs"/>
              </a:rPr>
              <a:t>Informal to Formal</a:t>
            </a:r>
          </a:p>
          <a:p>
            <a:endParaRPr lang="en-US" sz="1800" b="1" i="1">
              <a:solidFill>
                <a:srgbClr val="BCA74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4438853"/>
            <a:ext cx="8820472" cy="772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3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Harnessing the Potential of Technology to Drive Access to Finance for the Last Mile</a:t>
            </a:r>
          </a:p>
          <a:p>
            <a:pPr marL="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1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York, April 25 2018</a:t>
            </a:r>
            <a:endParaRPr lang="fr-FR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r"/>
            <a:r>
              <a:rPr lang="fr-FR" sz="5400" b="1" i="1" dirty="0">
                <a:solidFill>
                  <a:srgbClr val="BCA74A"/>
                </a:solidFill>
              </a:rPr>
              <a:t>Perspectives</a:t>
            </a:r>
            <a:endParaRPr lang="fr-FR" sz="5400" b="1" i="1" dirty="0">
              <a:solidFill>
                <a:schemeClr val="accent6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1559" y="1533560"/>
            <a:ext cx="83529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Refining the product and the business model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Creation and establishment of an agent network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Seeking out new strategic partnerships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Scaling up the experience from the pilot in order to reach 18 000 women in the target areas</a:t>
            </a:r>
          </a:p>
          <a:p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6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Résultat de recherche d'images pour &quot;entrepreneurs du mond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e recherche d'images pour &quot;entrepreneurs du mond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2" descr="data:image/jpeg;base64,/9j/4AAQSkZJRgABAQAAAQABAAD/2wCEAAkGBxQSERQUExIWFhQXGBkbGBgYGCEcIBsYHh0aHBsiHx0aHCggHB0mHR0aIjEhJikrLi4uFx8zODMsNygtLysBCgoKDg0OGxAQGy8kICQsLCwsLCwsLCwsLCwsLCwsLDQsLCwsLCwsLCwsLCwsLCwsLCwsLCwsLCwsLCwsLCwsLP/AABEIAIABigMBEQACEQEDEQH/xAAcAAEAAgMBAQEAAAAAAAAAAAAABQYDBAcCAQj/xABLEAABAwIEAwUEBAkKBAcAAAABAAIDBBEFBhIhMUFRBxMiYXEUMoGRF1KhsRUjQmSSo8HR4jNUYnJzgqKz4fA1NlOyFiQlNENV0v/EABsBAQADAQEBAQAAAAAAAAAAAAABAgMEBQYH/8QANxEAAgIBAgQBCAkFAQEAAAAAAAECAxEEEhMhMUFRBRQiMlJhgaEVM0JicZGxwdEGFiPh8DRy/9oADAMBAAIRAxEAPwDuKAIAgCAIAgCAIAgCAIAgCAIAgCAIDQxjGYKVmueVrG8Bfi49Gji4+QV4Vym8RRWUlHqQbM01M29Nhsz2cnzPEAPmAQ59vPStuBCPrzXw5ld8n0R9ON4izeTDGuHPuakOP6L2Nv8ANOHS+k/zX+2S5S8DcwXNkFQ/uvHDPzhmaY3/AADve+F1SyicFnqvFcxGxPl0ZPLEuEAQBAEAQEHjGbaWmJD5Q54/JZ4j8bbD4rSNUpdEcl2tpq5N8/cVt3aezULUztHMl4B/RsR9q282eOpw/TEc+ry/EvFJWskibK1w0OaHA+Vr79Lc+i5msPB60LIzipLo+ZRZu1qla5wEMzgCQHDRY2Nri772PFVycr19a8SfylnGHEDII2vY6OxIfa5BvuLE7bfaETNqdRG3O3sT1RUNjaXvc1rRuXONgB5ko3jqdMISnLbFZfgjn2Z+1COO7KRokdw7x3uD0HF32D1XPPUJeqfR6H+npz9LUPavDv8A6N/ssxWaphnkme57jLtfgBpGwHAD0VqJOSbZz+XtNVp7IQqWFt/d9S7rc8IIAgCAIAgCAIAgCAIAgCAIAgCAIAgCAIAgCAIAgCAIAgCAIAgCAiMz442kh16dcjiGRRjjJK73Wj48TyF1rTVxJY6Lu/BFJy2oj8AyyQ/2qscJqx3M+5EPqRN5AdeJ6q9t2Vshyj+v4kQh3l1LOuc0CAjMdwGCsj0TMvbdrxs5h5FruIIWldkq3mJWUVJYZEZexOWGc0NW/XJp1QTWt30Y435d43mBy3WtsIyjxIfFeD/grFtPay1LmNAgCA8TzNY0ucQGtFyTyCJZIlJRWWcpzXnqScmOAmOH6w2c/wD/ACPLiu2uhR5y6nz2r8oys9GvkvmVWhw+Wd2mKNz3dGi/zPAepW0pKPU8+FU7XiKyW/DuzWdwBlkZH5DxH9gWEtQuyPSr8kTfObx8zNnesOG4e2iZLrfIXDVaxbFe7uZ4k2+J6LlsnueTtsXm9KqTz/By2monyNkcxpLY26n2/JbcC/zKzPPUHJNrsS2SMb9jrI5CfATpk/qO2J+Gx+CGums4c0+xZc+YPXTVpY1s00TrOitcsAPK/uixvueS47YT3Nc2fqfkjV6KvSqbcYy+14v93n3HynyhT0YD8QmBfxFPEbk9NR6fL1W1OilPmzy/Kn9XV1LbTy976/BdvidAyJiraiKTRCyKNj9LGNHKwO/UrrnUq8JHyun11ms3WT65+PxLMqHSEAQBAEAQBAEAQBAEAQBAEAQBAEAQBAEAQBAEAQBAEAQBAEAQBAVKnZ7Vi0j3bx0TGsYOXfSAl59Qyw8r+a6W9lKXtfojJc5v3FtXMahAEAQFZ7QaMmkNQzaakPfxnn4N3j0cwEEc10aaWJ7X0fJmdi9HK7E/Q1IljZI3g9ocPQi6xlHa2mXTysmdVJCA5z2p42QW0rDYEapPP6o9OfyXVp4faPE8q6hrFS/FlbyflZ9a+5u2Fp8TuZPRvn9y1st2L3nDotG75c/VXU6/hmGxU7BHEwNaOnPzJ4k+a4pScnln0tVUKo7YLBnqJmsa57jZrQSSeQG5VS7aSyz85Zrxt1ZVSTH3SbMHRg90ftPmSoPAvtdk3L8jqvZpllrMPcZW+KqF3f2ZBDR8iT/eRHp6SlKvn3OQ4jhT4Z5IXDxRuLSetuB9CN/irRhKTwkeRbiqTUi6NzxVCljgaQ0saGukG7iBwtfhtYX4+i64adL1hPyna4KMeXv7kTh2HT1clo2ukefeceXm5x4LdyjBczkrqsvliKyzr2TsvmihLHP1OcdTrcAbWsFwWz3vJ9HotN5vDa3lvmTyzOwIAgCAIAgCAIAgCAIAgCAIAgCAIAgCAIAgCAIAgCAIAgCAIAgCA5bT51jw+prmSRPe+Spc+7SBYaGNA3/q3+Kzv1mWo7fVWP3/AHPe0v8AT1t1SsU16XPozb+luH+bS/pNWHnX3To/ti7218x9LcP82l/SannX3R/bF3tr5j6W4f5tL+k1POvuj+2LvbXzH0tw/wA2l/SannX3R/bF3tr5mGs7VIJI3sNNJ4mubuW8wQpjq8NPb8w/6YuaxxF8y4ZFaRhtGCbkQR7/AN0LslarW5rvzPnrqPN7JVN52vH5E6qmQQHG+0qMtrnk/lNaR6Wt94K76HmB8z5TTV79+Dq+DYc2ngZEwCzQL25nmfiVxSk5PLPoaalVBQibqqalE7VKyZ0LaWnike6Xd5Y0kBgPC42BJ5dAeqhnHq3Jx2RXU59h2UO7c19c9sEQNywnVI8DkGNuRfqbK0YSl0R53CjX6VrwvDv8i14z2ivI0UjO6aBYOcATblZvuj7V1w06+0Vv8qyfKpYKPVVRe4vkeS47lzjclb+jFHlNym8vmzNluSCWrhimuInu0kg23Pu+gJsL+a5p6lfZOvTaaMpridDvVBQxwMDImNY0cgPv6nzXM23zZ9NXXGtbYrCNlQXCAIAgCAIAgCAIAgCAIAgCAIAgCAIAgCAIAgCAIAgCAIAgCAIAgCA4d2rYaYq9z7eGZoeD5jwu+4fMLgvjif4n3vkDUKzSKPeLx+5TFke4EAQBAZaWnMj2MaLue4NaOpJAH2lOrwZ2TjXFzl0SyfpbDaQQwxxjgxrW/IWXppYWD8uusdlkpvu2zZUmYQFTz/lk1cbXxD8dHew+s08R633Hx6ramzY+fQ87yhpHdHdD1l8yiUOcq2mHdl19O2mVty3y5H5rpdMJczyIa/UVej+psSdolYRsYx6M/eVC08DT6Vvfh+REV2Z6ub36iS3Rp0D/AAWv8VeNUF0RzWay6frSf6GpQYdNUOtFG6R3Owvb1PAfFWcox6mddVlr9FNl2wTs2cbOqZNI+ozc/F3AfC/queWpX2UepR5Jb52P4In8xZOhdQSwwRNa+2ppt4i9u4u7ib8PiuaUnLqejLSVxqcYI4I08xsszxz9DZEx32yjjkP8o3wSD+k3n8RY/FWPd09vEgmWFDcIAgCAIAgCAIAgCAIAgCAIAgCAIAgCAIAgCAIAgCAIAgCAIAgCAICvZ2y2K6nLBYSN8Ubjyd0PkeHy6LO2vesHo+TNe9Hdu+y+T/D+UcEr6N8Mjo5Glr2mxB/3w8157WHhn6HVdC2CnB5T7muhqEB9UN4IydT7Lcnua4Vc7bG34ppG+/5R6bcB8V10VfaZ8j5e8qRmvN6n/wDT/b+TqC6j5UIAgILGc3UlLJ3c0ul9gbaSdjw4BDGd8IPEmQWJZswio/lnNeepjdf5gXVozcejOeyzTWevhkM6bAj+W74F6084n4nNwND/AM2bNJieBx8LE/0mud96q7pvuXhDRw6L9yci7QMOYA1soaBwAYQB8AFnk6lqaUsJnv6RcP8A+v8A4HfuQnzurxH0i4f/ANf/AAO/cg87q8Suz1uAvc5zmtu4knwvG548FHIxc9K3kmsqYxhbJe5oyGvlPugO3LQTz24AoaU2Up4h3LmpOsIAgCAIAgCAIAgCAIAgCAIAgCAIAgCAIAgCAIAgCAIAgCAIAgCAIAgIbMWWKetbaZniA8L27Ob6HmPI3CznXGa5nbo/KF+klmt8u6fRnPsQ7JZQT3NQ1w5B4IPzFwud6Z9mfR0/1NW1/lg0/dz/AFNSm7KKonxyxNHld37Ao83l4m0/6l069WLf5L+S5Zb7OaalcHvJmkHDWBpB8m/vJ+C2hRGPN8zxNb5d1GoWyPor3dX8f4LmtzxAgCAICj5w7P8A26o772ju/CG6dF+F+eodUOO/S8WW7JB/Q/8Anf6v+JRgx+j17Q+h/wDO/wBX/EmB9Hr2h9D/AOd/q/4kwPo9e0Pof/O/1f8AEmB9Hr2h9D/53+r/AIkwPo9e0Pof/O/1f8SYH0evaH0P/nf6v+JMD6PXtEnlvs19kqop/adfdlx06LXu1zeOrzTBpVo+HPdk6CpO4IAgCAIAgCAIAgCAIAgCAIAgCAIAgCAIAgCAIAgCAIAgCAIAgCAIAgCAIAgCAIAgCAIAgCAIAgCAIAgCAIAgCAIAgCAIAgCAIAgCAIAgCAIAgCAIAgCAIAgCAIAgCAIAgCAIAgCAIAgCAIAgCAIAgPD5AOJA9ShGUj2hIQBAEAQBAEAQBAEAQBAEAQBAEAQBAEAQBAEAQBAEBTc35+jo5BBHGZpzbwjg0ngDxJcegCjJy3apVvallkf/AOLcUA1HC/D5E3t6cfsTJTj3YzsJ+qzG9uGGs7nS8M1d0++x1abHYH7FJs7Wqt+PgVrC874jUx95Dh7HsuRcPPEceJUZZhDU2zWYw+ZvZdz86WqFJVUxglJsN7jVa9iDwuOBF0yWq1TlPZJYZaMxYs2kppZ3b6G7Dq7g0fE2UnRbNQi5FIy12lvnqooZ4GRtl2a4E+8dm8eRO3qVGTkq1u6aTWMlwzhjDqOjlqGNDnM0Wa7gdT2t5eTkbOq6zhwcvAruRM/GundDJG2N2nUzSSb2I1DfnYg/PoiZhp9VxZbWsGxn7Opw90TI42yPeCSHEizeA4cyb/JGydRqeE0sZPtNnGR+FOru6YHtLvBc22fp48UzyLK9uniYInDs7YlPGJIcOa9hvZwcbGxseJ6gplmcNRbNZUPmT2WsbrpptFVQ9yzSSHg38Qtsd+Yv8kTNq52SeJRwiuUvaFWzTSRQUTJTGXXs48A4i+6jJgtVOUnGMc4JGHM+K6m6sLs241EO3Db72342U5Zfi3ex8zHnfP8ALQ1PcshY8aGuu4kHe/T0RsrqNW6p7cFiOZGvw59ZCA7TE5+k/WaCS028xZMm/GTr3o+ZJx51dSiZ7GsJe5tmkkbeqIUW8SG4l8QrWQRPlkdpYwXcfJSaSkorLOdN7Q6uqkc2hotTW83bm3nYho9LqMnD53ZN/wCOJO5azHWyVAhqqIxXa4iQXtccuY39UN6rbHLbOOCu4R2i11VcQULJC0Au0uO1+HFRkxhq7J52xybR7R56eVjK2hMQdzB3tzIvs63PdTkPWShLE44JTPOcpKJ8DYomSd8CRqJG92gWt1ujZrqNQ62sLOStVUeIy1bamXDe8LQNDHSeBtuBAvxvv6+gQ53xZT3uHzLXXZmqYMOfUzUwjmY4DuydiC4AG48j9ik6Z3SjVvaw/AhKHPGIzRiWPDQ+M38TXHe3HzUZMo6m2Ud0YfMlsqZ/jqpvZ5YnQT72aTcEjiORDtuBCF6dUpva1hnmuznJHiraERMLC5g13N/E0O4cEyTLUNXcPBhxvNeIQGV4w8dxGXEPc78gcyAem6ETvtjl7OSNHC884jUsL4MPY9oNrh54/EoUhqbJrMYfM6HSOeY2GQAPLRqA4B1twPipO2Occyr57ziaDumRxiSWQ+6Sdm8L7b3J2HoeiHPqNRwsJLLYyHnA1/eskjbHLGR4QT7vDnzB2+SjI0+o4uU1ho3M3Zvhw9rdYL5He7G21yOpJ4DzUlrtRGpcytQZ5xCQa4sMJjO4Pi3Hltv62UZMFqbWsqBZssZhkqoZXyUzoHxkgtdffw3uLgbKToqtc021jBUMI7Q66q1dxQMk021aXHa/Dj6KMs5oaqyfqx+ZtRdo00M7Iq2jMOq24PAE2vY8RfoUyT53KMts44JPPGcX0MsDGRseJQSS4kW3A2t6pk1v1DraSXUkM35uioI2l4L5H+4wbX6kk8G+allrr1UufUq9LnDFZmiWLDwYzuOO48rkE/JRk51ffLmociyYbmz/AMm+orIjTmN5aWm93EAEaQQCbk2HpxQ3hf6DlNYwQUHaLUT6nUuHSSRjbUT+4Wv5AlMmK1cperDKJTK+f4quXuJI3QT7gMfwJHEA7HV5EBDSrVRnLa1hnitzlIzFWUIiYWOLRrub7t1cOCZD1DVyrwXNSdRzutz3V+2zUtPSMldGTbxEEgW36c1GTilqZ8RwjHJsDMmLf/Vt/T/1QnjXex8y8xPJaCQQSASOnkpOtM45l17Y8fl9o2JlmDC76xP4vj1abD1Cg8uppal7vfguWdpMRjEs8E0TKeJmrSRdxsLu4tt6BGdV7tWZRfJEV+FZarL9RLM7U86hewGweAOCdjPiOzTOUjSyTNXNwxnsMcbj3speXnpawaOZP7ERWh28FcPHc08gN9vxJ1RUy/j4vE2PTa9vDtvsG9PMIimm/wAtrnJ80Ze2PHdcsdI13hZ45LfWPuj4C5/vDohOuty1D8yNzRPDVU0U9HFKwUYZG57mgDST4bEE3Idv/fQytcZxUq1jaWrMmNCsy/JN+UREHjo8TRh37/QhH0Oq2ziaZyKhLTmibhuIRiwc1ofbm4XB/SZt/dUHK1wlC1Gw4nEZcRrXD8VFE4R3+TPiGguPm4KepP1rnY+iXIlcO/5Zk9X/AOao7G0f/IZsm0FfLh9P7LUxwxgy3Bbqc53eP43BFuilE0RsdUdjSL5l2iqIoiKmo76Qm9w0NAHIAAfaVJ2VxlFek8nKcjQVD6utbSyMjkN/G8Xs3vN7C3E7cVVHnUKbsmovD/2dFy7hVfHLqqq0SsA2Y1gF3HmTYcOnmrHbVC1P05ZKnmajZNj8UUjdTHxWcD00v+1Qct0VLUpPw/kr9RLJhTq2hku6KeJ+g+ZaQx1vP3T6eSgxbdDlW+jL52Q/8OH9pJ94Uo7dF9UZO1qJzsNfpuQ18Zdb6t/2Eg/BGTrE+E8GLskqYnUDWMI7xrnd4Odybg26Wtv5IiuikuHhF1LxcC4ueA6qTrOKdlc1Q1lUaWNr5tMQAcbAC7rk9duSquh5Wkclu2rmea589fiMVLiD2wlpLQGt2ubGw34usAHb8tkIk5W2qFvIme1tmmpoABwuB8HxqWba31oE9PgWLPeXDEY2NJ2a2MHSOgu3ew6lMM24d/t/Iz9prC3CpGlxcR3YLjxJ1N3NtrlGNX9SzJ2Wf8Mh9X/97lKJ0n1KKRmaRsuPw+zkFwfCHFv12klx26Ntf+qVHc5LWpalbfcbGM/8yx/14v8ALCdy0/8A1r4foX/PP/Dqv+xf9yPod1/1cvwK/wBjX/sXf2rvuaiOfQ/V/Evcjw0Ek2AFyegCk7G8czhMmaopMW9sna98TD+La0Amzf5P3iABfxeqqePx4yu3y6I25sQ9jxKGuZE+Onqbu0PAB0uOl9w0kcbSD1Cku5cO5WJYTM+eS38NxPmIMDu5IJ4d3+7Vc/FGTqMecJy6HRszOrz3YoRDaxLnSH5AD9qHfY7OXDwV3IuaKmrdVx1BZ+KZtpbbe7gee/BEYae+dm5S7FZ7L5qlsNV7JG18pMXvmwA8dz59FCOfSOajLYuZia6bEcUjgxCQROjJaGtbxI8RaDfYuA478PRSVzK25RteMEr2xC1VRDyP/c1Gba31o/8AeBp9qbNOJU75ReEsjuOrWv8Axg+X3oymr5Wxcuh1+lmY9jXRkOYQC0t4EcrWUnpRaa5HNu217jFT6T4Nb9Vvr6Rpv8NShnBr29scdC65OEYoafuraO7ba3W2/wAb3v5qTsoxw1g5r2i6fwzB3P8AK/iden6+ra9uem3wsoZ5+pxx1t68jaxb/mWL1j/yyo7l5f8ArX/djrKsekceoYpnY5WNp3tZKWyBr3C4b7lzYDj0Ve55kVJ6iSj1x/BdMCwTEWTNdU4gJIhe7GsA1G21zpFhffbopwzrrrtUsyllfgW1SdBWs1ZKp6/xPDmSgWEjLXt0cCLOH2+aHPdpoW831IEdmTy3Q/Eqh0XDRva3SxeR9ijBl5m8Yc3gsEWT4mUD6Fkj9D73ebF1yQ48AB9iYNlRFV8NdDaypgDaGDuWvc8anOu4AHe3RSWpqVcdqIufIsft3tkUz4n6g4taAWk/lXv9bn6qMGT0y4m+LwzLgeTGU9XJVumfLK/V7wAsXG5tby2HkmC1enUZubeWyfxKibPDJE8eGRpafQi3zUm0oqSaZUqTs8ZHST0vtMhjmLCbtb4SxzXXHrpAKjBzx0qjBwzyZJ1GUYn4e2ic9xa0DS+w1Ag3B6X4j0JTBd0RdfDZ5w7J0cNDJRte60mrU+wvd3lw2Fh8FJEdOo1utdzzBk5jcPdQ967Q4nx2F93auHBRgLTpVcPJCw9mAYNLa+pa0cmmw+QKYMlo8LCkyWy7kv2WYSmrnmsCA17tgTte19za/wA0SNaqNjzubIk9lzA972Vk7C8knTYcTe2yYMvM1ubUmsmVnZvYi+IVRFxca+I5jimCy0n32TVRlRj6+Ot7xwdG0NDLCxABHHjzUmjoTtVmeh7zdlWLEGNbISxzDdr22uL8RvyO3yUNE3URtWGZ8q4C2hpxA17ngOc67gAd/RSiaqlXHaiVmiD2lrgC1wIIO4IPG6GjWVhnP8Q7KYXPL4J5Ib8ragPQ3DgPUlRg4paGOcxeCTyvkGOjn78zySyhpaNVgLHj1P2pg0p0yrluzk2Mm5LZhxkLJXv1hoOoAW036eqlLBanTqptp9Rm3JMVc9khe6KRgtqYBcjiL36HgUF2mjY0+jMOZckNru4MtQ8OiYW6g0eK9tzfgduShoi3TKzGX0Ir6LW/z6o+xMGXmS9pktHkWMUUlIZ5D3jw50hsXbEEDfa232lSa+bLhuGSJZ2WMDdHttRo+qCAPPbh9ijBn5ksY3PBYcsZMpqE6omudIRbvHkF1ugsAAPQIkbVaaFfNGCryWyTEG1xleHgtOiwt4W6ePFSQ9OnbxMk5jWHiop5YS4tEjS0kcQChtOO6LiaOU8utoITEx7nguLruAHG3T0QzpqVUdqNzHcN9pp5Ie8dGJBpLmgE6TxG/UbfFC9kN8XE1Mp5cjoIDFGS67i5zncSTYcugACFaaVVHCPGbcsx18TY3uLC12oOaBcbWI35H9iEXUq2OGaVZkWCakip5nveYRaOUWDwOQ4WItYWI5dVGCktNGUFGXYhYOzidg0R4pMyMcGgOFvQCQAfBMGS0kl0mybypkqOh70tlkkdK0NcXW8+AAvffmSpNadMq88+pkybk9mHd5olfJ3mm+oAW036eqhLBaihVZw+pizRkeKsmZP3j4pW28TAN7G7Sb8x1UlbdMrJKWcMZmyW2tfA+Sd4dCLXDR4jcEk34cPtUNE26dWYy+hK4/l+CtiEc7SQN2uBs5p6g/7CkvZVGxYkUtvZM1pIZWytYfydIv8AMOA+xRg5loUukmWPD8j00dG+kOqSN7i8lxGoPIAuC0C1rD/VMG0dNBQ2PmiAp+z+rp9TaTEXMjd+SW/uNr+YATBitLZDlCfIk8r5AjpZe/lldPPckOdsATxNiSS7zJTBerSqEt0nlnnMfZ9HV1Lqg1EkbiGizQNrC2x4o0LdKpz3ZwYKDs1ZHKx5q53hrg7STs6xvY+SYIjpNrT3MYr2axzVEk/tMrHSOJIaBtflfimBPRqUnLODX+i1v8+qPmEwV8y+8y9UtE2NjGAbNaGi55AWCk7FFJYNlCwQBAEAQBAEAQBAEAQBAEAQBAEAQBAEAQBAEAQBAEAQBAEAQBAEAQBAEAQBAEAQBAEAQBAEAQBAEAQBAEAQBAEAQBAEAQBAEAQBAEBUafOgfibqFsY0i47zV+UG6iLW+HHkhyrUZu4eDzUZ2H4TZQxxB9yA5+q1nWLnAC29gPndRkPU/wCXhpEtDiFQa98Jhb7M2MES6hfVtsW3v15crqTVTlxHHHLxJZtQ0u0hzS4cRcX+SGmUO/bcDU25NhuNyOI9UGUBO3Vp1N1dLi/yQZRWs0ZjkiqIaWmEZmlDiXSusxjWi+9t7mxUGF1rjJQjjL8TNgOJVjp5I6mGJrGMae9jfcFxtewJuBx4gcPNSTXOxvE18SfE7bgam3IuBcXIQ2yhLM1vvODfUgfehOT73rbA6hY8DfiTwQjKDJmuJAcCRxAN7eqDJ8dO0O0lzQ48BcX+SDKEs7W21Oa2/C5A+9BlGRCSn4hmqo9slpqWkE5ia0uPehlrj+lt9qHLK+e9xhHOPeT+GVshha+qY2CQk3ZrDrb7eIbEkb7dUN4SbWZLDN50rQNRI09b7fNC2V1BkG2434b8fTqhOTy+oYL3e0WNjcjYoRlGQuFr326oTkrlVmF34Sp6SLQ5jo3ySu4kAXDbEG3Eb+oUGDtfFUF8SffUMabF7QehIBUm2URmJ5iihqIac3MkpNrEWaBuS4k7ftQznbGMlHuz5JiE/tzIWxNNOYy50moXDv6t724cuaDfLfjHLxJXv26tOpurpcX+XFDTKPrpQOJA2vueXX0QZEcgcLtII6g3+5Ank9oSEAQBAEAQBAEAQBAEAQBAEAQBAEAQBAEAQGtiNW2GKSV3usY5x9ALoVlLbFs4vDO6iNDXPbqlm9rlcLcXOaBGPS5b6XKqeVnh7bH1eWTmV8IMWK0ok3mFPJUTO/pylzbfAFo+aLqbU14tWeuMv4mH8LvhpsTrWXEk9R3UbugG32NvbzshDscYTmureC24blamooW1BZqniiLnyFxu52m7ibm254Kx0wphXHc+qXUplDh4pcI9vOp1Sb904uNotbtN2jhcgk36qvY5IwUKeJ3/AEybGO4FHSMw3ub+2STR3k1HU+9tV9+FyP8Ad1JaytQ2berZKDCYKrGqt0sYfHDFHcG9jJYG/HiALW4bJ3L8OFl8sroiGbUf+kV9RxdVVBazzGoAW+Gr5KOxTP8AhlLxZvnLsdPX4ZFHqM1nPlkLiS4NaNt+AFjYdFJZVKFkIrr3NSRsdZS1+IVQ12L2U7HOOlgGzbAGxdcj5eagrhWRlZP4GbEcO1QYPRAlrpHd44tO4AGpxvyPiJHm1STOHo11+Jkw+KOjrsSlp2kR01OBpuTqktq3JJ3uPtQtFKuybj2XzJLJ+WIJqWOsqmmWokPfF5cbjcloG9rWA28yiL0UxcFOXN9Ss0lLPiIqZnUffvle5sUr5Q1kLRtYN5EdefzvBzqMrVJ4zno+yOq4BROgpoYnv1vYxrXO6kDz5Kx6NcXGCTOf5Ooamrkq6uCr7hss5Fu6a8vY3du7uGzrbdFBxURnOUpxeMvwMtDTRYhPiFTWeKKBzo42OJ0sDAdTrA2vzv5p1JSVkpyn0XIhqV0kmD0dO4uPtFVpaCf/AIg4kj0uoM45dMYvu/kWyocJcbjZfwUlO556BzrAfEBwPop7nQ3m9LwRTjhsT8Nra6YFxklkMTS46WFz7A2BsTc2ueQCdjl2J1SsffoT9XTvnmw/DXPcImwNknAJBfYW0kjlt9vkhs05SjX2xzNKgEVJUYrU08YayniEcYBJHeH1J21DdCsVGEpyiuiwauKYDH7LQmS8lZVzRl8jnEu0u3cAL7AAgcFGCsqlti3zk2Tf4Egq8bqA+IOjhhjDwb7ykN0k7/U2t/RU9zXhRsveV0XzNB2KOjfjFczixzaeI/VLToNuVrhrlBTe48Sz4I1MwYHHTUdDJHqNdNLGRJqJe5zhc7k8AS0fLqjRWytQhFr1m+pN1mGx1uMVHel3c08DGuaHFocTd1nEHhvw8gpNpQVlzz0SN7slhtRveBZkk8jo28gwENFr+YPyRF9IvQz4suyk6ggCAIAgCAIAgCAIAgCAIAgCAIAgCAIAgCA0sYw1lTC+GQu0PFnaTY248UKTgpx2s0a3K1PL7NrabU1u7F9ttPvDn7oQrKmMsZ7GcYFF7TJU+LvXx92TfYN24DlwQnhR37+5ptyfTexmjLXGIku3Pi1Xve/W6FOBDZs7GOlybCxkrDJPJ3rO7c6SVziGdG32CBURSa8eRv1GX4X0gpHNvCGhoF99uBv153Qu6ouGx9DSwjKEFPIJryzSMbZjpXl5a3o2+w/1UYKRojF7urI/JWGSPZWTTsfG6qkf4Ts5sYu0eh4/IIilEG1Jy7kkMoU/s8FP4+6gk7xg1flXc7fru4/NSaKiO1R8OZvHBIzViqOoyiPuxvsG3vsOvmhbhrfv7kDL2dUjtYvMGOJcIxIdDXHiWt4X5eijBk9JBk03L8Inin8WuGPu2AuuA3fkee/FSa8JblLwPNPlyFgqRYu9pJMuo3vcEWHQWKEKqKz7zUwXJsNM9r2yTO0XEbHyuLGBwINm8N7lQkVhRGBrtyDThzrSTtjc7U6FszhGT/VCYI82in3LRLHqaW3IuCLjjvt81J0GjgODR0cLYYr6ASdzc3Jud0KV1qEdqIeqyHTPkkdqma2V2qSJkhax7uO7Rx3UYMnpoNt+PY3MayrDURwsu+LuSDGYnaS2223TgmC06IySXTHgY8LyfT075XxmTVLHoeS8kkHibnfUeqkQojFtrufZsoU7qRlIdfcscCBq3NiT4jzFygdEXDZ2PWPZUhq5GSudIyRg0h8Tywlp5EjlufmoaFlEZvLPNBk6lhhnha13dz++C7ysLdOt1Ijp4Ri4ruatFkKmjfE/VM98TgWF8hNgBs0dGjjYWUYKR0sItPwN2HK8bKx9WySVr32L2B9mOIFhqHP0Ul1SlPemz7TZUp2U8tPpLo5XOc/UbkuPO/I7IFRBRcfE18IyZTwSMl1SyvjFozLIX92OjQdmoRCiMXnr+JuwZdiZ7UQXXqr94dW+4I8PTYlCyqSz7zbwfDWU0LIYwQxgsL7niSb/ABJQtCChFRRuIXCAIAgCAIAgCAIAgC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20" descr="data:image/jpeg;base64,/9j/4AAQSkZJRgABAQAAAQABAAD/2wCEAAkGBxQTEhQUExQWFhUXGRgWGBcVFxcYFxsXFhcaGBgYHSAYICggHBolHBcWIjEhJSkrLi4uFx8zODMsNygtLiwBCgoKDg0OGxAQGywmICQ0NCwtLyw0LCwvNCwsNDUsNCwsNCw3LCw0LCwsLCwsLCwsLCwsLCwsLCwsLCwsLCwsLP/AABEIAK0BIwMBEQACEQEDEQH/xAAcAAACAgMBAQAAAAAAAAAAAAAABgQFAgMHAQj/xABMEAACAQIDAwcJBQUGBAUFAAABAgMAEQQFIQYSMQcTQVFhcZEUIjIzUnKBobEVI2KS0TVCsrPBF3N0otLhNFOCkyQlVIPxQ2Oj4/D/xAAaAQACAwEBAAAAAAAAAAAAAAAABAIDBQEG/8QANxEAAgIAAwMKBQQDAAMBAAAAAAECAwQRIRIxUQUTFDIzQVJhcZEigaGx0RU0wfAjQuEkYvFT/9oADAMBAAIRAxEAPwDuNABQAUAFABQAUAcI5RcZjYMy5yRyNxucwxUnmxGDpYcL9DjpuegitnCxqlTkl6/37CN0pqeb+R2HZfO0xmGjnTTeFmX2XGjL8D4ix6ayrqnXNxY5CSlHMtqrJBQAUAFABQAUAFABQAUAFABQAUAFABQAUAFABQAUAFABQAUAFABQAUAFABQAUAFABQAUAFABQAUAFABQAmcpmXwYnCsrSxLNHeSLedFO8Bqmp4MNO+x6Kawk5Qnnk8nvKboqUchI5Gc/EU0uHkcLHKvOKWIAEi2BGvSyn/8AGKdx9W1FSW9fb+/cow08nsnaEcEXBBHWNRWQOmVABQAUAFABQAUAFABQAUAFABQAUAFABQAUAFABQAUAFABQAUAFABQAUAFABQAUAFABQAUAFAELNs2hw0ZknkWNB0seJ6gOLHsFzU4QlN5RWZyUlFZs5jtDyvHVcHEAOHOzcfggOnYSfhWhVyf3zfyQrPE+FFXhchznMvOmkkSM9MzGJSOyNAL/ABUA9dWO3DU6RWvlr9SKhbPey/y/kahA++xEjH/7SpGP8wY1TLlGX+q9/wComsLHvYmbUbNxYTMo8O28cO7QtqfO5t2CPr1gh/lTdN0rKXLvWZTOtRml3HRl5L4YzvYXFYrDt+CQbvxAAJ8aQ6bKWk4pjPMJdVtEuEZrhPSMWPiHG1oMQB2A+Y1h0XueuoPmLN2cX7r8klzkfP6F7ku0EOJuqFklXV4ZVKTJ7ynW34hcHrqmyqUNXu4rcTUky1qskFABQAUAFABQAUAFABQAUAFABQAUAFABQAUAFABQAUAFABQAUAFABQAUAFABQAUAKPKBtmMvRQqb80gbcB9ABbXZrakajQcesU1hsPzz13Iqtt2F5nE8RjJsdiAcROu8xtzkzbsaDs6FXsA1+da6jGqPwr23iLbm9Wdl2F2QwMCrLE8eKl/511cA/gAJCd/HtrJxGItk8nouH5HaqoR1Wo60oXBQByfl3wthhZhoQZIye8K6+G63jWnydLWURTFLczqsL3VT1gHxFZrGzOuAQM0yiKfdLr56apIp3ZEPWrDUdo4HgQRpU4WSjuONJhg5ZEPNzEMeCygWDjqYfuydg0PEW1VSST1iCz7yfUDpjI4UEkgAC5J0AA4k9lAHNNqOViOMlMGglYac69xHf8IFi/fcDqvWhTgG9Z6eXeLTxCWkTn2Y7cY+YnexUijqiPNAdnmWPiTT0MLVHdH31F3dN95ATaHFg3GLxN/7+X/VVnNV+FeyI85LixgyjlMx8JG/IJ19mVRe3Yy2N++9UTwVUtyy9CyOImt+p1PZDbvD47zBeKa1zE5FzbiUPBx4HsFZt+FnVrvXEartjP1Gqli0qNrcc8GCxMsZs6RuykgGzAaGx0Pxq2mKlZGL4kZvKLaOHf2hZl/6tv8Atw/6K2OiU+H7iPPz4jjyV7W4zE4t4sRNzicyzgFI1IZXQAgoo6GPGlcZh64V7UVlqXUWSlLJl1ytbQYjCRQHDyc2XdgxCqxsq3A88EDU/KqcFVCyT2lmTvm4pZHNP7Qsy/8AVt/24f8ARWh0Snw/cW5+fE6xyW53Ni8Gz4h991lZN7dVSVCowuFAF/OPRWZjKo12ZR4DVM3KObLjavaCPA4dppNT6KJexdyPNUeFyegAmqqanbLZROc1BZs4jLyi5kxJ8p3b/urHFujsF0Jt3kmthYOlf6/cS5+fE9w+3eaOyomJdnYhVURw3LE2AHmUPC0JZuP3BXWPRM7tkUUy4eJcS4eYKOcYAAFungANOF7C9qxbHFyezuH455a7xb2v5RMPgyY0HPTjiimyqfxtrY/hFz12pijCTs1eiKrLow07zmGa8o+PmJtNzK+zCoX/ADG7X+NaMMHVHuz9RWV835FGdoMXe/leJv18/L/qq7mq/CvZEOclxZaZZt7mEJFsQzgfuzWkB7y3neDCq54WqXd7aEo3TXedH2U5U4ZyI8UogkOge94mPedU+Nx21n3YGUNYar6jNeIUtHodDpEYCgAoAKAE7bzYb7ReJxPzRjVlP3fObwYgj99bWseu96bw2K5lNZZ5lNtW3lqK7cjPVjfGD/8AbTH6j/6/X/hV0XzIkvJHi4zvwYmMuOB+8hb4Fd41JY+uWko/yc6NJapkvD5xnWX/APEQtioRxNw5t1h0uw73U1F14a7qvJ/3+6MkpWw3rMe9ldrcPj0LQtZx6cbWDr226V/ELj46UldROp5SL4WRmtBU5dV/8FD/AH4HjFL+lNcndo/T+UVYnqnRoEsqjqAHgKQe8YM64AUAeMoPGgD2gDiHKhtq2JkbDQNbDobOQfWup170B4DpIvrpWxg8NsLblv8AsJX27T2VuOf08LGUcZYhVBZjwCgknuA1rjeWrOkrE5TiI13pIJkX2nikVfFhaoqyD0TXudcZLeiHUyJlG5UhlJVgQQQSCCNQQRqCOuubwO8cmm2PlsRjlI8oiA3ujfTgJAOu+jAdNjpcCsXF4fmpZx3M0KbNtZPeW23/AOzsZ/cv9Krw3ax9SVvUZ831vmaPvIr+0H/w8n8yKksf2Xz/ACMYbrjFy6+qwvvv/CKX5O60izFbkcgrVEztXI3OseXTO7BUWaRmY6AKI4ySey1ZGOTdqS4D2HeUDnG3W1DY/EF9RCl1hU9C9LH8TWBPUAB0U/h6FVDLv7xa2zbl5C2aYKjtHJTsXzKjFzr984+7UjWNCPSPU7DwBt0kVkYzE7T2I7u8doqyW095s5U9tThl8mw7WmcXdxxjQ8LdTtr3DXpFcweGU/jluO327Oi3nFK2BE8JoAnRZPiGXeXDzsvtLDIV8Qtqg7ILRyXuiWxLgyGykEgggjQg6EHtHRUjh5XTh0/ko21ZXXBYhro2kDnirdERPsn93qOnAi2bjcMmucj8/wAjVFv+r+R2CsscCgAoAKACgAoAKAFPaXY1ZHGJwhGHxiHeWRdFc+zIBoQeBPHruNKZqxGS2J6x/u4qnXm9qOjFrazMfL48tiZNyVsWEmiPFHhG7KO4B7g9TA9NMUw5pzfdlo/XcV2Pa2V5nUazhkKACgAoAWOUjOThcBK6G0j2iQ9IZ9CR2hd4jupjC185ak928runswbPnYCt4zS22XyKTG4hII9L+czcQiC283bxAA6SRVV1qqhtMnCDnLJH0Js9s7h8HGEgQD2nNjI562bp7uA6AKw7bp2POTNGEFFZItqqJHNuUfk/jkjfE4VAkqAs8aCyyKNWIA4SdOnHgdSCH8Li3F7E3p9v+C91KazjvOMitcRLXZbODhMXDODorAP2xto4/KSe8Dqqq6vnIOP9zJ1y2ZJnetvj/wCW4v8AuX+lYuG7WPqP29RnzhW+Zo+8iv7Qf/DyfzIqSx/ZfP8AIxhusMXLr6rC++/8Ipfk7rSLMVuRyCtUTLZc+kXBeRr5qNK0sh6W0QKnugrc9Zt1a1c0nZzj4ZIntvY2Spq0gdE5KtjPKHGLnX7lD92p4SOp4nrRT4kW6CChjMTsLYjvGaKtr4mdlxmJWKN5HNlRWdj1KoJJ8BWTFNtJDjeSzPmDNMwfETSTyenIxc9l+C9wFgOwCvRQgoRUV3GZKW082RQOrU9Q1PdUiJ3XYHYCLCoss6K+JIDedYiK/wC6vRvDpbvtpWNicVKx7Md33H6qVFZvePVJl5Q7U7J4fHIRKoElvMlUDfU9GvSv4Tp9aupvnU9N3AhOtTWp8951lcmGnkglFnQ2NuBHFWHYQQfjW7XNTipIzpRcXkyGrEEEEgjUEaEEcCO2pET6T2SzsYrBwTsQGdPO6PPUlH+G8rV5+6rYscTTrltRTLuqiYUAFABQAUAFABQAjxZUsmevKvowQqzdXlEwKA9/Mqt+5acdjWGUeL+i/wClOznZnw+48UmXBQAUAFAHL+XWU8zhV6DI7fFUsP4zWjycvikxXFPRHIK1RM63yF4QbmKl/eLJH3BQWPiWH5RWXyjLWMRzCrRs6pWaNBQAUAfMW0uFEWLxMa6Kk0iqB0LvndHwFhXoqpbVcX5GZNZSaKwirCB33N5y+Qs54tg1Y95iBNYkFlicvP8Ak0JPOrPyOB1tmePvIr+0H/w8n8yKksf2Xz/IxhusMXLr6rC++/8ACKX5O60izFbkcgrVEwoA9U6jS/ZqL9mmtcOn0zstj4Z8LDJhwFiKAKg/c3dCmnSpBHwrz10ZRm1LeacGnFNEDlGlK5biyOmPd+DkKfkanhVndEjb1GfOlb5mjFyd4US5lhVbUb5f4xo0i/5lFL4qWzTJotpWc0fRtYJohQAUAcb5csIFxGGkHF43U/8AtspH8w1q8nyezJf3X/4J4lapnNK0RUt8v2imhjWNGsovb4ksfmTVM6YyebLY2uKyPpivPmieMbC/0oA8ikDAFTcHpFG4DKgAoAKANeJnWNGdzZVUsxPQqi5PgK6k28kD0KvZjAskbSSC007tPIDxUvYJGfcjCJ/0k9NWWyTeS3LRf3zepGK01LiqiQUAJe2nKFDgWEaLz01xvIG3Qi/iaxsx6Ft2m2l26MJK1ZvRFNlyhp3jHs/nMeLgSeK+64Oh9JWBsyntBBqi2t1ycWWRkpLNCVy3YIthIpQPVygHsWRSL/mCD403yfLKxriinErOOZxatcROk8iecLHPLhmNueAdL+3HfeXvKm//AEGs/H1txU13DWGlk3E7NWSOBQBHzDGpDG8sh3URSzHsAv49lSjFyaSONpLNnzBmOLM00srCxkd5COouxa3wvXoox2YqPAzJPNtkcKToBcnQAdJOgHjUiJ9C7VYTmsnmi/5eG3PyIF/pWFTLavT4s0prKtryPnqt0zR95Ff2g/8Ah5P5kVJY/svn+RjDdYYuXX1WF99/4RS/J3WkWYrcjkFaomeqpN7AmwubDgLgXPULkDvI664dPK6cHzkl2o8mxHk8htDORa/BZuCnuawU9u720jjaNuO0t6+wxh7Nl7L7zrO2eCM2BxUai7NE+6OtlG8o8QKzKJbNkW+I3Ys4tHzSDXoTMLTZjNPJcXBOeEbgtbjuEFXt27rNVV0NuDjxJ1y2ZJn0zFKGUMpBVgCCNQQRcEdlq881loaZnQAUAcJ5YM4WfGiNDdYF5skf8xjdx8LKO9TWzga3GvN94jiJZyy4CNToudL2Q2AGJwkUzaF9469QdgD8QAfjWdfinCxxQ3VUnFNnZKyhsKAK3HYWRSZMPbe4tE5sknx13JPxAEHgQdCs4tPSXuRafca8s2hhmfmiTFONWgmG5KO0Dg6/iQsvbUp1Sis964rd/fUFJN5FtVRIKAI+Lw+/uqfRBDMOvdN1HdexPu24E11PICRXAIeaZpDh05yeRY162Nr9gHEnsGtShCU3lFZnHJJZs5PthyqPIGjwQMacDM2khH4B+4O0668FNadGBS1s18hSzEZ6RKzZHk4xGLIkn3oYSbkt6176ndDcL+03gasuxkK9I6v6EYUSlq9DteUZXFholhhQIi8AOs8SSdST0k1kTnKctqW8dSSWSMM+ypcVh5YH4SKVvxseKsO0MAfhXa5uElJdxyUVJZM+Z8xwLwSvDKN2SNirDtHSOsEWIPSCK9DGSlFSW5mbJOLyZqhlZGVlJVlIZWBsQQbgg9BBrrSayZzcdY2Z5W13QmNRgw052MXU9rLxU+7cdg4VmW4B551+w3DEr/Yv8TypZcq3WSSQ+ysUgPd54VfnVCwNze76osd8F3nMtt9u5cf5gHNQA3EYNyxHBnPT1hRoD12BrRw+FjVrvYrbc56dwpU0UjryVbOnE4tZWH3OHIcnoMnGNfgfOPujrFJ4y7Yhsre/sX0Q2pZ8Dre3/wCzcZ/cv9Ky8N2sfUct6jPm+vQGYPvIr+0H/wAPJ/MipLH9l8/yMYbrDFy6+qwvvv8Awil+TutIsxW5HIK1RM6/yRZPDNl+JEiA87I0Tn94oI0sAeixZiO03rKxtko2xye7Udw8U4PPvOXZ5lT4XESQSelG1r+0OKsOwgg/GtGuanFSXeKTi4vJkE1YRO/8me1HluG3ZDeeGySX4sP3ZPiAb9oPZWHi6Obnpuf9yNCmzbj5nJeUHZ04LFuoFopCZIj0bpOqd6k2t1bvXWphruchn3reKXQ2JeQtUwVDvsPyiSYJRDKplgHogEc4nYt9GX8JtboPRSeIwase1HRjFV7jo9x0WLlRy4rcyup9kwyk/wCVSPnSDwV3D6oY5+HEVdq+VjfVo8ErLfQzPYMB+BRex/EeHV00zTgMnnZ7FU8T3ROWk1oihYZBlD4vERwR8XOp6FUek57APnYdNQtsVcXJk4Rcnkj6YwOEWKNIkFkRVRR1KosPkK89KTk22aSWSyN9cOhQAUAV2dZJBik3J41cDVSdGU9asPOU9oNTrslW84s44p7xcm2fzHD64LG86g4Q40b/AISL53YBp30wraZ9pHLzX4KnCa6r9yFNtbmsPrsrMnbA5IPaAgkPjU1RRLq2Zev9RznLFviQpeUvGdGVSg/iMx+XMiprBV//AKL6fkjz8vCV0+0+eYnSHCvCD0rCVP5p/N+IAqapwsOtLP5/gjzl0tyy/vmR8LyY4/EvzmMnCE8S7GaXu47oHc3wqTxtUFlWv4RxUTlrJj9s3sDg8IQypzko/wDqS2Zgfwi26veBftpK3FWWaN5Lgi+FMY7hppYtCgAoATOUHYZccvOR2TEoLAn0XX2G/o3Rem8NiXU8nuKbatv1OGZjgJYJDFMjRyDirCxt1joI7Roa2YzjJZxeaEXFxeTI1SIhQAUAMOyOx8+Pcbg3IgfPmYeaOsL7bdg4dJFL34iNS138C2upz9Dv2RZPFhIUhhWyL1+kxPFmPSx//tKxLLJWS2pD8YqKyRA2/wD2bjP7l/pVmG7WPqct6jPm+t8zB95Ff2g/+Hk/mRUlj+y+f5GMN1hi5dfVYX33/hFL8ndaRZityOQVqiZ27kS/4CT+/f8Alx1j8odovQew3UIvLNs5zkS4yMefF5stumInRv8ApY+DE9FSwF2Uubffu9TmIhmtpdxxutYSLjZPP3wWJSdblR5sij96M+kO/QEdqiqbqlbBxf8AWWVz2JZnes9yfD5lhQpN0cCSKReKkjzXHwOo6Qaxa7J0zz9x+UVOJwbabZnEYGTcmXzSbJIvq37j0H8J1+GtbVN0LVnH2EJ1uD1KarisKACgCbk2UTYqQRQRl36bcFHtMeCjtNQssjWs5MlGLk8kd62F2Ojy+I6h53tzklurgi9SDxJ1PQBiYjEO5+Q/VUoLzGily0KACgAoAKACgAoAKACgAoAKACgAoAKACgCBm+TQYpNzERJIvRvDUdqkaqe0EVOFkoPOLyIyipLJiRmHJBhWN4ppYuw7sijuuA3iTTkeUJrekyl4aL3FfHyNC/nYwkdkIB+bn6VN8ovuj9SPRVxL/KOS7AwkM6vOw/5rDd/KoAI7GvVM8bbLdp6FkcPBeY6RRhQFUBVAsABYADoAHAUm3mXGdAEbMsCk8UkMgukilGAJBsRY6jhUoycZKS7jjWayYl/2TYDrn/7g/wBNN9Pt8ino8C32Z2HwuBlaWHnC5Upd33rKSCQAABqVXwqq3EztWzInCqMHmiZtPsxBjkRJ97zDvKUbdIJFj2W/SoVXSqecTs4KayYu/wBk2A65/wDuD/TTHT7fIr6PAaNnMghwUPMwBt3eLksd4ljYEk9wA+FLW2ysltSLYQUVkixniV1ZWAZWBVgdQQRYg9lqgnk80SERuSTA30acdgkXTs1W/jTnT7fIo6NA8/sjwPt4j86f6KOn2+QdGgN2z+TJhIFgiLlF3iN87x85ix6Bpcnopayx2S2mWxiorJEzFYZJFKSKro2hVgGUjqIOhqCbTzRJrMSc15KcFKSY+cgPVG108HBt3AinIY62O/Uolh4PdoUjcjIvpjDbthF/Hf8A6Vb+o/8Ar9SHRfMs8t5I8IhBlklm/DcIv+Tzv81Vyx9j3JIksNFbx4y3LYsOgjhjSNB0IANes9Z7TSc5ym85PMvSSWSJdROhQAUAQ8dmKx6cW9kf16qUxOMhRo9XwL6cPKzXuKTEZrI3TujqXT58axbcfdZ35Ly/uZowwtce7P1IjSE8ST3k0q5ye9svUUtyM48S68GYfE1KF9kOrJ+5GVcJb0ixwmdsNJBcdY0P6GtGjlSS0tWa4reKWYJPWGheowIBHA6j41txkpJNGc008mKz5hJc+eeNeZljL9p/EzYWHry6pj5fJ7beNR6Xf42S5ivwoPL5Pbbxo6Xf42HMV+FHox8ntt40dLv8bDmK/CiTh86celZh4H5UzVynbF/HqvZlE8HB9XQvMNiFdd5Tp8x2Gtum6FsdqBnWVyg8pHmOkKxuRoQDao4mbhVKUd6R2mKlNJi59oy+2flXnum4jxv6Gt0erwh9pS+2flR03EeN/QOj1eEPtGX2z8qOm4jxv6B0erwh9oy+2flR03EeN/QOj1eEPtKX2z8qOm4jxv6B0erwl1ks7OhLG53iPhYVs8n2zsqbm83mZ2LhGE8oruIOb4x1kIViAANB3Ujj8TbC5xjLJDOGphKvNoheXye23jSfS7/GxnmK/Cjzy+T228aOl3+NhzFfhR6Mwl9tqFjL1/uznR6/CiVBnTj0rMPA/L9KZq5Ttj19fo/78imeCg+roXODxiyDzTr0g8RWxh8TXes4+3eIW0yrfxEimCorM9nZVXdJFyb27qzeUrp1xjsPIcwdcZt7SKby+T228ayOl3+Nj/MV+FF5kkzNGSxuQxGvVYH+tbXJ1s7Km5vPX8Gdi4RjPKK7ipzSdhK4DMBfoJ6hWVjLbFfJKT92O4eEebWiIvlD+235jS3PWeJ+7LubhwQeUP7bfmNHPWeJ+7Dm4cEHlD+235jRz1nifuw5uHBB5Q/tt+Y0c9Z4n7sObhwQeUP7bfmNHPWeJ+7Dm4cEMmUuTEpJuddT2Ma9FgZOVEW3nv8AuZOJSVrSPM0xvNrp6R4frXMbiuYhpve78ncPTzktdyFlmJNybk8TXmm3J5vea6SSyR5XDpujwjtqEYjrtV0MPbNZxiyuVsI6NowlhZfSUjvFqhOucNJJr1JRnGXVeZKyrB84+vojU/0FNYLDc9ZruW/8FOJu5uOm9jPXpTHEx+J768fLezfW4I0JIA1J0FEYuTUVvYSaSzZL+y5fY+a/rTXQMR4fqvyU9Jq4/c1zYKRRdlIHXxHyquzC3VrOUXl/eBKN1cnkmR6XLSdk+I3ZAOhtD39Hz+tPYC513Jdz0/Atiq9qtvvRe5l6p/dNbeM7CfoZ2H7SIqV5Y2jOKJmNlBJ7KnCuU3lFZsjKSis5M2+QSew3hV3RL/AyHP1+JB5BJ7DeFHRL/Aw5+vxIPIJPYbwo6Jf4GHP1+JF5kkLLGQwIO8Tr3Ctrk6qddTU1lr+DOxc4ynnF9xVZ3649w+lZfKP7h/IdwnZIgUgMktMslIBC6EXGo4H403HA3ySko6PzRQ8TUnk39zCbAyLqyG3XxHyqFmFurWcov7/YlG+uW5kely0zhlKkMpsRU67JVyUo70RlFSWTGrB4gSIGHxHUekV6nD3K6tTRi21uuTiyu2j9FO8/Ss/lbqx9RvA72UdYZojBs96s+8foK3+Suxfr/CMvG9ovQrc0gYyuQrHXoB6hWdjapu+TUX7eQ3h5x5taoi+Tv7LflNK81Z4X7Mu5yHFGDKRoQQe3SoNNPJokmnuPK4dNggb2W8DVnNWeF+zI7ceKDyd/Zb8po5qzwv2ZznIcUMmUoREoIsdePvGvR4GLjRFNcfuZOJadraKLNZ9+VuoeaPh/vesPG285c/LT2/6aWGhsVrz1IlKF5d5NlwsHcXJ9EHhbr762+T8HHZVs1v3fkzsViHnsR+Zc1riBjJGGFmAI6jUZwjNbMlmjsZOLzRhhsOqLuqNONQpphVHZhuJWWSm85G2rSAmPxPfXj5b2b63G7L/Wp7w+tXYXtoepXd2cvQba9UYgGgBOnA3mtwubd19K8jYkpyUd2bN6Geysz3D+mvvD60VdpH1X3OT6r9BnzL1T+6a9LjOwn6GRh+0iKleWNosMicCQ3IHmnj3itDk2Sjdm33fgVxibr04jB5QntL4it7na/EvczOblwYeUJ7S+Io52vxL3Dm5cGCzKdAwPxFdVkG8k0ccJLejZUyItZ3649w+lec5R/cP5GvhOyRApAZG3A+rT3V+gr1mG7GHovsYd3aS9Wb6uKyizvAhfPUWBNmA6+usPlLCqH+WC9fyaWEvcvgl8iorJHi42dl1Zeze8ND/TwrY5Js1lD5/36CGOjopfI2bR+inefpVnK3Vj6kcDvZR1hmiMGz3qz7x+grf5K7F+v8Iy8b2i9C0rTEwoAWc69c3w+grzfKP7h/L7GvhOyRBpEZG/Cegnuj6V62ns4+iMKzrv1NtWkAoAS2NzXjm83mb60AChLPQ6OarYWHRXsEklkjAbz1Pa6cCgAoAKAEx+J768fLezfW4yhkKsGHEG+tdrm4SUl3HJRUk0+8n/AG3J1L4H9af/AFS7gvr+RboVfma582kYWuB7otVdnKF81lml6EoYWuLz+5BpEZJuTwb0q9S+cfhw+dqdwFXOXLgtf78xfFT2a356F9mXqn901uYzsJ+hm4ftIipXljaCgDygAoAkZf61PeH1q/C9tD1RVd2cvQba9WYgtZ3649w+lec5R/cP5GvhOyRApAZG3A+rT3V+gr1mG7GHovsYd3aS9Wb6uKyJmw+5fu+hFK45Z4eRfhn/AJUK1eXNkschP3v/AEn+laPJnb/JiuM7P5kvaP0U7z9Kb5W6sfUowO9lHWGaIwbPerPvH6Ct/krsX6/wjLxvaL0LStMTCgBZzr1zfD6CvN8o/uH8vsa+E7JEGkRkb8J6Ce6PpXraezj6IwrOu/U21aQCgBPxUe67L1Ej56V5K6GxZKPBm7XLagma6qJjZgcQJEDdPA94416vDXK6tS9/UxLq3XNokVeVBQAUAFACY/E99ePlvZvrceVE6FABQBuwmGMjbot169VXUUSunsxK7bFXHaYy4HBiNbDU9J6z+lekw2HjRDZXzZkXWuyWbDMvVP7prmM7Cfodw/aRFSvLG0SMBhecbdvbS97X4W/WmMNh3fPYTy0zKrrebjtZFh9gn2x+X/en/wBJl4/p/wBFenLwh9gn2x+X/ej9Jl4/p/0OnLwmzDZKVdW372INrdXxq2nkxwmpOW7yI2YxSi45by4rWEBazv1x7h9K85yj+4fyNfCdkiBSAyNuB9Wnur9BXrMN2MPRfYw7u0l6s31cVlbns9o93pY/Ian+njWdynao07PexvBwzs2uAu1541S02fT7wnqX6kfoa0+So52t8F9xPGv4EvMkbR+inefpTPK3Vj6lWB3so6wzRGDZ71Z94/QVv8ldi/X+EZeN7RehaVpiYUALOd+ub4fQV5vlH9w/l9jXwnZIg0iMjfhPQT3R9K9bT2cfRGFZ136m2rSAUAUef4TXnB3N/Q/08KxeU8Przq9H+f49jRwVumw/kU9Y4+b8HjGjN1+IPA0xh8TOiWcfmiq2mNiyZcR54hGoYH4EVrw5Vqa+JNfUQlgprc0asTnmlkU362/SqruVVllWvmyyvBa/G/Y35RmBe6ufOGoPC4+HSKuwGMdvwTfxfcrxWHUPijuLOtITEx+J768fLezfW43Zf61PeH1q7C9tD1K7uzl6DRiod9GU9I+fQfGvS31K2twfeY9c9iSkKLCxIPEaV5Npp5M3E89UZ4aYowYdB/8AkeFWU2Oqamu4jZBTi4sbkcEAjgdR8a9XGSkk1uZhtNPJmjMvVP7pqjGdhP0LcP2kRUryxtEzKsSsb7zXtYjTvH6U5gr402bUt2RRiK3ZDJFt9tR/i8P961f1Ojz9hHoVnkH21H+Lw/3o/U6PP2DoVnkH21H+Lw/3o/U6PP2DoVnkTMJiVkXeW9r21pui+N0dqJRZXKt5SKDO/XHuH0rC5R/cP5GnhOyRApAZGPC5lEEQFtQoB0PEDur0VGNojXGLlqkuJlWYexzbS7zGfOkA827HwHzqNvKdUV8Gr9ghg5vraFHisQ0jbzcfkB1CsS66dstqRpV1xrjsxNVVExjyTDbiXPFtfh0fr8a9FydRzdW098tfl3GTi7NueS7jRtH6Kd5+lU8rdWPqW4HeyjrDNEYNnvVn3j9BW/yV2L9f4Rl43tF6FpWmJhQAs5365vh9BXm+Uf3D+X2NfCdkiDSIyN+E9BPdH0r1tPZx9EYVnXfqbatIBQB46ggg6g8a5KKksmdTaeaF3McqKarqvzH6jtrz+KwEq3tQ1j9UalGKU9JaMrqzhsKACgDZhg28Ny+9xFqtpU3Nc3vIWOOy9vcN0ZNhfjbXv6a9XHPJZ7zDeWegnPxPfXkZb2by3G7L/Wp7w+tXYXtoepXd2cvQba9UYguZ5h92TeHBtfiOP9D8a89ylTsW7S3S+5q4OzahlwK6s4bL/IMTdSh4rw7j/v8A0re5Mu2oOt719jMxleUtpd5MzL1T+6abxnYT9CjD9pEVK8sbQUAFABQAUAMOz/qz7x+gr0HJfYv1/Bl43tF6Fbnfrj3D6Vnco/uH8hvCdkiBSAyFABQAAV1LPRAW+W5SbhpBYdC9ff2dla2D5Pbe3atOH5/Ahfi1lsw9y9rbM4p9ovRTvP0rJ5W6sfUfwO9lHWGaIwbPerPvH6Ct/krsX6/wjLxvaL0LStMTCgBZzv1zfD6CvN8o/uH8vsa+E7JEGkRkb8J6Ce6PpXraOzj6IwrOu/U21aQCgAoAKAIuIy+N9SuvWND8qVtwdNmso6+WhdDEWQ0TIjZEnQzfL9KVfJVXdJ/T8F6x0+CMo8kjHEse82+lShyXSt+b/vkRljbHuyRPhhVBZQAOynq6oVrKCyFpTlJ5yZsqwiQWymIm+78z+tJPk/Dt57P1YwsVau/7GUWWRqQwXUajU/rUoYGiElKK1XmzksTZJZNkymyg04nDLILML9PV9KquohcsponXZKt5xI32PF7J/MaW/TcPw+rLul28Tbh8vRDvKCDw4mrKsHVVLagtfVkLMROaykb5YwwKngdDTE4KcXGW5lUZOLzRC+x4uo+JpL9Nw/B+7GemWh9jxdR8TR+m4fg/dh0y3ie/Y8XUfzGj9Nw/D6sOl28Q+x4uo/mNH6bh+H1YdMt4h9jxdR8TR+m4fh9WHS7eJKw2HWMWUWF79dNU0wqjsw3FFlkpvORqxGXxud5hr3kfSqrcHTbLamtfmThiLILKLNX2RF7J/Mf1qv8ATcPw+rJ9Lt4h9jxeyfzGj9Nw/D6sOl28T0ZRF7J/Mf1oXJ2H8P1YdLt4/Ykw4ZE9FQO4a0zXRXX1IpFM7Jz6zNtWkAoA04nDLIAGF7dpH0qm6iu5ZTWZZXZKt5xZH+yYvZ/zN+tUfp2H8P1f5LOl28fsScPh1QWUWHHpP1piqmFUdmCyRVOyU3nI21aQCgCPPgY3N2W569f6UvZharJbUo6lsLrILKLNf2XF7A8T+tQ6Dh/D9yXSbeJLAtoKaSSWSKG8z2ugFABQAUAFABQAUAV20U8keHkeFolkAG6Zjuxg7wHnHSwtep1JOSUs8vIjLPLQ8wGYgRQc/LCJXjVzuuu6xCBnZLnVOJv1V2UNXsp5f3edT01N+X5pDOCYZo5QuhMbq9ieF90m1RlCUessgUk9zKPlE2glwOEE0IQtzip94CVswN+BBvp11dhao2z2ZFds3COaMNltqWmy98VOFV4ee50KCFBiu1rEkjzd3p4126hRtUI7nll8whPOGbKvkz2wxOOedcQsS82sbLzasvp73HeZtLAW76sxeHhUk4565kabXPPMb487wzS8ys8JlvbmxIhe44jdve/ZSrrmltZPIt2o55ZmzEZnChYPNGpQbzhnUFVNtTc6DUanrFcUJPcjraRlhcwikTnI5UePXz0ZWXTjqDbSiUZReTWoJprNGnAZzh52KwzxSsNSI5EcgddlPCuyrnHWSaOKSe5his7w0TiOSeFJDayPIitrw0JvrQq5yWaTyByink2Uec7SyQ5nhcL92IZY5HkZgd4biyNcNvAAeYOIPTV1dKlTKfeiEp5TUeIwZfmcM4JhljlANiY3VwD1HdJtVEoSj1lkWKSe5mtc7wxl5kYiEy3tzYkTfv1bt737K7zc9nayeRzajnlmbMRmcKFg8salV32DOoKrcDeNzotyNT1iuKEnuR1tLeZ4HHRTLvwyJIl7b0bBluOIuvTRKMovKSyBNPVFXtDjJ0lwoheBVeQLKJmszJvKCItdXsW06yKsqjFqW1nu0y/k5JvNZE7EZzh0Dl54lCEB96RBuk3sGudCbHQ9RqCrm9yZ1yS3syGawERtz0e7JpGd9bOb2spv52pHDrrmxLVZPQM0bZMZGrqjOgdvRUsAzdwOp+FcUW1nkGZHkzvDLLzLYiES3A5syIHueA3b3vUlXNrayeRzaWeWZszDM4YADNLHEDoDI6oCezeOtcjCUuqszrklvKnajahMPg2xMTxSGw5sb43ZPPVTukHWwJOnVVtNLnZsPNcSE5qMdpEN9oJpYsDJh5MKOdaPn1kkFxvBGaNNfWDeOh11FS5qMXJST03f98g2m0mhgzDN4ILc9NFFvcOcdUv3bx1qmNcp9VNk3JLezZLmESortKio1t1mdQrXFxYk2NxXFGTeSQZoxXNISJCJY7RG0h31sh6n18099GxLTTfuDNHmX5rBOCYZo5QvExur27906UShKPWTQKSe5mmXP8KoVmxMCqxIUmVACRxsb62qSqm9FFnHKK7yxBqske0AFABQAUAFABQAUALHKZ+zMV7q/wAa0xhO2iVXdmxJxOCSafIIpF3kbCrvKeBAhVrHrBIFx0i4pxScY3Ncf5Kcs3DPgW+zOCjgz7FxQqI4/JlbcUWUG8PADQcW/Maqtk5YaLlq8/yTgkrWlwN/Ld+zf/dT6NUeT+2O4jqCznuIbDfa+CTRsRNC0I6/KiDIB2W82mK0p83Y+5PP5FctNqK7/wCSTgicLLngiO6YsPEqEcRuxFQR2jjUZfHGra72/udXwueX90K0ZNJLluHXC5a4mXclXFK0ILNxLX3t+xvoDwsvVVnOqNzc56bstf8A4RUM61sx14jEuWR4jP5lxEauowqPuOLrvjm11B0Nt9uNUbcoYVOL7yeSdzz4FPlmSSTYbOsLhtCMVZEvYFUlPmAnTVUA16herZ2qM6pz4EIxbjOK4lhkEmEbHYRZMNLl+LiDKqKirFNdSDdt27aBrHS97XOlQsVirllJSi/dE4OO0s1kzDYTZ+HMMDi5cQqmaeaX75lDPH5qkFSdRYkmwIuNDpXcRbKmyMY7klocqgrItvvDM8lT7UyrCytz6LAyktwcRrKVuLm480XHTauQsfM2TWjzCUf8kUzXFbCY3OxhwIxHhd9FTRVbm1YEAcLMzH411/5K6trXN/ycXwznlwKuPJpJsrhTDZa/PebIuKDQhmO9cne3t+1uAPCw6hVvOqNzc56bstf/AIcUG61srXiMH2bHiM+K4iNXAwiuUYXXfG4NRwIG8dDpcA9AqjbcMLnF95PZTu14E3kwgWPFZrEgtGk4CqOAG9KLD4AD4CoYtuUK29+R2lZSklxM+Uv/AIvKP8Wv8yKjCdSz0C/fH1K/ZrJIMTmua8/EsoRk3Q4uBv71zb2vNFjxFzbjU7bJQor2XkchFSslmK+EwjNkbyrfewuM5xOmwtGCO677x7qYlJLEpP8A2WRUl/iz4MbPKxic2kxKarhMEHXpHOSoZF8UkbwpbZ2KFB/7P7F2e1ZnwQsZTlbYnKiiZc800rM/ld4blxKbm7Nv2sCpHTr10xOxQvzc8ku7Xh7FUY7Ve7V95fZvluJjnwmMxGDOMQYSOKWKyyPHKBd23dd43J1Fxq2o0NUwnBxlXGWzrmnxRZKMk1JrPQhYvCYF8nxkmF323Zd8JMqh8PI7xhlSw80bthcE8LX41NStWIip8O7vRF7Dqbibc5wUcUGRc2ipvzYeR90AbzssO85txY2GvZXK5OUrc33P+TslkoZcUZQSc9mmZNJgWxu4UhUfdERIAw4SkW3t24I6m69eNbNMEpbPf36+wLWyWazKfOMsxEGTxw4hGiIx33akqSI2iYgjdJ/fL1bXOE73KLz+HUrlFxrSfEvdvsmhwi4HDQQkxzYlGljDEtMYyoCkubXbfPEgXseiqcNZKxylJ6paeRZbFRyS72S8pyyYZpHiIsA2EgMLxSi8IUmzMDaNukiMcOioTnHmXFz2nnmt/wDJJRaszSyQubNZFA+RYmd4laYCQq5F2XmwCoU/ui9yQOO8b0xbbNYlRT0KoQTpbOo7DH/y7B/3EX8ArOxHay9WNV9RF5VJMKACgAoAKACgAoAoNvMLzuAxCXtvKBe17eevRV2Hls2JkLFnFoXIspticlbf9Thwtt30vud2/HT51e7PhsWW9/yVqGsfIscvy+2d4mbe9LDqu7bh6rW9+zqqEp/+Oo+f5JKP+Ry8g5Vsv5/A7m9u/eKb2vwDdFxRg57FmYWx2o5EXabZ1Jc3wUxa1gCVtxMJZ0N76akdHRUqrnGiUf7qcnWnNSMssyJZMbmodrriFRCALFRuFTY31Ot+Fcla1XXl3AofFLzE3LjPiZEyaSYCCF9ZFQiR0jNwnp2UdAI4WHG2rctiC6QlqymO03zbeiHrAZdbOp5t7jhgm7bhrFre/ZwtScp/+Oo+Zeo/5NryKAbOF4c3AmKF52nDKCCpR3bd0bW4uOjjV3P5SreW5ZEOb0lrvIuyGPmzbGQyYhkUYK7qsaEb7NYXJLG2qqbAdFTvjHD1uMf9iNbdkk33Ffn3O4GefLYJF5jGMSd6O7RiYbrKtmAI3bDXoHQdanXs2xV0lrH+Dks4S2FuY1jZ1YMxy0I/m4eBowCureZKC176am/Cluecqp5rey3m8px8jbhMjWTM8x32uk8IjZQLEAoinW/V2Vx2tVQy7mCh8cnxE3BGeaRckeYCCNyDKqESsiNvbvpWA6jraw421blsRXSEtX3dxStpvms9EPOFy3dzp5Q2nkwjC26imt79nVSTn/4+z55l6j/kz8jLYnL+bxeZvvX5yYNa1redJpx140Xz2oQXBBXHKUnxDbrL+dxOWtvbvN4hXta97PGbcdOFGHnsxn5oLI5uPkzzZHL+bzDMpN6/ONGbWtaxfpvrxounnVBcAhHKUnxIWxGRD7MxcDNvCR5rm1rb8SDrOotep3252xku7I5XDKDRnyV5GIsPOWbnDIwRiRbzI4wFXidAGNcxdu1JZaZBTDZTE48/HIcjSYCBpLCUoedVWbfK6MAdeJ7T3U38Ml0lrXh3FOqfNJ6F7txLJlU8GJwzBgYRhualDMto7Wa4YedYL4HrqnDpXxcJcc8ydrdbUl6G7K9nOcyrGSPJ95jN7EOQllUq2+FAvqLg63/e7KjO7K6KS0jodVecH56lVlySYrD5aZJF/wDD4pFSyWvHEIQqnzuOh87t4VZNquc8lvX3zOKLko59zJW22MlyrGviMMynyxRvpIhIVk0DghhrqTY9Z7Lcw8Y31qEv9Tljdctpd5nnGyojyrDRc6WZsQuIdyvpMyNpbe003Rx6O2uQxGdzll3ZEpVfAln35jLyk5XzuGWdX3JcK4xEbW3tU/dIvwJsfgKXws9mey90tCdsc1nw1KLYCaTMcQ2YTsoaJOZSKNSEF7kvqxJOrePZV2JSpjzUe/XMhU3N7bM9nso3MjxEG/e4lG9u29IDov8A1rllueIU8uB2EMq3EcdkoObwWGS992JFva17KBelbntWSfmWwWUUi2qskFAH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dirty="0">
                <a:latin typeface="Blackadder ITC" pitchFamily="82" charset="0"/>
              </a:rPr>
              <a:t>Un chemin existe toujours pour les plus pauvres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2500298" y="0"/>
            <a:ext cx="6643702" cy="1417638"/>
          </a:xfrm>
        </p:spPr>
        <p:txBody>
          <a:bodyPr>
            <a:normAutofit/>
          </a:bodyPr>
          <a:lstStyle/>
          <a:p>
            <a:pPr algn="r"/>
            <a:r>
              <a:rPr lang="fr-FR" sz="4000" b="1" i="1" dirty="0">
                <a:solidFill>
                  <a:srgbClr val="BCA74A"/>
                </a:solidFill>
              </a:rPr>
              <a:t>Partenaire</a:t>
            </a:r>
            <a:endParaRPr lang="fr-FR" dirty="0">
              <a:solidFill>
                <a:srgbClr val="BCA74A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56" y="1772816"/>
            <a:ext cx="3585316" cy="3096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464190" cy="1143000"/>
          </a:xfrm>
        </p:spPr>
        <p:txBody>
          <a:bodyPr>
            <a:normAutofit/>
          </a:bodyPr>
          <a:lstStyle/>
          <a:p>
            <a:pPr algn="r"/>
            <a:r>
              <a:rPr lang="fr-FR" b="1" i="1" dirty="0">
                <a:solidFill>
                  <a:srgbClr val="BCA74A"/>
                </a:solidFill>
              </a:rPr>
              <a:t>Sommaire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189512"/>
              </p:ext>
            </p:extLst>
          </p:nvPr>
        </p:nvGraphicFramePr>
        <p:xfrm>
          <a:off x="714375" y="1600200"/>
          <a:ext cx="8250113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dirty="0">
                <a:latin typeface="Blackadder ITC" pitchFamily="82" charset="0"/>
              </a:rPr>
              <a:t>Un chemin existe toujours pour les plus pauvres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0298" y="44624"/>
            <a:ext cx="6643702" cy="1177859"/>
          </a:xfrm>
        </p:spPr>
        <p:txBody>
          <a:bodyPr>
            <a:normAutofit fontScale="90000"/>
          </a:bodyPr>
          <a:lstStyle/>
          <a:p>
            <a:pPr algn="r"/>
            <a:r>
              <a:rPr lang="fr-FR" sz="4900" b="1" i="1" dirty="0">
                <a:solidFill>
                  <a:srgbClr val="BCA74A"/>
                </a:solidFill>
              </a:rPr>
              <a:t>The </a:t>
            </a:r>
            <a:r>
              <a:rPr lang="fr-FR" sz="4900" b="1" i="1" dirty="0" err="1">
                <a:solidFill>
                  <a:srgbClr val="BCA74A"/>
                </a:solidFill>
              </a:rPr>
              <a:t>Context</a:t>
            </a:r>
            <a:r>
              <a:rPr lang="fr-FR" sz="4900" b="1" i="1" dirty="0">
                <a:solidFill>
                  <a:srgbClr val="BCA74A"/>
                </a:solidFill>
              </a:rPr>
              <a:t>: Bénin </a:t>
            </a:r>
            <a:br>
              <a:rPr lang="fr-FR" sz="4900" b="1" i="1" dirty="0">
                <a:solidFill>
                  <a:srgbClr val="BCA74A"/>
                </a:solidFill>
              </a:rPr>
            </a:br>
            <a:r>
              <a:rPr lang="fr-FR" sz="4000" b="1" i="1" dirty="0">
                <a:solidFill>
                  <a:srgbClr val="BCA74A"/>
                </a:solidFill>
              </a:rPr>
              <a:t> </a:t>
            </a:r>
            <a:endParaRPr lang="fr-FR" sz="2400" i="1" dirty="0">
              <a:solidFill>
                <a:srgbClr val="BCA74A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17638"/>
            <a:ext cx="8604448" cy="4819673"/>
          </a:xfrm>
        </p:spPr>
        <p:txBody>
          <a:bodyPr>
            <a:normAutofit/>
          </a:bodyPr>
          <a:lstStyle/>
          <a:p>
            <a:pPr marL="90488" lvl="0" indent="-904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48312"/>
              </a:buClr>
              <a:buSzPct val="100000"/>
              <a:buNone/>
            </a:pPr>
            <a:r>
              <a:rPr lang="fr-FR" sz="2000" dirty="0"/>
              <a:t>	</a:t>
            </a:r>
            <a:endParaRPr lang="fr-FR" sz="2400" dirty="0">
              <a:solidFill>
                <a:srgbClr val="404040"/>
              </a:solidFill>
              <a:latin typeface="LucidaSansUnicode"/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196752"/>
            <a:ext cx="57606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CA74A"/>
              </a:buClr>
              <a:buSzPct val="100000"/>
              <a:buFont typeface="Wingdings" charset="2"/>
              <a:buChar char="§"/>
            </a:pPr>
            <a:r>
              <a:rPr lang="en-US" sz="2200" dirty="0">
                <a:solidFill>
                  <a:srgbClr val="404040"/>
                </a:solidFill>
              </a:rPr>
              <a:t>Population: 	11.8 million </a:t>
            </a:r>
            <a:r>
              <a:rPr lang="en-US" sz="2200">
                <a:solidFill>
                  <a:srgbClr val="404040"/>
                </a:solidFill>
              </a:rPr>
              <a:t>(2016)</a:t>
            </a:r>
            <a:endParaRPr lang="en-US" sz="2200" dirty="0">
              <a:solidFill>
                <a:srgbClr val="404040"/>
              </a:solidFill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CA74A"/>
              </a:buClr>
              <a:buSzPct val="100000"/>
              <a:buFont typeface="Wingdings" charset="2"/>
              <a:buChar char="§"/>
            </a:pPr>
            <a:r>
              <a:rPr lang="en-US" sz="2200" dirty="0">
                <a:solidFill>
                  <a:srgbClr val="404040"/>
                </a:solidFill>
              </a:rPr>
              <a:t>Formal Financial Services: 15 banks, 54 MFIs, and 2 MNOs</a:t>
            </a:r>
          </a:p>
          <a:p>
            <a:pPr marL="342900" lvl="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CA74A"/>
              </a:buClr>
              <a:buSzPct val="100000"/>
              <a:buFont typeface="Wingdings" charset="2"/>
              <a:buChar char="§"/>
            </a:pPr>
            <a:r>
              <a:rPr lang="en-US" sz="2200" dirty="0">
                <a:solidFill>
                  <a:srgbClr val="404040"/>
                </a:solidFill>
              </a:rPr>
              <a:t>More than 1/3 of adults do not own their own telephone</a:t>
            </a:r>
          </a:p>
          <a:p>
            <a:pPr marL="342900" lvl="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CA74A"/>
              </a:buClr>
              <a:buSzPct val="100000"/>
              <a:buFont typeface="Wingdings" charset="2"/>
              <a:buChar char="§"/>
            </a:pPr>
            <a:r>
              <a:rPr lang="en-US" sz="2200" dirty="0">
                <a:solidFill>
                  <a:srgbClr val="404040"/>
                </a:solidFill>
              </a:rPr>
              <a:t>20% of adults are financially included and 11% are digitally included, with an overall inclusion rate of 33%</a:t>
            </a:r>
          </a:p>
          <a:p>
            <a:pPr marL="342900" lvl="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CA74A"/>
              </a:buClr>
              <a:buSzPct val="100000"/>
              <a:buFont typeface="Wingdings" charset="2"/>
              <a:buChar char="§"/>
            </a:pPr>
            <a:r>
              <a:rPr lang="en-US" sz="2200" dirty="0">
                <a:solidFill>
                  <a:srgbClr val="404040"/>
                </a:solidFill>
              </a:rPr>
              <a:t>Women (84%) lag behind men in all aspects of financial inclusion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>
                <a:latin typeface="Blackadder ITC" pitchFamily="82" charset="0"/>
              </a:rPr>
              <a:t>Un chemin existe toujours pour les plus pauvres</a:t>
            </a:r>
            <a:endParaRPr lang="fr-FR" i="1" dirty="0">
              <a:latin typeface="Blackadder ITC" pitchFamily="82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47" name="Image 4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5" t="44873" b="-1"/>
          <a:stretch/>
        </p:blipFill>
        <p:spPr bwMode="auto">
          <a:xfrm>
            <a:off x="6300192" y="1394286"/>
            <a:ext cx="2440940" cy="5203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829287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0298" y="44624"/>
            <a:ext cx="6643702" cy="1368152"/>
          </a:xfrm>
        </p:spPr>
        <p:txBody>
          <a:bodyPr>
            <a:normAutofit/>
          </a:bodyPr>
          <a:lstStyle/>
          <a:p>
            <a:pPr algn="r"/>
            <a:r>
              <a:rPr lang="fr-FR" sz="4000" b="1" i="1" dirty="0">
                <a:solidFill>
                  <a:srgbClr val="BCA74A"/>
                </a:solidFill>
              </a:rPr>
              <a:t>ALIDE</a:t>
            </a:r>
            <a:endParaRPr lang="fr-FR" sz="2400" i="1" dirty="0">
              <a:solidFill>
                <a:srgbClr val="BCA74A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17638"/>
            <a:ext cx="8604448" cy="4819673"/>
          </a:xfrm>
        </p:spPr>
        <p:txBody>
          <a:bodyPr>
            <a:normAutofit/>
          </a:bodyPr>
          <a:lstStyle/>
          <a:p>
            <a:pPr marL="90488" lvl="0" indent="-904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48312"/>
              </a:buClr>
              <a:buSzPct val="100000"/>
              <a:buNone/>
            </a:pPr>
            <a:r>
              <a:rPr lang="fr-FR" sz="2000" dirty="0"/>
              <a:t>	</a:t>
            </a:r>
            <a:endParaRPr lang="fr-FR" sz="2400" dirty="0">
              <a:solidFill>
                <a:srgbClr val="404040"/>
              </a:solidFill>
              <a:latin typeface="LucidaSansUnicode"/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454919"/>
            <a:ext cx="460851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CA74A"/>
              </a:buClr>
              <a:buSzPct val="100000"/>
              <a:buFont typeface="Wingdings" charset="2"/>
              <a:buChar char="§"/>
            </a:pPr>
            <a:r>
              <a:rPr lang="fr-FR" sz="2200" dirty="0" err="1">
                <a:solidFill>
                  <a:srgbClr val="404040"/>
                </a:solidFill>
              </a:rPr>
              <a:t>Formal</a:t>
            </a:r>
            <a:r>
              <a:rPr lang="fr-FR" sz="2200" dirty="0">
                <a:solidFill>
                  <a:srgbClr val="404040"/>
                </a:solidFill>
              </a:rPr>
              <a:t> MFI </a:t>
            </a:r>
            <a:r>
              <a:rPr lang="fr-FR" sz="2200" dirty="0" err="1">
                <a:solidFill>
                  <a:srgbClr val="404040"/>
                </a:solidFill>
              </a:rPr>
              <a:t>created</a:t>
            </a:r>
            <a:r>
              <a:rPr lang="fr-FR" sz="2200" dirty="0">
                <a:solidFill>
                  <a:srgbClr val="404040"/>
                </a:solidFill>
              </a:rPr>
              <a:t> in 2006 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CA74A"/>
              </a:buClr>
              <a:buSzPct val="100000"/>
              <a:buFont typeface="Wingdings" charset="2"/>
              <a:buChar char="§"/>
            </a:pPr>
            <a:r>
              <a:rPr lang="fr-FR" sz="2200" dirty="0">
                <a:solidFill>
                  <a:srgbClr val="404040"/>
                </a:solidFill>
              </a:rPr>
              <a:t>12 branches, 4 </a:t>
            </a:r>
            <a:r>
              <a:rPr lang="fr-FR" sz="2200" dirty="0" err="1">
                <a:solidFill>
                  <a:srgbClr val="404040"/>
                </a:solidFill>
              </a:rPr>
              <a:t>located</a:t>
            </a:r>
            <a:r>
              <a:rPr lang="fr-FR" sz="2200" dirty="0">
                <a:solidFill>
                  <a:srgbClr val="404040"/>
                </a:solidFill>
              </a:rPr>
              <a:t> in rural areas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CA74A"/>
              </a:buClr>
              <a:buSzPct val="100000"/>
              <a:buFont typeface="Wingdings" charset="2"/>
              <a:buChar char="§"/>
            </a:pPr>
            <a:r>
              <a:rPr lang="fr-FR" sz="2200" dirty="0" err="1">
                <a:solidFill>
                  <a:srgbClr val="404040"/>
                </a:solidFill>
              </a:rPr>
              <a:t>Coverage</a:t>
            </a:r>
            <a:r>
              <a:rPr lang="fr-FR" sz="2200" dirty="0">
                <a:solidFill>
                  <a:srgbClr val="404040"/>
                </a:solidFill>
              </a:rPr>
              <a:t> of 6/12 </a:t>
            </a:r>
            <a:r>
              <a:rPr lang="fr-FR" sz="2200" dirty="0" err="1">
                <a:solidFill>
                  <a:srgbClr val="404040"/>
                </a:solidFill>
              </a:rPr>
              <a:t>departments</a:t>
            </a:r>
            <a:r>
              <a:rPr lang="fr-FR" sz="2200" dirty="0">
                <a:solidFill>
                  <a:srgbClr val="404040"/>
                </a:solidFill>
              </a:rPr>
              <a:t> 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CA74A"/>
              </a:buClr>
              <a:buSzPct val="100000"/>
              <a:buFont typeface="Wingdings" charset="2"/>
              <a:buChar char="§"/>
            </a:pPr>
            <a:r>
              <a:rPr lang="fr-FR" sz="2200" dirty="0" err="1">
                <a:solidFill>
                  <a:srgbClr val="404040"/>
                </a:solidFill>
              </a:rPr>
              <a:t>Offer</a:t>
            </a:r>
            <a:r>
              <a:rPr lang="fr-FR" sz="2200" dirty="0">
                <a:solidFill>
                  <a:srgbClr val="404040"/>
                </a:solidFill>
              </a:rPr>
              <a:t> </a:t>
            </a:r>
            <a:r>
              <a:rPr lang="fr-FR" sz="2200" dirty="0" err="1">
                <a:solidFill>
                  <a:srgbClr val="404040"/>
                </a:solidFill>
              </a:rPr>
              <a:t>both</a:t>
            </a:r>
            <a:r>
              <a:rPr lang="fr-FR" sz="2200" dirty="0">
                <a:solidFill>
                  <a:srgbClr val="404040"/>
                </a:solidFill>
              </a:rPr>
              <a:t> </a:t>
            </a:r>
            <a:r>
              <a:rPr lang="fr-FR" sz="2200" dirty="0" err="1">
                <a:solidFill>
                  <a:srgbClr val="404040"/>
                </a:solidFill>
              </a:rPr>
              <a:t>savings</a:t>
            </a:r>
            <a:r>
              <a:rPr lang="fr-FR" sz="2200" dirty="0">
                <a:solidFill>
                  <a:srgbClr val="404040"/>
                </a:solidFill>
              </a:rPr>
              <a:t> and </a:t>
            </a:r>
            <a:r>
              <a:rPr lang="fr-FR" sz="2200" dirty="0" err="1">
                <a:solidFill>
                  <a:srgbClr val="404040"/>
                </a:solidFill>
              </a:rPr>
              <a:t>credit</a:t>
            </a:r>
            <a:endParaRPr lang="fr-FR" sz="2200" dirty="0">
              <a:solidFill>
                <a:srgbClr val="404040"/>
              </a:solidFill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CA74A"/>
              </a:buClr>
              <a:buSzPct val="100000"/>
              <a:buFont typeface="Wingdings" charset="2"/>
              <a:buChar char="§"/>
            </a:pPr>
            <a:r>
              <a:rPr lang="fr-FR" sz="2200" dirty="0">
                <a:solidFill>
                  <a:srgbClr val="404040"/>
                </a:solidFill>
              </a:rPr>
              <a:t>Target </a:t>
            </a:r>
            <a:r>
              <a:rPr lang="fr-FR" sz="2200" dirty="0" err="1">
                <a:solidFill>
                  <a:srgbClr val="404040"/>
                </a:solidFill>
              </a:rPr>
              <a:t>underserved</a:t>
            </a:r>
            <a:r>
              <a:rPr lang="fr-FR" sz="2200" dirty="0">
                <a:solidFill>
                  <a:srgbClr val="404040"/>
                </a:solidFill>
              </a:rPr>
              <a:t> </a:t>
            </a:r>
            <a:r>
              <a:rPr lang="fr-FR" sz="2200" dirty="0" err="1">
                <a:solidFill>
                  <a:srgbClr val="404040"/>
                </a:solidFill>
              </a:rPr>
              <a:t>peri-urban</a:t>
            </a:r>
            <a:r>
              <a:rPr lang="fr-FR" sz="2200" dirty="0">
                <a:solidFill>
                  <a:srgbClr val="404040"/>
                </a:solidFill>
              </a:rPr>
              <a:t> and rural populations of </a:t>
            </a:r>
            <a:r>
              <a:rPr lang="fr-FR" sz="2200" dirty="0" err="1">
                <a:solidFill>
                  <a:srgbClr val="404040"/>
                </a:solidFill>
              </a:rPr>
              <a:t>whom</a:t>
            </a:r>
            <a:r>
              <a:rPr lang="fr-FR" sz="2200" dirty="0">
                <a:solidFill>
                  <a:srgbClr val="404040"/>
                </a:solidFill>
              </a:rPr>
              <a:t> 85% are </a:t>
            </a:r>
            <a:r>
              <a:rPr lang="fr-FR" sz="2200" dirty="0" err="1">
                <a:solidFill>
                  <a:srgbClr val="404040"/>
                </a:solidFill>
              </a:rPr>
              <a:t>women</a:t>
            </a:r>
            <a:endParaRPr lang="fr-FR" sz="2200" dirty="0">
              <a:solidFill>
                <a:srgbClr val="404040"/>
              </a:solidFill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CA74A"/>
              </a:buClr>
              <a:buSzPct val="100000"/>
              <a:buFont typeface="Wingdings" charset="2"/>
              <a:buChar char="§"/>
            </a:pPr>
            <a:r>
              <a:rPr lang="fr-FR" sz="2200" dirty="0" err="1">
                <a:solidFill>
                  <a:srgbClr val="404040"/>
                </a:solidFill>
              </a:rPr>
              <a:t>Outstanding</a:t>
            </a:r>
            <a:r>
              <a:rPr lang="fr-FR" sz="2200" dirty="0">
                <a:solidFill>
                  <a:srgbClr val="404040"/>
                </a:solidFill>
              </a:rPr>
              <a:t> </a:t>
            </a:r>
            <a:r>
              <a:rPr lang="fr-FR" sz="2200" dirty="0" err="1">
                <a:solidFill>
                  <a:srgbClr val="404040"/>
                </a:solidFill>
              </a:rPr>
              <a:t>loans</a:t>
            </a:r>
            <a:r>
              <a:rPr lang="fr-FR" sz="2200" dirty="0">
                <a:solidFill>
                  <a:srgbClr val="404040"/>
                </a:solidFill>
              </a:rPr>
              <a:t>: 	</a:t>
            </a:r>
            <a:r>
              <a:rPr lang="en-US" sz="22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6 985 000 USD 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CA74A"/>
              </a:buClr>
              <a:buSzPct val="100000"/>
              <a:buFont typeface="Wingdings" charset="2"/>
              <a:buChar char="§"/>
            </a:pPr>
            <a:r>
              <a:rPr lang="fr-FR" sz="2200" dirty="0" err="1">
                <a:solidFill>
                  <a:srgbClr val="404040"/>
                </a:solidFill>
              </a:rPr>
              <a:t>Savings</a:t>
            </a:r>
            <a:r>
              <a:rPr lang="fr-FR" sz="2200" dirty="0">
                <a:solidFill>
                  <a:srgbClr val="404040"/>
                </a:solidFill>
              </a:rPr>
              <a:t>: 	4 200 000 USD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dirty="0">
                <a:latin typeface="Blackadder ITC" pitchFamily="82" charset="0"/>
              </a:rPr>
              <a:t>Un chemin existe toujours pour les plus pauvres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E9A1-307A-4D38-8971-A0D2F5761A2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96752"/>
            <a:ext cx="388843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95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4"/>
          <p:cNvSpPr>
            <a:spLocks noGrp="1"/>
          </p:cNvSpPr>
          <p:nvPr>
            <p:ph idx="1"/>
          </p:nvPr>
        </p:nvSpPr>
        <p:spPr>
          <a:xfrm>
            <a:off x="4345632" y="1124744"/>
            <a:ext cx="4618856" cy="58531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2-year pilot in a rural area</a:t>
            </a:r>
          </a:p>
          <a:p>
            <a:pPr>
              <a:lnSpc>
                <a:spcPct val="150000"/>
              </a:lnSpc>
            </a:pPr>
            <a:r>
              <a:rPr lang="en-US" sz="2700" dirty="0"/>
              <a:t>Of the 18 000 potential female clients 67% have a phone</a:t>
            </a:r>
          </a:p>
          <a:p>
            <a:pPr>
              <a:lnSpc>
                <a:spcPct val="150000"/>
              </a:lnSpc>
            </a:pPr>
            <a:r>
              <a:rPr lang="en-US" sz="2700" dirty="0"/>
              <a:t>Our goal is to link 120 savings groups to ALIDE using our own platform</a:t>
            </a:r>
          </a:p>
        </p:txBody>
      </p:sp>
      <p:pic>
        <p:nvPicPr>
          <p:cNvPr id="16" name="Picture 4" descr="Résultat de recherche d'images pour &quot;téléphonie mobile en zone rurale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75"/>
          <a:stretch/>
        </p:blipFill>
        <p:spPr bwMode="auto">
          <a:xfrm>
            <a:off x="618139" y="1556792"/>
            <a:ext cx="3707904" cy="46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686800" cy="1052736"/>
          </a:xfrm>
        </p:spPr>
        <p:txBody>
          <a:bodyPr>
            <a:noAutofit/>
          </a:bodyPr>
          <a:lstStyle/>
          <a:p>
            <a:pPr algn="r"/>
            <a:r>
              <a:rPr lang="fr-FR" sz="5400" b="1" i="1" dirty="0">
                <a:solidFill>
                  <a:schemeClr val="accent6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   </a:t>
            </a:r>
            <a:r>
              <a:rPr lang="fr-FR" sz="3400" b="1" i="1" dirty="0" err="1">
                <a:solidFill>
                  <a:srgbClr val="BCA74A"/>
                </a:solidFill>
              </a:rPr>
              <a:t>Experience</a:t>
            </a:r>
            <a:r>
              <a:rPr lang="fr-FR" sz="3400" b="1" i="1" dirty="0">
                <a:solidFill>
                  <a:srgbClr val="BCA74A"/>
                </a:solidFill>
              </a:rPr>
              <a:t> in </a:t>
            </a:r>
            <a:r>
              <a:rPr lang="fr-FR" sz="3400" b="1" i="1" dirty="0" err="1">
                <a:solidFill>
                  <a:srgbClr val="BCA74A"/>
                </a:solidFill>
              </a:rPr>
              <a:t>Savings</a:t>
            </a:r>
            <a:r>
              <a:rPr lang="fr-FR" sz="3400" b="1" i="1" dirty="0">
                <a:solidFill>
                  <a:srgbClr val="BCA74A"/>
                </a:solidFill>
              </a:rPr>
              <a:t> Group </a:t>
            </a:r>
            <a:br>
              <a:rPr lang="fr-FR" sz="3400" b="1" i="1" dirty="0">
                <a:solidFill>
                  <a:srgbClr val="BCA74A"/>
                </a:solidFill>
              </a:rPr>
            </a:br>
            <a:r>
              <a:rPr lang="fr-FR" sz="3400" b="1" i="1" dirty="0">
                <a:solidFill>
                  <a:srgbClr val="BCA74A"/>
                </a:solidFill>
              </a:rPr>
              <a:t>Linkages</a:t>
            </a:r>
          </a:p>
        </p:txBody>
      </p:sp>
    </p:spTree>
    <p:extLst>
      <p:ext uri="{BB962C8B-B14F-4D97-AF65-F5344CB8AC3E}">
        <p14:creationId xmlns:p14="http://schemas.microsoft.com/office/powerpoint/2010/main" val="289535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en-US" b="1" i="1">
                <a:solidFill>
                  <a:schemeClr val="accent6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b="1" i="1">
                <a:solidFill>
                  <a:srgbClr val="BCA74A"/>
                </a:solidFill>
              </a:rPr>
              <a:t>Activities Completed</a:t>
            </a:r>
            <a:endParaRPr lang="en-US" sz="5400" b="1" i="1">
              <a:solidFill>
                <a:schemeClr val="accent6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1" name="Espace réservé du contenu 7" descr="F:\images de la mission ouinhi\IMG_20160329_111308.jpg"/>
          <p:cNvPicPr>
            <a:picLocks noGrp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4673" y="1268760"/>
            <a:ext cx="3456383" cy="45129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/>
          <p:cNvSpPr txBox="1"/>
          <p:nvPr/>
        </p:nvSpPr>
        <p:spPr>
          <a:xfrm>
            <a:off x="611559" y="1336114"/>
            <a:ext cx="4608513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300" dirty="0">
                <a:solidFill>
                  <a:prstClr val="black"/>
                </a:solidFill>
              </a:rPr>
              <a:t>Market research study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300" dirty="0">
                <a:solidFill>
                  <a:prstClr val="black"/>
                </a:solidFill>
              </a:rPr>
              <a:t>Design of </a:t>
            </a:r>
            <a:r>
              <a:rPr lang="en-US" sz="2300" i="1" dirty="0">
                <a:solidFill>
                  <a:prstClr val="black"/>
                </a:solidFill>
              </a:rPr>
              <a:t>DJIDEMI </a:t>
            </a:r>
            <a:r>
              <a:rPr lang="en-US" sz="2300" dirty="0">
                <a:solidFill>
                  <a:prstClr val="black"/>
                </a:solidFill>
              </a:rPr>
              <a:t>savings product</a:t>
            </a:r>
            <a:endParaRPr lang="en-US" sz="2300" i="1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300" dirty="0">
                <a:solidFill>
                  <a:prstClr val="black"/>
                </a:solidFill>
              </a:rPr>
              <a:t>Platform configuration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300" dirty="0">
                <a:solidFill>
                  <a:prstClr val="black"/>
                </a:solidFill>
              </a:rPr>
              <a:t>Development of financial education module for groups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300" dirty="0">
                <a:solidFill>
                  <a:prstClr val="black"/>
                </a:solidFill>
              </a:rPr>
              <a:t>Development of financial education to be delivered via radio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300" dirty="0">
                <a:solidFill>
                  <a:prstClr val="black"/>
                </a:solidFill>
              </a:rPr>
              <a:t>Creation of local agent network</a:t>
            </a:r>
          </a:p>
          <a:p>
            <a:pPr marL="285750" indent="-285750">
              <a:buFontTx/>
              <a:buChar char="-"/>
            </a:pPr>
            <a:endParaRPr lang="en-US" sz="2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2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5915000" cy="1143000"/>
          </a:xfrm>
        </p:spPr>
        <p:txBody>
          <a:bodyPr>
            <a:normAutofit/>
          </a:bodyPr>
          <a:lstStyle/>
          <a:p>
            <a:pPr algn="r"/>
            <a:r>
              <a:rPr lang="fr-FR" sz="4000" b="1" i="1" dirty="0" err="1">
                <a:solidFill>
                  <a:srgbClr val="BCA74A"/>
                </a:solidFill>
              </a:rPr>
              <a:t>Results</a:t>
            </a:r>
            <a:endParaRPr lang="fr-FR" sz="4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588264"/>
              </p:ext>
            </p:extLst>
          </p:nvPr>
        </p:nvGraphicFramePr>
        <p:xfrm>
          <a:off x="714375" y="1600200"/>
          <a:ext cx="797242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5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2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No of </a:t>
                      </a:r>
                      <a:r>
                        <a:rPr lang="fr-FR" sz="2800" dirty="0" err="1"/>
                        <a:t>Accounts</a:t>
                      </a:r>
                      <a:r>
                        <a:rPr lang="fr-FR" sz="2800" dirty="0"/>
                        <a:t> </a:t>
                      </a:r>
                      <a:r>
                        <a:rPr lang="fr-FR" sz="2800" dirty="0" err="1"/>
                        <a:t>Opened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err="1"/>
                        <a:t>Number</a:t>
                      </a:r>
                      <a:r>
                        <a:rPr lang="fr-FR" sz="2800" dirty="0"/>
                        <a:t> of </a:t>
                      </a:r>
                      <a:r>
                        <a:rPr lang="fr-FR" sz="2800" dirty="0" err="1"/>
                        <a:t>Women</a:t>
                      </a:r>
                      <a:r>
                        <a:rPr lang="fr-FR" sz="2800" dirty="0"/>
                        <a:t> </a:t>
                      </a:r>
                      <a:r>
                        <a:rPr lang="fr-FR" sz="2800" dirty="0" err="1"/>
                        <a:t>Reached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Total </a:t>
                      </a:r>
                      <a:r>
                        <a:rPr lang="fr-FR" sz="2800" dirty="0" err="1"/>
                        <a:t>Savings</a:t>
                      </a:r>
                      <a:r>
                        <a:rPr lang="fr-FR" sz="2800" dirty="0"/>
                        <a:t> </a:t>
                      </a:r>
                    </a:p>
                    <a:p>
                      <a:pPr algn="ctr"/>
                      <a:r>
                        <a:rPr lang="fr-FR" sz="2800" dirty="0"/>
                        <a:t>(in USD)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fr-FR" sz="2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fr-FR" sz="2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600</a:t>
                      </a:r>
                      <a:endParaRPr lang="fr-F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35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fr-FR" b="1" i="1" dirty="0">
                <a:solidFill>
                  <a:schemeClr val="accent6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fr-FR" b="1" i="1" dirty="0">
                <a:solidFill>
                  <a:srgbClr val="BCA74A"/>
                </a:solidFill>
              </a:rPr>
              <a:t>Challenges</a:t>
            </a:r>
            <a:endParaRPr lang="fr-FR" b="1" i="1" dirty="0">
              <a:solidFill>
                <a:schemeClr val="accent6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1559" y="1336114"/>
            <a:ext cx="83529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Choosing the platform and designing the interface </a:t>
            </a:r>
            <a:endParaRPr lang="en-US" sz="2400" dirty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prstClr val="black"/>
                </a:solidFill>
              </a:rPr>
              <a:t>The length of the project is very short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prstClr val="black"/>
                </a:solidFill>
              </a:rPr>
              <a:t>The absence of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(or weakness of) an internet connection in the areas targeted for the project 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Low confidence levels of group members because they have been robbed by other institutions in the past</a:t>
            </a:r>
          </a:p>
          <a:p>
            <a:pPr marL="285750" lvl="0" indent="-28575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Low level of savings collected by ALIDE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5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r"/>
            <a:r>
              <a:rPr lang="en-US" sz="5400" b="1" i="1">
                <a:solidFill>
                  <a:srgbClr val="BCA74A"/>
                </a:solidFill>
              </a:rPr>
              <a:t>Lessons Learned</a:t>
            </a:r>
            <a:endParaRPr lang="en-US" sz="5400" b="1" i="1">
              <a:solidFill>
                <a:schemeClr val="accent6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1559" y="1336114"/>
            <a:ext cx="8352929" cy="5759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Know-how in choosing a technological solution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High need for financial literacy on the part of beneficiaries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High need of credit / loans for groups</a:t>
            </a:r>
          </a:p>
          <a:p>
            <a:pPr marL="285750" lvl="0" indent="-285750" algn="just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need for support of an NGO to facilitate the linkage between savings groups and ALIDE</a:t>
            </a:r>
          </a:p>
          <a:p>
            <a:pPr marL="285750" lvl="0" indent="-285750" algn="just"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32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ALID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_ALID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plate_ALID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Template_ALIDé</Template>
  <TotalTime>5737</TotalTime>
  <Words>314</Words>
  <Application>Microsoft Office PowerPoint</Application>
  <PresentationFormat>On-screen Show (4:3)</PresentationFormat>
  <Paragraphs>81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Aparajita</vt:lpstr>
      <vt:lpstr>Arabic Typesetting</vt:lpstr>
      <vt:lpstr>Arial</vt:lpstr>
      <vt:lpstr>Arial Narrow</vt:lpstr>
      <vt:lpstr>Blackadder ITC</vt:lpstr>
      <vt:lpstr>Calibri</vt:lpstr>
      <vt:lpstr>LucidaSansUnicode</vt:lpstr>
      <vt:lpstr>Times New Roman</vt:lpstr>
      <vt:lpstr>Verdana</vt:lpstr>
      <vt:lpstr>Wingdings</vt:lpstr>
      <vt:lpstr>Template_ALIDé</vt:lpstr>
      <vt:lpstr>1_Template_ALIDé</vt:lpstr>
      <vt:lpstr>2_Template_ALIDé</vt:lpstr>
      <vt:lpstr>     Valère L. HOUSSOU,  CEO, ALIDE houssoul@yahoo.fr  </vt:lpstr>
      <vt:lpstr>Sommaire</vt:lpstr>
      <vt:lpstr>The Context: Bénin   </vt:lpstr>
      <vt:lpstr>ALIDE</vt:lpstr>
      <vt:lpstr>    Experience in Savings Group  Linkages</vt:lpstr>
      <vt:lpstr> Activities Completed</vt:lpstr>
      <vt:lpstr>Results</vt:lpstr>
      <vt:lpstr> Challenges</vt:lpstr>
      <vt:lpstr>Lessons Learned</vt:lpstr>
      <vt:lpstr>Perspectives</vt:lpstr>
      <vt:lpstr>Partenaire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houssoul</dc:creator>
  <cp:lastModifiedBy>Pamela Eser</cp:lastModifiedBy>
  <cp:revision>431</cp:revision>
  <cp:lastPrinted>2015-05-29T17:23:59Z</cp:lastPrinted>
  <dcterms:created xsi:type="dcterms:W3CDTF">2012-06-26T11:01:52Z</dcterms:created>
  <dcterms:modified xsi:type="dcterms:W3CDTF">2018-04-24T19:00:51Z</dcterms:modified>
</cp:coreProperties>
</file>