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 id="2147483660" r:id="rId3"/>
    <p:sldMasterId id="2147483679" r:id="rId4"/>
  </p:sldMasterIdLst>
  <p:notesMasterIdLst>
    <p:notesMasterId r:id="rId17"/>
  </p:notesMasterIdLst>
  <p:sldIdLst>
    <p:sldId id="256" r:id="rId5"/>
    <p:sldId id="274" r:id="rId6"/>
    <p:sldId id="275" r:id="rId7"/>
    <p:sldId id="289" r:id="rId8"/>
    <p:sldId id="281" r:id="rId9"/>
    <p:sldId id="292" r:id="rId10"/>
    <p:sldId id="291" r:id="rId11"/>
    <p:sldId id="278" r:id="rId12"/>
    <p:sldId id="284" r:id="rId13"/>
    <p:sldId id="285" r:id="rId14"/>
    <p:sldId id="290" r:id="rId15"/>
    <p:sldId id="265" r:id="rId16"/>
  </p:sldIdLst>
  <p:sldSz cx="9144000" cy="6858000" type="screen4x3"/>
  <p:notesSz cx="7010400" cy="92964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75A4"/>
    <a:srgbClr val="00207E"/>
    <a:srgbClr val="FFC66F"/>
    <a:srgbClr val="FF8500"/>
    <a:srgbClr val="002A64"/>
    <a:srgbClr val="00345E"/>
    <a:srgbClr val="404040"/>
    <a:srgbClr val="3963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28" autoAdjust="0"/>
    <p:restoredTop sz="74433" autoAdjust="0"/>
  </p:normalViewPr>
  <p:slideViewPr>
    <p:cSldViewPr>
      <p:cViewPr varScale="1">
        <p:scale>
          <a:sx n="83" d="100"/>
          <a:sy n="83" d="100"/>
        </p:scale>
        <p:origin x="2592"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notesMaster" Target="notesMasters/notesMaster1.xml"/><Relationship Id="rId18" Type="http://schemas.openxmlformats.org/officeDocument/2006/relationships/tags" Target="tags/tag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3F8EDE-1F6A-4D83-AACB-EF44D48A20B5}" type="doc">
      <dgm:prSet loTypeId="urn:microsoft.com/office/officeart/2005/8/layout/pyramid2" loCatId="pyramid" qsTypeId="urn:microsoft.com/office/officeart/2005/8/quickstyle/simple4" qsCatId="simple" csTypeId="urn:microsoft.com/office/officeart/2005/8/colors/accent1_2" csCatId="accent1" phldr="1"/>
      <dgm:spPr/>
      <dgm:t>
        <a:bodyPr/>
        <a:lstStyle/>
        <a:p>
          <a:endParaRPr lang="en-US"/>
        </a:p>
      </dgm:t>
    </dgm:pt>
    <dgm:pt modelId="{9832BCAC-31AC-4939-B195-7C82E0A711D9}">
      <dgm:prSet custT="1"/>
      <dgm:spPr/>
      <dgm:t>
        <a:bodyPr/>
        <a:lstStyle/>
        <a:p>
          <a:r>
            <a:rPr lang="en-US" sz="1800" b="1" dirty="0"/>
            <a:t>Innovation Funding</a:t>
          </a:r>
        </a:p>
      </dgm:t>
    </dgm:pt>
    <dgm:pt modelId="{5255DEED-2B0E-4FA4-9A8C-FE14CD201556}" type="parTrans" cxnId="{9FD12264-20E1-457C-ACC7-E8C2D3D1284F}">
      <dgm:prSet/>
      <dgm:spPr/>
      <dgm:t>
        <a:bodyPr/>
        <a:lstStyle/>
        <a:p>
          <a:endParaRPr lang="en-US"/>
        </a:p>
      </dgm:t>
    </dgm:pt>
    <dgm:pt modelId="{039C891D-54F3-4CDE-86A4-EFF02A44F163}" type="sibTrans" cxnId="{9FD12264-20E1-457C-ACC7-E8C2D3D1284F}">
      <dgm:prSet/>
      <dgm:spPr/>
      <dgm:t>
        <a:bodyPr/>
        <a:lstStyle/>
        <a:p>
          <a:endParaRPr lang="en-US"/>
        </a:p>
      </dgm:t>
    </dgm:pt>
    <dgm:pt modelId="{B2910904-4EA7-40C3-8A7C-8901EB9B5533}">
      <dgm:prSet custT="1"/>
      <dgm:spPr/>
      <dgm:t>
        <a:bodyPr/>
        <a:lstStyle/>
        <a:p>
          <a:r>
            <a:rPr lang="en-US" sz="1800" b="1" dirty="0"/>
            <a:t>Advocacy</a:t>
          </a:r>
        </a:p>
      </dgm:t>
    </dgm:pt>
    <dgm:pt modelId="{295A4741-B4D6-4FC2-B747-ED4A3BC46EB3}" type="parTrans" cxnId="{3FAA77AF-66E0-4F3A-A370-7A8A9C674D63}">
      <dgm:prSet/>
      <dgm:spPr/>
      <dgm:t>
        <a:bodyPr/>
        <a:lstStyle/>
        <a:p>
          <a:endParaRPr lang="en-US"/>
        </a:p>
      </dgm:t>
    </dgm:pt>
    <dgm:pt modelId="{79B255D3-DB14-4FD9-BD68-BE4E0407B352}" type="sibTrans" cxnId="{3FAA77AF-66E0-4F3A-A370-7A8A9C674D63}">
      <dgm:prSet/>
      <dgm:spPr/>
      <dgm:t>
        <a:bodyPr/>
        <a:lstStyle/>
        <a:p>
          <a:endParaRPr lang="en-US"/>
        </a:p>
      </dgm:t>
    </dgm:pt>
    <dgm:pt modelId="{807365FD-2575-4917-85EB-BD39E657C1E0}">
      <dgm:prSet custT="1"/>
      <dgm:spPr/>
      <dgm:t>
        <a:bodyPr/>
        <a:lstStyle/>
        <a:p>
          <a:r>
            <a:rPr lang="en-US" sz="1800" b="1" dirty="0"/>
            <a:t>Convening</a:t>
          </a:r>
        </a:p>
      </dgm:t>
    </dgm:pt>
    <dgm:pt modelId="{F03E1CFF-7B55-4664-9C32-65A3CD875FF4}" type="parTrans" cxnId="{C39E13BF-05B4-4FB2-BFAE-A81D676EE1B1}">
      <dgm:prSet/>
      <dgm:spPr/>
      <dgm:t>
        <a:bodyPr/>
        <a:lstStyle/>
        <a:p>
          <a:endParaRPr lang="en-US"/>
        </a:p>
      </dgm:t>
    </dgm:pt>
    <dgm:pt modelId="{3074B502-843F-4675-99FE-CA2A4AF691F7}" type="sibTrans" cxnId="{C39E13BF-05B4-4FB2-BFAE-A81D676EE1B1}">
      <dgm:prSet/>
      <dgm:spPr/>
      <dgm:t>
        <a:bodyPr/>
        <a:lstStyle/>
        <a:p>
          <a:endParaRPr lang="en-US"/>
        </a:p>
      </dgm:t>
    </dgm:pt>
    <dgm:pt modelId="{0FA1ABA8-8109-4D41-9E6B-96635AC95B84}">
      <dgm:prSet custT="1"/>
      <dgm:spPr/>
      <dgm:t>
        <a:bodyPr/>
        <a:lstStyle/>
        <a:p>
          <a:r>
            <a:rPr lang="en-US" sz="1800" b="1" dirty="0"/>
            <a:t>Research</a:t>
          </a:r>
        </a:p>
      </dgm:t>
    </dgm:pt>
    <dgm:pt modelId="{C5BEFEDF-FA58-41B6-8348-DA9368120C51}" type="parTrans" cxnId="{9211B8F2-D73A-4D3D-AA58-A7D2EDE613D7}">
      <dgm:prSet/>
      <dgm:spPr/>
      <dgm:t>
        <a:bodyPr/>
        <a:lstStyle/>
        <a:p>
          <a:endParaRPr lang="en-US"/>
        </a:p>
      </dgm:t>
    </dgm:pt>
    <dgm:pt modelId="{1349ACD4-8016-4EE1-B5A5-26094DA5D9D4}" type="sibTrans" cxnId="{9211B8F2-D73A-4D3D-AA58-A7D2EDE613D7}">
      <dgm:prSet/>
      <dgm:spPr/>
      <dgm:t>
        <a:bodyPr/>
        <a:lstStyle/>
        <a:p>
          <a:endParaRPr lang="en-US"/>
        </a:p>
      </dgm:t>
    </dgm:pt>
    <dgm:pt modelId="{F933CE38-BE83-44B2-AFB3-7A6FBD562A7D}">
      <dgm:prSet custT="1"/>
      <dgm:spPr/>
      <dgm:t>
        <a:bodyPr/>
        <a:lstStyle/>
        <a:p>
          <a:r>
            <a:rPr lang="en-US" sz="1800" b="1" dirty="0"/>
            <a:t>Capacity Building</a:t>
          </a:r>
        </a:p>
      </dgm:t>
    </dgm:pt>
    <dgm:pt modelId="{0A21E1C6-9C65-4C5F-9003-07CF3AACC2FB}" type="parTrans" cxnId="{3E52C6A3-9739-44D2-B71A-1CA22747FEE2}">
      <dgm:prSet/>
      <dgm:spPr/>
      <dgm:t>
        <a:bodyPr/>
        <a:lstStyle/>
        <a:p>
          <a:endParaRPr lang="en-US"/>
        </a:p>
      </dgm:t>
    </dgm:pt>
    <dgm:pt modelId="{21200164-A001-4F35-861C-CC3440EFA0C8}" type="sibTrans" cxnId="{3E52C6A3-9739-44D2-B71A-1CA22747FEE2}">
      <dgm:prSet/>
      <dgm:spPr/>
      <dgm:t>
        <a:bodyPr/>
        <a:lstStyle/>
        <a:p>
          <a:endParaRPr lang="en-US"/>
        </a:p>
      </dgm:t>
    </dgm:pt>
    <dgm:pt modelId="{A9BC1997-976F-4ECB-957D-7A18FB6E3880}" type="pres">
      <dgm:prSet presAssocID="{BD3F8EDE-1F6A-4D83-AACB-EF44D48A20B5}" presName="compositeShape" presStyleCnt="0">
        <dgm:presLayoutVars>
          <dgm:dir/>
          <dgm:resizeHandles/>
        </dgm:presLayoutVars>
      </dgm:prSet>
      <dgm:spPr/>
      <dgm:t>
        <a:bodyPr/>
        <a:lstStyle/>
        <a:p>
          <a:endParaRPr lang="en-US"/>
        </a:p>
      </dgm:t>
    </dgm:pt>
    <dgm:pt modelId="{2BC9F4DE-4504-447C-B366-B3CAF9B6930B}" type="pres">
      <dgm:prSet presAssocID="{BD3F8EDE-1F6A-4D83-AACB-EF44D48A20B5}" presName="pyramid" presStyleLbl="node1" presStyleIdx="0" presStyleCnt="1"/>
      <dgm:spPr/>
    </dgm:pt>
    <dgm:pt modelId="{E1073862-6693-4827-969A-6C689315CDC4}" type="pres">
      <dgm:prSet presAssocID="{BD3F8EDE-1F6A-4D83-AACB-EF44D48A20B5}" presName="theList" presStyleCnt="0"/>
      <dgm:spPr/>
    </dgm:pt>
    <dgm:pt modelId="{02F94632-0928-4BD0-9463-56CC55C8E825}" type="pres">
      <dgm:prSet presAssocID="{9832BCAC-31AC-4939-B195-7C82E0A711D9}" presName="aNode" presStyleLbl="fgAcc1" presStyleIdx="0" presStyleCnt="5" custScaleX="141091" custScaleY="550058" custLinFactY="-35003" custLinFactNeighborX="-3040" custLinFactNeighborY="-100000">
        <dgm:presLayoutVars>
          <dgm:bulletEnabled val="1"/>
        </dgm:presLayoutVars>
      </dgm:prSet>
      <dgm:spPr/>
      <dgm:t>
        <a:bodyPr/>
        <a:lstStyle/>
        <a:p>
          <a:endParaRPr lang="en-US"/>
        </a:p>
      </dgm:t>
    </dgm:pt>
    <dgm:pt modelId="{A76B1977-5050-40BF-B402-80253B0A8E61}" type="pres">
      <dgm:prSet presAssocID="{9832BCAC-31AC-4939-B195-7C82E0A711D9}" presName="aSpace" presStyleCnt="0"/>
      <dgm:spPr/>
    </dgm:pt>
    <dgm:pt modelId="{19997AD5-1A45-4B1A-872B-5F221EDDDD23}" type="pres">
      <dgm:prSet presAssocID="{B2910904-4EA7-40C3-8A7C-8901EB9B5533}" presName="aNode" presStyleLbl="fgAcc1" presStyleIdx="1" presStyleCnt="5" custScaleX="135971" custScaleY="601960" custLinFactY="-22300" custLinFactNeighborX="-3040" custLinFactNeighborY="-100000">
        <dgm:presLayoutVars>
          <dgm:bulletEnabled val="1"/>
        </dgm:presLayoutVars>
      </dgm:prSet>
      <dgm:spPr/>
      <dgm:t>
        <a:bodyPr/>
        <a:lstStyle/>
        <a:p>
          <a:endParaRPr lang="en-US"/>
        </a:p>
      </dgm:t>
    </dgm:pt>
    <dgm:pt modelId="{2EAFCC7E-4ECE-4683-B9F2-7114FBC3E537}" type="pres">
      <dgm:prSet presAssocID="{B2910904-4EA7-40C3-8A7C-8901EB9B5533}" presName="aSpace" presStyleCnt="0"/>
      <dgm:spPr/>
    </dgm:pt>
    <dgm:pt modelId="{AEEC3987-F9F8-4D68-93DD-7203BD0FB8A4}" type="pres">
      <dgm:prSet presAssocID="{F933CE38-BE83-44B2-AFB3-7A6FBD562A7D}" presName="aNode" presStyleLbl="fgAcc1" presStyleIdx="2" presStyleCnt="5" custScaleX="134074" custScaleY="655736" custLinFactY="-7025" custLinFactNeighborX="-3040" custLinFactNeighborY="-100000">
        <dgm:presLayoutVars>
          <dgm:bulletEnabled val="1"/>
        </dgm:presLayoutVars>
      </dgm:prSet>
      <dgm:spPr/>
      <dgm:t>
        <a:bodyPr/>
        <a:lstStyle/>
        <a:p>
          <a:endParaRPr lang="en-US"/>
        </a:p>
      </dgm:t>
    </dgm:pt>
    <dgm:pt modelId="{0C0F74C8-832D-48B7-B3BA-A59743886CE2}" type="pres">
      <dgm:prSet presAssocID="{F933CE38-BE83-44B2-AFB3-7A6FBD562A7D}" presName="aSpace" presStyleCnt="0"/>
      <dgm:spPr/>
    </dgm:pt>
    <dgm:pt modelId="{15A7B5BE-8250-4137-BA3E-9A92A43CD9BA}" type="pres">
      <dgm:prSet presAssocID="{807365FD-2575-4917-85EB-BD39E657C1E0}" presName="aNode" presStyleLbl="fgAcc1" presStyleIdx="3" presStyleCnt="5" custScaleX="136539" custScaleY="641925">
        <dgm:presLayoutVars>
          <dgm:bulletEnabled val="1"/>
        </dgm:presLayoutVars>
      </dgm:prSet>
      <dgm:spPr/>
      <dgm:t>
        <a:bodyPr/>
        <a:lstStyle/>
        <a:p>
          <a:endParaRPr lang="en-US"/>
        </a:p>
      </dgm:t>
    </dgm:pt>
    <dgm:pt modelId="{3943A1A0-3C53-48B7-9FB5-DEB7DB5C338F}" type="pres">
      <dgm:prSet presAssocID="{807365FD-2575-4917-85EB-BD39E657C1E0}" presName="aSpace" presStyleCnt="0"/>
      <dgm:spPr/>
    </dgm:pt>
    <dgm:pt modelId="{21932375-39DA-4EDD-8FD8-F7A743345582}" type="pres">
      <dgm:prSet presAssocID="{0FA1ABA8-8109-4D41-9E6B-96635AC95B84}" presName="aNode" presStyleLbl="fgAcc1" presStyleIdx="4" presStyleCnt="5" custScaleX="136539" custScaleY="629302">
        <dgm:presLayoutVars>
          <dgm:bulletEnabled val="1"/>
        </dgm:presLayoutVars>
      </dgm:prSet>
      <dgm:spPr/>
      <dgm:t>
        <a:bodyPr/>
        <a:lstStyle/>
        <a:p>
          <a:endParaRPr lang="en-US"/>
        </a:p>
      </dgm:t>
    </dgm:pt>
    <dgm:pt modelId="{ABFD82EE-144E-4039-BEEE-772F00BDAE1A}" type="pres">
      <dgm:prSet presAssocID="{0FA1ABA8-8109-4D41-9E6B-96635AC95B84}" presName="aSpace" presStyleCnt="0"/>
      <dgm:spPr/>
    </dgm:pt>
  </dgm:ptLst>
  <dgm:cxnLst>
    <dgm:cxn modelId="{7779ED73-0D7B-4216-B93B-F1EDCEC16BC7}" type="presOf" srcId="{0FA1ABA8-8109-4D41-9E6B-96635AC95B84}" destId="{21932375-39DA-4EDD-8FD8-F7A743345582}" srcOrd="0" destOrd="0" presId="urn:microsoft.com/office/officeart/2005/8/layout/pyramid2"/>
    <dgm:cxn modelId="{C6DC73FE-2630-421C-A062-6951C9B4218E}" type="presOf" srcId="{9832BCAC-31AC-4939-B195-7C82E0A711D9}" destId="{02F94632-0928-4BD0-9463-56CC55C8E825}" srcOrd="0" destOrd="0" presId="urn:microsoft.com/office/officeart/2005/8/layout/pyramid2"/>
    <dgm:cxn modelId="{7F584CB3-E2E2-41EF-8CDD-137107A604A5}" type="presOf" srcId="{807365FD-2575-4917-85EB-BD39E657C1E0}" destId="{15A7B5BE-8250-4137-BA3E-9A92A43CD9BA}" srcOrd="0" destOrd="0" presId="urn:microsoft.com/office/officeart/2005/8/layout/pyramid2"/>
    <dgm:cxn modelId="{9211B8F2-D73A-4D3D-AA58-A7D2EDE613D7}" srcId="{BD3F8EDE-1F6A-4D83-AACB-EF44D48A20B5}" destId="{0FA1ABA8-8109-4D41-9E6B-96635AC95B84}" srcOrd="4" destOrd="0" parTransId="{C5BEFEDF-FA58-41B6-8348-DA9368120C51}" sibTransId="{1349ACD4-8016-4EE1-B5A5-26094DA5D9D4}"/>
    <dgm:cxn modelId="{D21B8A30-B80F-44EE-B42F-B1B99587FC2E}" type="presOf" srcId="{B2910904-4EA7-40C3-8A7C-8901EB9B5533}" destId="{19997AD5-1A45-4B1A-872B-5F221EDDDD23}" srcOrd="0" destOrd="0" presId="urn:microsoft.com/office/officeart/2005/8/layout/pyramid2"/>
    <dgm:cxn modelId="{AB6D25D4-C79C-4AB1-B029-482987EAC489}" type="presOf" srcId="{F933CE38-BE83-44B2-AFB3-7A6FBD562A7D}" destId="{AEEC3987-F9F8-4D68-93DD-7203BD0FB8A4}" srcOrd="0" destOrd="0" presId="urn:microsoft.com/office/officeart/2005/8/layout/pyramid2"/>
    <dgm:cxn modelId="{3FAA77AF-66E0-4F3A-A370-7A8A9C674D63}" srcId="{BD3F8EDE-1F6A-4D83-AACB-EF44D48A20B5}" destId="{B2910904-4EA7-40C3-8A7C-8901EB9B5533}" srcOrd="1" destOrd="0" parTransId="{295A4741-B4D6-4FC2-B747-ED4A3BC46EB3}" sibTransId="{79B255D3-DB14-4FD9-BD68-BE4E0407B352}"/>
    <dgm:cxn modelId="{564AAE29-9CBE-40C3-A0D8-725282B52F0C}" type="presOf" srcId="{BD3F8EDE-1F6A-4D83-AACB-EF44D48A20B5}" destId="{A9BC1997-976F-4ECB-957D-7A18FB6E3880}" srcOrd="0" destOrd="0" presId="urn:microsoft.com/office/officeart/2005/8/layout/pyramid2"/>
    <dgm:cxn modelId="{9FD12264-20E1-457C-ACC7-E8C2D3D1284F}" srcId="{BD3F8EDE-1F6A-4D83-AACB-EF44D48A20B5}" destId="{9832BCAC-31AC-4939-B195-7C82E0A711D9}" srcOrd="0" destOrd="0" parTransId="{5255DEED-2B0E-4FA4-9A8C-FE14CD201556}" sibTransId="{039C891D-54F3-4CDE-86A4-EFF02A44F163}"/>
    <dgm:cxn modelId="{C39E13BF-05B4-4FB2-BFAE-A81D676EE1B1}" srcId="{BD3F8EDE-1F6A-4D83-AACB-EF44D48A20B5}" destId="{807365FD-2575-4917-85EB-BD39E657C1E0}" srcOrd="3" destOrd="0" parTransId="{F03E1CFF-7B55-4664-9C32-65A3CD875FF4}" sibTransId="{3074B502-843F-4675-99FE-CA2A4AF691F7}"/>
    <dgm:cxn modelId="{3E52C6A3-9739-44D2-B71A-1CA22747FEE2}" srcId="{BD3F8EDE-1F6A-4D83-AACB-EF44D48A20B5}" destId="{F933CE38-BE83-44B2-AFB3-7A6FBD562A7D}" srcOrd="2" destOrd="0" parTransId="{0A21E1C6-9C65-4C5F-9003-07CF3AACC2FB}" sibTransId="{21200164-A001-4F35-861C-CC3440EFA0C8}"/>
    <dgm:cxn modelId="{6D039F65-8DF5-4EAC-905E-762BDB55FE8A}" type="presParOf" srcId="{A9BC1997-976F-4ECB-957D-7A18FB6E3880}" destId="{2BC9F4DE-4504-447C-B366-B3CAF9B6930B}" srcOrd="0" destOrd="0" presId="urn:microsoft.com/office/officeart/2005/8/layout/pyramid2"/>
    <dgm:cxn modelId="{701F7FB8-EED3-4DD3-A86F-269612929BF2}" type="presParOf" srcId="{A9BC1997-976F-4ECB-957D-7A18FB6E3880}" destId="{E1073862-6693-4827-969A-6C689315CDC4}" srcOrd="1" destOrd="0" presId="urn:microsoft.com/office/officeart/2005/8/layout/pyramid2"/>
    <dgm:cxn modelId="{2FB5ED48-FB9F-40DE-BC16-092B99F0FE66}" type="presParOf" srcId="{E1073862-6693-4827-969A-6C689315CDC4}" destId="{02F94632-0928-4BD0-9463-56CC55C8E825}" srcOrd="0" destOrd="0" presId="urn:microsoft.com/office/officeart/2005/8/layout/pyramid2"/>
    <dgm:cxn modelId="{EBF562FF-3D59-4A2B-A064-A37CA02D22EA}" type="presParOf" srcId="{E1073862-6693-4827-969A-6C689315CDC4}" destId="{A76B1977-5050-40BF-B402-80253B0A8E61}" srcOrd="1" destOrd="0" presId="urn:microsoft.com/office/officeart/2005/8/layout/pyramid2"/>
    <dgm:cxn modelId="{B93C58B1-00DF-46E2-AC36-F7B250AF40AF}" type="presParOf" srcId="{E1073862-6693-4827-969A-6C689315CDC4}" destId="{19997AD5-1A45-4B1A-872B-5F221EDDDD23}" srcOrd="2" destOrd="0" presId="urn:microsoft.com/office/officeart/2005/8/layout/pyramid2"/>
    <dgm:cxn modelId="{BB4CE63D-9A23-4F6E-903F-DE92866CF10E}" type="presParOf" srcId="{E1073862-6693-4827-969A-6C689315CDC4}" destId="{2EAFCC7E-4ECE-4683-B9F2-7114FBC3E537}" srcOrd="3" destOrd="0" presId="urn:microsoft.com/office/officeart/2005/8/layout/pyramid2"/>
    <dgm:cxn modelId="{4C2323CD-E700-462E-86C4-202096BB7BCE}" type="presParOf" srcId="{E1073862-6693-4827-969A-6C689315CDC4}" destId="{AEEC3987-F9F8-4D68-93DD-7203BD0FB8A4}" srcOrd="4" destOrd="0" presId="urn:microsoft.com/office/officeart/2005/8/layout/pyramid2"/>
    <dgm:cxn modelId="{4C63122C-8C43-4716-9B2D-EA24ACEF3517}" type="presParOf" srcId="{E1073862-6693-4827-969A-6C689315CDC4}" destId="{0C0F74C8-832D-48B7-B3BA-A59743886CE2}" srcOrd="5" destOrd="0" presId="urn:microsoft.com/office/officeart/2005/8/layout/pyramid2"/>
    <dgm:cxn modelId="{1C1E5F6F-4601-4979-BA99-39C9FD5E5E6A}" type="presParOf" srcId="{E1073862-6693-4827-969A-6C689315CDC4}" destId="{15A7B5BE-8250-4137-BA3E-9A92A43CD9BA}" srcOrd="6" destOrd="0" presId="urn:microsoft.com/office/officeart/2005/8/layout/pyramid2"/>
    <dgm:cxn modelId="{3E73C7F5-890F-48C1-A342-8F5CE4FBD1C6}" type="presParOf" srcId="{E1073862-6693-4827-969A-6C689315CDC4}" destId="{3943A1A0-3C53-48B7-9FB5-DEB7DB5C338F}" srcOrd="7" destOrd="0" presId="urn:microsoft.com/office/officeart/2005/8/layout/pyramid2"/>
    <dgm:cxn modelId="{AE2C9CB5-1B52-4F49-B5F1-7DDB529C54D1}" type="presParOf" srcId="{E1073862-6693-4827-969A-6C689315CDC4}" destId="{21932375-39DA-4EDD-8FD8-F7A743345582}" srcOrd="8" destOrd="0" presId="urn:microsoft.com/office/officeart/2005/8/layout/pyramid2"/>
    <dgm:cxn modelId="{0F762DA8-7247-4F4D-B4A4-5146286FF251}" type="presParOf" srcId="{E1073862-6693-4827-969A-6C689315CDC4}" destId="{ABFD82EE-144E-4039-BEEE-772F00BDAE1A}" srcOrd="9" destOrd="0" presId="urn:microsoft.com/office/officeart/2005/8/layout/pyramid2"/>
  </dgm:cxnLst>
  <dgm:bg/>
  <dgm:whole>
    <a:ln w="57150">
      <a:solidFill>
        <a:schemeClr val="tx2"/>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9F4DE-4504-447C-B366-B3CAF9B6930B}">
      <dsp:nvSpPr>
        <dsp:cNvPr id="0" name=""/>
        <dsp:cNvSpPr/>
      </dsp:nvSpPr>
      <dsp:spPr>
        <a:xfrm>
          <a:off x="1358512" y="0"/>
          <a:ext cx="2763961" cy="2763961"/>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2F94632-0928-4BD0-9463-56CC55C8E825}">
      <dsp:nvSpPr>
        <dsp:cNvPr id="0" name=""/>
        <dsp:cNvSpPr/>
      </dsp:nvSpPr>
      <dsp:spPr>
        <a:xfrm>
          <a:off x="2316762" y="244134"/>
          <a:ext cx="2534805" cy="38676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Innovation Funding</a:t>
          </a:r>
        </a:p>
      </dsp:txBody>
      <dsp:txXfrm>
        <a:off x="2335642" y="263014"/>
        <a:ext cx="2497045" cy="349005"/>
      </dsp:txXfrm>
    </dsp:sp>
    <dsp:sp modelId="{19997AD5-1A45-4B1A-872B-5F221EDDDD23}">
      <dsp:nvSpPr>
        <dsp:cNvPr id="0" name=""/>
        <dsp:cNvSpPr/>
      </dsp:nvSpPr>
      <dsp:spPr>
        <a:xfrm>
          <a:off x="2362754" y="648621"/>
          <a:ext cx="2442820" cy="42326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Advocacy</a:t>
          </a:r>
        </a:p>
      </dsp:txBody>
      <dsp:txXfrm>
        <a:off x="2383416" y="669283"/>
        <a:ext cx="2401496" cy="381936"/>
      </dsp:txXfrm>
    </dsp:sp>
    <dsp:sp modelId="{AEEC3987-F9F8-4D68-93DD-7203BD0FB8A4}">
      <dsp:nvSpPr>
        <dsp:cNvPr id="0" name=""/>
        <dsp:cNvSpPr/>
      </dsp:nvSpPr>
      <dsp:spPr>
        <a:xfrm>
          <a:off x="2379795" y="1091411"/>
          <a:ext cx="2408739" cy="461071"/>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Capacity Building</a:t>
          </a:r>
        </a:p>
      </dsp:txBody>
      <dsp:txXfrm>
        <a:off x="2402303" y="1113919"/>
        <a:ext cx="2363723" cy="416055"/>
      </dsp:txXfrm>
    </dsp:sp>
    <dsp:sp modelId="{15A7B5BE-8250-4137-BA3E-9A92A43CD9BA}">
      <dsp:nvSpPr>
        <dsp:cNvPr id="0" name=""/>
        <dsp:cNvSpPr/>
      </dsp:nvSpPr>
      <dsp:spPr>
        <a:xfrm>
          <a:off x="2412268" y="1575000"/>
          <a:ext cx="2453025" cy="45136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Convening</a:t>
          </a:r>
        </a:p>
      </dsp:txBody>
      <dsp:txXfrm>
        <a:off x="2434302" y="1597034"/>
        <a:ext cx="2408957" cy="407292"/>
      </dsp:txXfrm>
    </dsp:sp>
    <dsp:sp modelId="{21932375-39DA-4EDD-8FD8-F7A743345582}">
      <dsp:nvSpPr>
        <dsp:cNvPr id="0" name=""/>
        <dsp:cNvSpPr/>
      </dsp:nvSpPr>
      <dsp:spPr>
        <a:xfrm>
          <a:off x="2412268" y="2035151"/>
          <a:ext cx="2453025" cy="44248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Research</a:t>
          </a:r>
        </a:p>
      </dsp:txBody>
      <dsp:txXfrm>
        <a:off x="2433868" y="2056751"/>
        <a:ext cx="2409825" cy="39928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BB21DDB-B1F3-4AE4-9B13-8560984D33CA}" type="datetimeFigureOut">
              <a:rPr lang="en-US" smtClean="0"/>
              <a:pPr/>
              <a:t>11/6/17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81E1DC4-D0DB-4B14-9508-D49EB8D9239E}" type="slidenum">
              <a:rPr lang="en-US" smtClean="0"/>
              <a:pPr/>
              <a:t>‹#›</a:t>
            </a:fld>
            <a:endParaRPr lang="en-US"/>
          </a:p>
        </p:txBody>
      </p:sp>
    </p:spTree>
    <p:extLst>
      <p:ext uri="{BB962C8B-B14F-4D97-AF65-F5344CB8AC3E}">
        <p14:creationId xmlns:p14="http://schemas.microsoft.com/office/powerpoint/2010/main" val="165284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Thank you, Mathieu, for that welcome.  And now I would like to add my welcome as well as my thanks.  Thank you so much for being here today to hear about the results of the country assessment carried out by UNCDF with the support of Dalberg Global Advisors on access and agency issues faced by women and girls in regard to financial services, and in translating their use into greater economic empowerment. </a:t>
            </a:r>
          </a:p>
          <a:p>
            <a:endParaRPr lang="en-US" dirty="0"/>
          </a:p>
          <a:p>
            <a:r>
              <a:rPr lang="en-US" dirty="0"/>
              <a:t>We are grateful to you not only for your presence today and willingness to join us the analysis of the findings  and recommendations that will lead to a </a:t>
            </a:r>
            <a:r>
              <a:rPr lang="en-US" dirty="0" err="1"/>
              <a:t>programme</a:t>
            </a:r>
            <a:r>
              <a:rPr lang="en-US" dirty="0"/>
              <a:t> design for here in Senegal, but also to </a:t>
            </a:r>
            <a:r>
              <a:rPr lang="en-US" dirty="0" err="1"/>
              <a:t>programmes</a:t>
            </a:r>
            <a:r>
              <a:rPr lang="en-US" dirty="0"/>
              <a:t> in Bangladesh, Ethiopia, Myanmar, and Tanzania. We hope that this will be valuable for you too, not only for the insights provided and recommendations offered, but also to think about your potential engagement with the initiative as a collaborating partner—whether as a partner in implementation, a recipient of an innovation grant, a beneficiary of capacity building, or a funder, or simply as a complement to your own strategy and work. You will have plenty of opportunities to engage and talk with us during the workshop—particularly in the second portion after the presentation.  And additionally we welcome follow up from you with our country team based here in Dakar, or with me based in New York at UNCDF HQ.</a:t>
            </a:r>
          </a:p>
          <a:p>
            <a:endParaRPr lang="en-US" dirty="0"/>
          </a:p>
          <a:p>
            <a:r>
              <a:rPr lang="en-US" dirty="0"/>
              <a:t>First, however, let me introduce and acknowledge the team from Dalberg Global Development Advisors who will be facilitating the workshop or have supported it.  First, </a:t>
            </a:r>
            <a:r>
              <a:rPr lang="en-US" dirty="0" err="1"/>
              <a:t>Marieme</a:t>
            </a:r>
            <a:r>
              <a:rPr lang="en-US" dirty="0"/>
              <a:t> Diallo, whom a number of you know, as she carried out the Country Assessment here in Senegal under Project Manager, Tania Beard, and Partner, Madji Sock.  In addition, there were a number of other Dalberg staff who contributed greatly to the development of the Country Assessment Toolkit, as well as the assessments in Senegal and the other four countries.   </a:t>
            </a:r>
          </a:p>
          <a:p>
            <a:endParaRPr lang="en-US" dirty="0"/>
          </a:p>
          <a:p>
            <a:r>
              <a:rPr lang="en-US" dirty="0"/>
              <a:t>Next, I want to acknowledge our in-country colleagues and team whom many of you know and have made this possible.  Maria Perdomo—leading our work with youth in Senegal and elsewhere in Africa. Sabine Mensah—leading our DFS work in Senegal and other West African countries.  Jean Pascal Mvondo—leading BTCA engagements with Senegal and with other Francophone countries.  And I would like to take this opportunity to thank other colleagues for all the support they have provided relating to the country assessment and/or this workshop: Arianna Gasparri, Elisa Benevelli, Aminata Gueye, and Bery Kandji.  Not to mention the support of our consultant, Katherine Miles who is cheering us on from her base in the UK. </a:t>
            </a:r>
          </a:p>
        </p:txBody>
      </p:sp>
      <p:sp>
        <p:nvSpPr>
          <p:cNvPr id="4" name="Slide Number Placeholder 3"/>
          <p:cNvSpPr>
            <a:spLocks noGrp="1"/>
          </p:cNvSpPr>
          <p:nvPr>
            <p:ph type="sldNum" sz="quarter" idx="10"/>
          </p:nvPr>
        </p:nvSpPr>
        <p:spPr/>
        <p:txBody>
          <a:bodyPr/>
          <a:lstStyle/>
          <a:p>
            <a:fld id="{181E1DC4-D0DB-4B14-9508-D49EB8D9239E}" type="slidenum">
              <a:rPr lang="en-US" smtClean="0"/>
              <a:pPr/>
              <a:t>1</a:t>
            </a:fld>
            <a:endParaRPr lang="en-US"/>
          </a:p>
        </p:txBody>
      </p:sp>
    </p:spTree>
    <p:extLst>
      <p:ext uri="{BB962C8B-B14F-4D97-AF65-F5344CB8AC3E}">
        <p14:creationId xmlns:p14="http://schemas.microsoft.com/office/powerpoint/2010/main" val="2405371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E1DC4-D0DB-4B14-9508-D49EB8D9239E}" type="slidenum">
              <a:rPr lang="en-US" smtClean="0"/>
              <a:pPr/>
              <a:t>2</a:t>
            </a:fld>
            <a:endParaRPr lang="en-US"/>
          </a:p>
        </p:txBody>
      </p:sp>
    </p:spTree>
    <p:extLst>
      <p:ext uri="{BB962C8B-B14F-4D97-AF65-F5344CB8AC3E}">
        <p14:creationId xmlns:p14="http://schemas.microsoft.com/office/powerpoint/2010/main" val="2629291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200" b="1" i="1" u="none" strike="noStrike" kern="0" cap="none" spc="0" normalizeH="0" baseline="0" noProof="0" dirty="0">
                <a:ln>
                  <a:noFill/>
                </a:ln>
                <a:solidFill>
                  <a:schemeClr val="tx1"/>
                </a:solidFill>
                <a:effectLst/>
                <a:uLnTx/>
                <a:uFillTx/>
              </a:rPr>
              <a:t>Spheres of influence:</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1" i="1" u="none" strike="noStrike" kern="0" cap="none" spc="0" normalizeH="0" baseline="0" noProof="0" dirty="0">
                <a:ln>
                  <a:noFill/>
                </a:ln>
                <a:solidFill>
                  <a:schemeClr val="tx1"/>
                </a:solidFill>
                <a:effectLst/>
                <a:uLnTx/>
                <a:uFillTx/>
              </a:rPr>
              <a:t>Enabling environment: </a:t>
            </a:r>
            <a:r>
              <a:rPr kumimoji="0" lang="en-US" sz="1200" b="0" i="1" u="none" strike="noStrike" kern="0" cap="none" spc="0" normalizeH="0" baseline="0" noProof="0" dirty="0">
                <a:ln>
                  <a:noFill/>
                </a:ln>
                <a:solidFill>
                  <a:schemeClr val="tx1"/>
                </a:solidFill>
                <a:effectLst/>
                <a:uLnTx/>
                <a:uFillTx/>
              </a:rPr>
              <a:t>The existence and implementation of </a:t>
            </a:r>
            <a:r>
              <a:rPr kumimoji="0" lang="en-US" sz="1200" b="1" i="1" u="none" strike="noStrike" kern="0" cap="none" spc="0" normalizeH="0" baseline="0" noProof="0" dirty="0">
                <a:ln>
                  <a:noFill/>
                </a:ln>
                <a:solidFill>
                  <a:schemeClr val="tx1"/>
                </a:solidFill>
                <a:effectLst/>
                <a:uLnTx/>
                <a:uFillTx/>
              </a:rPr>
              <a:t>laws, regulatory frameworks, and services </a:t>
            </a:r>
            <a:r>
              <a:rPr kumimoji="0" lang="en-US" sz="1200" b="0" i="1" u="none" strike="noStrike" kern="0" cap="none" spc="0" normalizeH="0" baseline="0" noProof="0" dirty="0">
                <a:ln>
                  <a:noFill/>
                </a:ln>
                <a:solidFill>
                  <a:schemeClr val="tx1"/>
                </a:solidFill>
                <a:effectLst/>
                <a:uLnTx/>
                <a:uFillTx/>
              </a:rPr>
              <a:t>that the state provides, which are influenced by international regulations.</a:t>
            </a:r>
            <a:r>
              <a:rPr kumimoji="0" lang="en-US" sz="1200" b="0" i="1" u="none" strike="noStrike" kern="0" cap="none" spc="0" normalizeH="0" baseline="30000" noProof="0" dirty="0">
                <a:ln>
                  <a:noFill/>
                </a:ln>
                <a:solidFill>
                  <a:schemeClr val="tx1"/>
                </a:solidFill>
                <a:effectLst/>
                <a:uLnTx/>
                <a:uFillTx/>
              </a:rPr>
              <a:t>1</a:t>
            </a:r>
            <a:r>
              <a:rPr kumimoji="0" lang="en-US" sz="1200" b="0" i="1" u="none" strike="noStrike" kern="0" cap="none" spc="0" normalizeH="0" baseline="0" noProof="0" dirty="0">
                <a:ln>
                  <a:noFill/>
                </a:ln>
                <a:solidFill>
                  <a:schemeClr val="tx1"/>
                </a:solidFill>
                <a:effectLst/>
                <a:uLnTx/>
                <a:uFillTx/>
              </a:rPr>
              <a:t> These in turn shape the </a:t>
            </a:r>
            <a:r>
              <a:rPr kumimoji="0" lang="en-US" sz="1200" b="1" i="1" u="none" strike="noStrike" kern="0" cap="none" spc="0" normalizeH="0" baseline="0" noProof="0" dirty="0">
                <a:ln>
                  <a:noFill/>
                </a:ln>
                <a:solidFill>
                  <a:schemeClr val="tx1"/>
                </a:solidFill>
                <a:effectLst/>
                <a:uLnTx/>
                <a:uFillTx/>
              </a:rPr>
              <a:t>business environment </a:t>
            </a:r>
            <a:r>
              <a:rPr kumimoji="0" lang="en-US" sz="1200" b="0" i="1" u="none" strike="noStrike" kern="0" cap="none" spc="0" normalizeH="0" baseline="0" noProof="0" dirty="0">
                <a:ln>
                  <a:noFill/>
                </a:ln>
                <a:solidFill>
                  <a:schemeClr val="tx1"/>
                </a:solidFill>
                <a:effectLst/>
                <a:uLnTx/>
                <a:uFillTx/>
              </a:rPr>
              <a:t>in which market actors operate. </a:t>
            </a:r>
            <a:r>
              <a:rPr lang="en-US" sz="1200" i="1" kern="0" noProof="0" dirty="0">
                <a:solidFill>
                  <a:schemeClr val="tx1"/>
                </a:solidFill>
              </a:rPr>
              <a:t>This sphere of influence covers elements of indirect relevance to FI e.g. inheritance law</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1" i="1" u="none" strike="noStrike" kern="0" cap="none" spc="0" normalizeH="0" baseline="0" noProof="0" dirty="0">
                <a:ln>
                  <a:noFill/>
                </a:ln>
                <a:solidFill>
                  <a:schemeClr val="tx1"/>
                </a:solidFill>
                <a:effectLst/>
                <a:uLnTx/>
                <a:uFillTx/>
              </a:rPr>
              <a:t>Supply: </a:t>
            </a:r>
            <a:r>
              <a:rPr kumimoji="0" lang="en-US" sz="1200" b="0" i="1" u="none" strike="noStrike" kern="0" cap="none" spc="0" normalizeH="0" baseline="0" noProof="0" dirty="0">
                <a:ln>
                  <a:noFill/>
                </a:ln>
                <a:solidFill>
                  <a:schemeClr val="tx1"/>
                </a:solidFill>
                <a:effectLst/>
                <a:uLnTx/>
                <a:uFillTx/>
              </a:rPr>
              <a:t>The </a:t>
            </a:r>
            <a:r>
              <a:rPr kumimoji="0" lang="en-US" sz="1200" b="1" i="1" u="none" strike="noStrike" kern="0" cap="none" spc="0" normalizeH="0" baseline="0" noProof="0" dirty="0">
                <a:ln>
                  <a:noFill/>
                </a:ln>
                <a:solidFill>
                  <a:schemeClr val="tx1"/>
                </a:solidFill>
                <a:effectLst/>
                <a:uLnTx/>
                <a:uFillTx/>
              </a:rPr>
              <a:t>suppliers of financial products and services</a:t>
            </a:r>
            <a:r>
              <a:rPr lang="en-US" sz="1200" i="1" kern="0" dirty="0">
                <a:solidFill>
                  <a:schemeClr val="tx1"/>
                </a:solidFill>
              </a:rPr>
              <a:t>, and supporting market actors. </a:t>
            </a:r>
            <a:r>
              <a:rPr kumimoji="0" lang="en-US" sz="1200" b="0" i="1" u="none" strike="noStrike" kern="0" cap="none" spc="0" normalizeH="0" baseline="0" noProof="0" dirty="0">
                <a:ln>
                  <a:noFill/>
                </a:ln>
                <a:solidFill>
                  <a:schemeClr val="tx1"/>
                </a:solidFill>
                <a:effectLst/>
                <a:uLnTx/>
                <a:uFillTx/>
              </a:rPr>
              <a:t>Markets can be influenced and shaped by policy, infrastructure and social norms.</a:t>
            </a:r>
            <a:endParaRPr kumimoji="0" lang="en-GB" sz="1200" b="0" i="1" u="none" strike="noStrike" kern="0" cap="none" spc="0" normalizeH="0" baseline="0" noProof="0" dirty="0">
              <a:ln>
                <a:noFill/>
              </a:ln>
              <a:solidFill>
                <a:schemeClr val="tx1"/>
              </a:solidFill>
              <a:effectLst/>
              <a:uLnTx/>
              <a:uFillTx/>
            </a:endParaRP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b="1" i="1" kern="0" noProof="0" dirty="0">
                <a:solidFill>
                  <a:schemeClr val="tx1"/>
                </a:solidFill>
              </a:rPr>
              <a:t>Demand: </a:t>
            </a:r>
            <a:r>
              <a:rPr kumimoji="0" lang="en-GB" sz="1200" b="0" i="1" u="none" strike="noStrike" kern="0" cap="none" spc="0" normalizeH="0" baseline="0" noProof="0" dirty="0">
                <a:ln>
                  <a:noFill/>
                </a:ln>
                <a:solidFill>
                  <a:schemeClr val="tx1"/>
                </a:solidFill>
                <a:effectLst/>
                <a:uLnTx/>
                <a:uFillTx/>
              </a:rPr>
              <a:t>Women and girls’ demand</a:t>
            </a:r>
            <a:r>
              <a:rPr kumimoji="0" lang="en-GB" sz="1200" b="0" i="1" u="none" strike="noStrike" kern="0" cap="none" spc="0" normalizeH="0" noProof="0" dirty="0">
                <a:ln>
                  <a:noFill/>
                </a:ln>
                <a:solidFill>
                  <a:schemeClr val="tx1"/>
                </a:solidFill>
                <a:effectLst/>
                <a:uLnTx/>
                <a:uFillTx/>
              </a:rPr>
              <a:t> </a:t>
            </a:r>
            <a:r>
              <a:rPr kumimoji="0" lang="en-GB" sz="1200" b="0" i="1" u="none" strike="noStrike" kern="0" cap="none" spc="0" normalizeH="0" noProof="0" dirty="0" err="1">
                <a:ln>
                  <a:noFill/>
                </a:ln>
                <a:solidFill>
                  <a:schemeClr val="tx1"/>
                </a:solidFill>
                <a:effectLst/>
                <a:uLnTx/>
                <a:uFillTx/>
              </a:rPr>
              <a:t>fo</a:t>
            </a:r>
            <a:r>
              <a:rPr lang="en-GB" sz="1200" i="1" kern="0" dirty="0">
                <a:solidFill>
                  <a:schemeClr val="tx1"/>
                </a:solidFill>
              </a:rPr>
              <a:t>r financial products and services is shaped by </a:t>
            </a:r>
            <a:r>
              <a:rPr kumimoji="0" lang="en-GB" sz="1200" b="1" i="1" u="none" strike="noStrike" kern="0" cap="none" spc="0" normalizeH="0" baseline="0" noProof="0" dirty="0">
                <a:ln>
                  <a:noFill/>
                </a:ln>
                <a:solidFill>
                  <a:schemeClr val="tx1"/>
                </a:solidFill>
                <a:effectLst/>
                <a:uLnTx/>
                <a:uFillTx/>
              </a:rPr>
              <a:t>intrahousehold decision-making, behaviour,</a:t>
            </a:r>
            <a:r>
              <a:rPr kumimoji="0" lang="en-GB" sz="1200" i="1" u="none" strike="noStrike" kern="0" cap="none" spc="0" normalizeH="0" baseline="0" noProof="0" dirty="0">
                <a:ln>
                  <a:noFill/>
                </a:ln>
                <a:solidFill>
                  <a:schemeClr val="tx1"/>
                </a:solidFill>
                <a:effectLst/>
                <a:uLnTx/>
                <a:uFillTx/>
              </a:rPr>
              <a:t> </a:t>
            </a:r>
            <a:r>
              <a:rPr kumimoji="0" lang="en-GB" sz="1200" b="1" i="1" u="none" strike="noStrike" kern="0" cap="none" spc="0" normalizeH="0" baseline="0" noProof="0" dirty="0">
                <a:ln>
                  <a:noFill/>
                </a:ln>
                <a:solidFill>
                  <a:schemeClr val="tx1"/>
                </a:solidFill>
                <a:effectLst/>
                <a:uLnTx/>
                <a:uFillTx/>
              </a:rPr>
              <a:t>division of labour </a:t>
            </a:r>
            <a:r>
              <a:rPr lang="en-GB" sz="1200" i="1" kern="0" dirty="0">
                <a:solidFill>
                  <a:schemeClr val="tx1"/>
                </a:solidFill>
              </a:rPr>
              <a:t>and </a:t>
            </a:r>
            <a:r>
              <a:rPr lang="en-GB" sz="1200" b="1" i="1" kern="0" dirty="0">
                <a:solidFill>
                  <a:schemeClr val="tx1"/>
                </a:solidFill>
              </a:rPr>
              <a:t>lifecycle needs. </a:t>
            </a:r>
            <a:r>
              <a:rPr kumimoji="0" lang="en-GB" sz="1200" b="0" i="1" u="none" strike="noStrike" kern="0" cap="none" spc="0" normalizeH="0" noProof="0" dirty="0">
                <a:ln>
                  <a:noFill/>
                </a:ln>
                <a:solidFill>
                  <a:schemeClr val="tx1"/>
                </a:solidFill>
                <a:effectLst/>
                <a:uLnTx/>
                <a:uFillTx/>
              </a:rPr>
              <a:t>e.g. </a:t>
            </a:r>
            <a:r>
              <a:rPr kumimoji="0" lang="en-GB" sz="1200" b="0" i="1" u="none" strike="noStrike" kern="0" cap="none" spc="0" normalizeH="0" baseline="0" noProof="0" dirty="0">
                <a:ln>
                  <a:noFill/>
                </a:ln>
                <a:solidFill>
                  <a:schemeClr val="tx1"/>
                </a:solidFill>
                <a:effectLst/>
                <a:uLnTx/>
                <a:uFillTx/>
              </a:rPr>
              <a:t>time </a:t>
            </a:r>
            <a:r>
              <a:rPr lang="en-GB" sz="1200" i="1" kern="0" dirty="0">
                <a:solidFill>
                  <a:schemeClr val="tx1"/>
                </a:solidFill>
              </a:rPr>
              <a:t>poverty</a:t>
            </a:r>
            <a:r>
              <a:rPr kumimoji="0" lang="en-GB" sz="1200" b="0" i="1" u="none" strike="noStrike" kern="0" cap="none" spc="0" normalizeH="0" baseline="0" noProof="0" dirty="0">
                <a:ln>
                  <a:noFill/>
                </a:ln>
                <a:solidFill>
                  <a:schemeClr val="tx1"/>
                </a:solidFill>
                <a:effectLst/>
                <a:uLnTx/>
                <a:uFillTx/>
              </a:rPr>
              <a:t> that women face as a result of women’s </a:t>
            </a:r>
            <a:r>
              <a:rPr kumimoji="0" lang="en-GB" sz="1200" b="1" i="1" u="none" strike="noStrike" kern="0" cap="none" spc="0" normalizeH="0" baseline="0" noProof="0" dirty="0">
                <a:ln>
                  <a:noFill/>
                </a:ln>
                <a:solidFill>
                  <a:schemeClr val="tx1"/>
                </a:solidFill>
                <a:effectLst/>
                <a:uLnTx/>
                <a:uFillTx/>
              </a:rPr>
              <a:t>unpaid</a:t>
            </a:r>
            <a:r>
              <a:rPr kumimoji="0" lang="en-GB" sz="1200" b="1" i="1" u="none" strike="noStrike" kern="0" cap="none" spc="0" normalizeH="0" noProof="0" dirty="0">
                <a:ln>
                  <a:noFill/>
                </a:ln>
                <a:solidFill>
                  <a:schemeClr val="tx1"/>
                </a:solidFill>
                <a:effectLst/>
                <a:uLnTx/>
                <a:uFillTx/>
              </a:rPr>
              <a:t> care work</a:t>
            </a:r>
            <a:endParaRPr lang="en-US" sz="1200" i="1" kern="0" noProof="0" dirty="0">
              <a:solidFill>
                <a:schemeClr val="tx1"/>
              </a:solidFill>
            </a:endParaRP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b="1" i="1" kern="0" dirty="0">
                <a:solidFill>
                  <a:schemeClr val="tx1"/>
                </a:solidFill>
              </a:rPr>
              <a:t>Socio-cultural context (cross-cutting): </a:t>
            </a:r>
            <a:r>
              <a:rPr lang="en-US" sz="1200" i="1" kern="0" dirty="0">
                <a:solidFill>
                  <a:schemeClr val="tx1"/>
                </a:solidFill>
              </a:rPr>
              <a:t>Norms resulting from shared beliefs that </a:t>
            </a:r>
            <a:r>
              <a:rPr lang="en-US" sz="1200" b="1" i="1" kern="0" dirty="0">
                <a:solidFill>
                  <a:schemeClr val="tx1"/>
                </a:solidFill>
              </a:rPr>
              <a:t>shape social interactions and define gender roles. </a:t>
            </a:r>
            <a:r>
              <a:rPr lang="en-US" sz="1200" i="1" kern="0" dirty="0">
                <a:solidFill>
                  <a:schemeClr val="tx1"/>
                </a:solidFill>
              </a:rPr>
              <a:t>These are enforced by informal social sanctions. Such dynamics underpin biases across each of the other spheres and influence women’s participation across each cog.</a:t>
            </a:r>
            <a:endParaRPr lang="en-ZA" sz="1200" i="1" kern="0" dirty="0">
              <a:solidFill>
                <a:schemeClr val="tx1"/>
              </a:solidFill>
            </a:endParaRPr>
          </a:p>
          <a:p>
            <a:pPr algn="l">
              <a:spcAft>
                <a:spcPts val="1200"/>
              </a:spcAft>
            </a:pPr>
            <a:endParaRPr lang="en-ZA" b="1" dirty="0">
              <a:solidFill>
                <a:schemeClr val="tx1"/>
              </a:solidFill>
            </a:endParaRPr>
          </a:p>
          <a:p>
            <a:pPr algn="l">
              <a:spcAft>
                <a:spcPts val="1200"/>
              </a:spcAft>
            </a:pPr>
            <a:r>
              <a:rPr lang="en-ZA" b="1" dirty="0">
                <a:solidFill>
                  <a:schemeClr val="tx1"/>
                </a:solidFill>
              </a:rPr>
              <a:t>Financial inclusion</a:t>
            </a:r>
          </a:p>
          <a:p>
            <a:pPr algn="l">
              <a:spcAft>
                <a:spcPts val="1200"/>
              </a:spcAft>
            </a:pPr>
            <a:r>
              <a:rPr lang="en-ZA" dirty="0">
                <a:solidFill>
                  <a:schemeClr val="tx1"/>
                </a:solidFill>
              </a:rPr>
              <a:t>Financial inclusion is achieved when all individuals and businesses have access to and can effectively use a broad range of quality, adapted financial services that are provided responsibly, and at reasonable cost, by sustainable institutions in a well-regulated environment.</a:t>
            </a:r>
          </a:p>
          <a:p>
            <a:pPr algn="l">
              <a:spcAft>
                <a:spcPts val="1200"/>
              </a:spcAft>
            </a:pPr>
            <a:r>
              <a:rPr lang="en-ZA" dirty="0">
                <a:solidFill>
                  <a:schemeClr val="tx1"/>
                </a:solidFill>
              </a:rPr>
              <a:t>Three critical components to consider when measuring Financial Inclusion are</a:t>
            </a:r>
            <a:r>
              <a:rPr lang="en-ZA" b="1" dirty="0">
                <a:solidFill>
                  <a:schemeClr val="tx1"/>
                </a:solidFill>
              </a:rPr>
              <a:t> access</a:t>
            </a:r>
            <a:r>
              <a:rPr lang="en-ZA" dirty="0">
                <a:solidFill>
                  <a:schemeClr val="tx1"/>
                </a:solidFill>
              </a:rPr>
              <a:t>, </a:t>
            </a:r>
            <a:r>
              <a:rPr lang="en-ZA" b="1" dirty="0">
                <a:solidFill>
                  <a:schemeClr val="tx1"/>
                </a:solidFill>
              </a:rPr>
              <a:t>usage</a:t>
            </a:r>
            <a:r>
              <a:rPr lang="en-ZA" dirty="0">
                <a:solidFill>
                  <a:schemeClr val="tx1"/>
                </a:solidFill>
              </a:rPr>
              <a:t> and </a:t>
            </a:r>
            <a:r>
              <a:rPr lang="en-ZA" b="1" dirty="0">
                <a:solidFill>
                  <a:schemeClr val="tx1"/>
                </a:solidFill>
              </a:rPr>
              <a:t>quality</a:t>
            </a:r>
            <a:r>
              <a:rPr lang="en-ZA" dirty="0">
                <a:solidFill>
                  <a:schemeClr val="tx1"/>
                </a:solidFill>
              </a:rPr>
              <a:t>.</a:t>
            </a:r>
            <a:r>
              <a:rPr lang="en-ZA" baseline="30000" dirty="0">
                <a:solidFill>
                  <a:schemeClr val="tx1"/>
                </a:solidFill>
              </a:rPr>
              <a:t>1</a:t>
            </a:r>
            <a:endParaRPr lang="en-ZA" dirty="0">
              <a:solidFill>
                <a:schemeClr val="tx1"/>
              </a:solidFill>
            </a:endParaRPr>
          </a:p>
          <a:p>
            <a:pPr algn="l">
              <a:spcAft>
                <a:spcPts val="1200"/>
              </a:spcAft>
            </a:pPr>
            <a:endParaRPr lang="en-ZA" b="1" dirty="0">
              <a:solidFill>
                <a:schemeClr val="tx1"/>
              </a:solidFill>
            </a:endParaRPr>
          </a:p>
          <a:p>
            <a:pPr algn="l">
              <a:spcAft>
                <a:spcPts val="1200"/>
              </a:spcAft>
            </a:pPr>
            <a:r>
              <a:rPr lang="en-ZA" b="1" dirty="0">
                <a:solidFill>
                  <a:schemeClr val="tx1"/>
                </a:solidFill>
              </a:rPr>
              <a:t>Women and Girls</a:t>
            </a:r>
          </a:p>
          <a:p>
            <a:pPr algn="l">
              <a:spcAft>
                <a:spcPts val="1200"/>
              </a:spcAft>
            </a:pPr>
            <a:r>
              <a:rPr lang="en-ZA" dirty="0">
                <a:solidFill>
                  <a:schemeClr val="tx1"/>
                </a:solidFill>
              </a:rPr>
              <a:t>The gender identity to which a person holds, which is typically identified by their biological sex. The distinction between women and girls is age; girls fall between the age of 10 and 24.</a:t>
            </a:r>
            <a:endParaRPr lang="en-ZA" baseline="30000" dirty="0">
              <a:solidFill>
                <a:schemeClr val="tx1"/>
              </a:solidFill>
            </a:endParaRPr>
          </a:p>
          <a:p>
            <a:pPr algn="l">
              <a:spcAft>
                <a:spcPts val="1200"/>
              </a:spcAft>
            </a:pPr>
            <a:endParaRPr lang="en-ZA" b="1" dirty="0">
              <a:solidFill>
                <a:schemeClr val="tx1"/>
              </a:solidFill>
            </a:endParaRPr>
          </a:p>
          <a:p>
            <a:pPr algn="l">
              <a:spcAft>
                <a:spcPts val="1200"/>
              </a:spcAft>
            </a:pPr>
            <a:r>
              <a:rPr lang="en-ZA" b="1" dirty="0">
                <a:solidFill>
                  <a:schemeClr val="tx1"/>
                </a:solidFill>
              </a:rPr>
              <a:t>Women’s economic empowerment (WEE)</a:t>
            </a:r>
            <a:endParaRPr lang="en-ZA" dirty="0">
              <a:solidFill>
                <a:schemeClr val="tx1"/>
              </a:solidFill>
            </a:endParaRPr>
          </a:p>
          <a:p>
            <a:pPr marL="0" indent="0" algn="l">
              <a:buFont typeface="Arial" panose="020B0604020202020204" pitchFamily="34" charset="0"/>
              <a:buNone/>
            </a:pPr>
            <a:r>
              <a:rPr lang="en-ZA" dirty="0">
                <a:solidFill>
                  <a:schemeClr val="tx1"/>
                </a:solidFill>
              </a:rPr>
              <a:t>Women’s economic empowerment is achieved when women and girls, first and foremost in LDCs, gain the </a:t>
            </a:r>
            <a:r>
              <a:rPr lang="en-ZA" b="1" dirty="0">
                <a:solidFill>
                  <a:schemeClr val="tx1"/>
                </a:solidFill>
              </a:rPr>
              <a:t>resources and skills </a:t>
            </a:r>
            <a:r>
              <a:rPr lang="en-ZA" dirty="0">
                <a:solidFill>
                  <a:schemeClr val="tx1"/>
                </a:solidFill>
              </a:rPr>
              <a:t>to </a:t>
            </a:r>
            <a:r>
              <a:rPr lang="en-ZA" b="1" dirty="0">
                <a:solidFill>
                  <a:schemeClr val="tx1"/>
                </a:solidFill>
              </a:rPr>
              <a:t>equally access economic opportunities </a:t>
            </a:r>
            <a:r>
              <a:rPr lang="en-ZA" dirty="0">
                <a:solidFill>
                  <a:schemeClr val="tx1"/>
                </a:solidFill>
              </a:rPr>
              <a:t>in the market, as well as the </a:t>
            </a:r>
            <a:r>
              <a:rPr lang="en-ZA" b="1" dirty="0">
                <a:solidFill>
                  <a:schemeClr val="tx1"/>
                </a:solidFill>
              </a:rPr>
              <a:t>agency </a:t>
            </a:r>
            <a:r>
              <a:rPr lang="en-ZA" dirty="0">
                <a:solidFill>
                  <a:schemeClr val="tx1"/>
                </a:solidFill>
              </a:rPr>
              <a:t>to use and control the benefits of participating in the market. This is enabled by </a:t>
            </a:r>
            <a:r>
              <a:rPr lang="en-ZA" b="1" dirty="0">
                <a:solidFill>
                  <a:schemeClr val="tx1"/>
                </a:solidFill>
              </a:rPr>
              <a:t>policy and infrastructure</a:t>
            </a:r>
            <a:r>
              <a:rPr lang="en-ZA" dirty="0">
                <a:solidFill>
                  <a:schemeClr val="tx1"/>
                </a:solidFill>
              </a:rPr>
              <a:t>, </a:t>
            </a:r>
            <a:r>
              <a:rPr lang="en-ZA" b="1" dirty="0">
                <a:solidFill>
                  <a:schemeClr val="tx1"/>
                </a:solidFill>
              </a:rPr>
              <a:t>equitable markets</a:t>
            </a:r>
            <a:r>
              <a:rPr lang="en-ZA" dirty="0">
                <a:solidFill>
                  <a:schemeClr val="tx1"/>
                </a:solidFill>
              </a:rPr>
              <a:t> and </a:t>
            </a:r>
            <a:r>
              <a:rPr lang="en-ZA" b="1" dirty="0">
                <a:solidFill>
                  <a:schemeClr val="tx1"/>
                </a:solidFill>
              </a:rPr>
              <a:t>social norms </a:t>
            </a:r>
            <a:r>
              <a:rPr lang="en-ZA" dirty="0">
                <a:solidFill>
                  <a:schemeClr val="tx1"/>
                </a:solidFill>
              </a:rPr>
              <a:t>that allow women and men to reach their potential.</a:t>
            </a:r>
            <a:r>
              <a:rPr lang="en-ZA" i="1" dirty="0">
                <a:solidFill>
                  <a:schemeClr val="tx1"/>
                </a:solidFill>
              </a:rPr>
              <a:t> </a:t>
            </a:r>
            <a:endParaRPr lang="en-ZA"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defTabSz="931774">
              <a:defRPr/>
            </a:pPr>
            <a:fld id="{D4B2AE5C-F5D2-4389-A35A-7618DE5C24AB}" type="slidenum">
              <a:rPr lang="en-US" sz="1800" kern="0">
                <a:solidFill>
                  <a:sysClr val="windowText" lastClr="000000"/>
                </a:solidFill>
              </a:rPr>
              <a:pPr defTabSz="931774">
                <a:defRPr/>
              </a:pPr>
              <a:t>5</a:t>
            </a:fld>
            <a:endParaRPr lang="en-US" sz="1800" kern="0" dirty="0">
              <a:solidFill>
                <a:sysClr val="windowText" lastClr="000000"/>
              </a:solidFill>
            </a:endParaRPr>
          </a:p>
        </p:txBody>
      </p:sp>
    </p:spTree>
    <p:extLst>
      <p:ext uri="{BB962C8B-B14F-4D97-AF65-F5344CB8AC3E}">
        <p14:creationId xmlns:p14="http://schemas.microsoft.com/office/powerpoint/2010/main" val="1572847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solidFill>
                  <a:schemeClr val="tx1"/>
                </a:solidFill>
              </a:rPr>
              <a:t>It is not very helpful to talk about the “women’s segment”—women are half the population, and their needs are as differentiated as men’s!  In the </a:t>
            </a:r>
            <a:r>
              <a:rPr lang="en-ZA" sz="1200" dirty="0" err="1">
                <a:solidFill>
                  <a:schemeClr val="tx1"/>
                </a:solidFill>
              </a:rPr>
              <a:t>PoWER</a:t>
            </a:r>
            <a:r>
              <a:rPr lang="en-ZA" sz="1200" dirty="0">
                <a:solidFill>
                  <a:schemeClr val="tx1"/>
                </a:solidFill>
              </a:rPr>
              <a:t> empowerment framework, we look at women and girls from two different perspectives to help us better understand their opportunities and constraints in order to consider approaches and interventions that can contribute to their greater economic empowerment.  These include a life cycle analysis and considering their different economic roles.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solidFill>
                  <a:schemeClr val="tx1"/>
                </a:solidFill>
              </a:rPr>
              <a:t>In terms of life cycle transitions, depending on country contexts, these stages may happen at different ages and not in the order presented, but at the global level, each of these transitional life stages raises distinct financial needs.  </a:t>
            </a:r>
            <a:r>
              <a:rPr lang="en-GB" sz="1200" kern="1200" dirty="0">
                <a:solidFill>
                  <a:schemeClr val="tx1"/>
                </a:solidFill>
                <a:effectLst/>
                <a:latin typeface="+mn-lt"/>
                <a:ea typeface="+mn-ea"/>
                <a:cs typeface="+mn-cs"/>
              </a:rPr>
              <a:t>In the life cycle analysis, there are both biological life cycle stages (menstruation, pregnancy, child birth, breastfeeding, menopause, death) and social aspects (transition to secondary school, from being single to being married, etc.).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E1DC4-D0DB-4B14-9508-D49EB8D923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5596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E1DC4-D0DB-4B14-9508-D49EB8D923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4851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E1DC4-D0DB-4B14-9508-D49EB8D9239E}" type="slidenum">
              <a:rPr lang="en-US" smtClean="0"/>
              <a:pPr/>
              <a:t>11</a:t>
            </a:fld>
            <a:endParaRPr lang="en-US"/>
          </a:p>
        </p:txBody>
      </p:sp>
    </p:spTree>
    <p:extLst>
      <p:ext uri="{BB962C8B-B14F-4D97-AF65-F5344CB8AC3E}">
        <p14:creationId xmlns:p14="http://schemas.microsoft.com/office/powerpoint/2010/main" val="1870835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E1DC4-D0DB-4B14-9508-D49EB8D9239E}" type="slidenum">
              <a:rPr lang="en-US" smtClean="0"/>
              <a:pPr/>
              <a:t>12</a:t>
            </a:fld>
            <a:endParaRPr lang="en-US"/>
          </a:p>
        </p:txBody>
      </p:sp>
    </p:spTree>
    <p:extLst>
      <p:ext uri="{BB962C8B-B14F-4D97-AF65-F5344CB8AC3E}">
        <p14:creationId xmlns:p14="http://schemas.microsoft.com/office/powerpoint/2010/main" val="1989226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4.xml"/><Relationship Id="rId4" Type="http://schemas.openxmlformats.org/officeDocument/2006/relationships/oleObject" Target="../embeddings/oleObject3.bin"/><Relationship Id="rId5" Type="http://schemas.openxmlformats.org/officeDocument/2006/relationships/image" Target="../media/image5.emf"/><Relationship Id="rId1" Type="http://schemas.openxmlformats.org/officeDocument/2006/relationships/vmlDrawing" Target="../drawings/vmlDrawing3.vml"/><Relationship Id="rId2"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Box 2"/>
          <p:cNvSpPr txBox="1">
            <a:spLocks noChangeArrowheads="1"/>
          </p:cNvSpPr>
          <p:nvPr userDrawn="1"/>
        </p:nvSpPr>
        <p:spPr bwMode="auto">
          <a:xfrm>
            <a:off x="468313" y="261938"/>
            <a:ext cx="8496300" cy="881062"/>
          </a:xfrm>
          <a:prstGeom prst="rect">
            <a:avLst/>
          </a:prstGeom>
          <a:noFill/>
          <a:ln w="9525">
            <a:noFill/>
            <a:round/>
            <a:headEnd/>
            <a:tailEnd/>
          </a:ln>
        </p:spPr>
        <p:txBody>
          <a:bodyPr tIns="91440"/>
          <a:lstStyle/>
          <a:p>
            <a:pP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solidFill>
                  <a:srgbClr val="00207E"/>
                </a:solidFill>
                <a:latin typeface="Myriad Pro" pitchFamily="34" charset="0"/>
                <a:ea typeface="SimSun"/>
                <a:cs typeface="SimSun"/>
              </a:rPr>
              <a:t>UN Capital Development Fund</a:t>
            </a:r>
          </a:p>
        </p:txBody>
      </p:sp>
      <p:sp>
        <p:nvSpPr>
          <p:cNvPr id="10" name="Title 9"/>
          <p:cNvSpPr>
            <a:spLocks noGrp="1"/>
          </p:cNvSpPr>
          <p:nvPr>
            <p:ph type="title" hasCustomPrompt="1"/>
          </p:nvPr>
        </p:nvSpPr>
        <p:spPr>
          <a:xfrm>
            <a:off x="533400" y="3581400"/>
            <a:ext cx="8077200" cy="45720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lang="en-US" sz="2400" b="1" kern="1200" baseline="0" dirty="0" smtClean="0">
                <a:solidFill>
                  <a:srgbClr val="404040"/>
                </a:solidFill>
                <a:latin typeface="Myriad Pro" pitchFamily="34" charset="0"/>
                <a:ea typeface="SimSun"/>
                <a:cs typeface="SimSun"/>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600" b="1" dirty="0">
                <a:solidFill>
                  <a:srgbClr val="404040"/>
                </a:solidFill>
                <a:latin typeface="Myriad Pro" pitchFamily="34" charset="0"/>
                <a:ea typeface="SimSun"/>
                <a:cs typeface="SimSun"/>
              </a:rPr>
              <a:t>[Sub-title, if needed. Use 26 pt Myriad Pro Bold]</a:t>
            </a:r>
            <a:endParaRPr lang="en-US" sz="2200" dirty="0">
              <a:solidFill>
                <a:srgbClr val="4D4D4D"/>
              </a:solidFill>
              <a:latin typeface="Myriad Pro" pitchFamily="34" charset="0"/>
              <a:ea typeface="SimSun"/>
              <a:cs typeface="SimSun"/>
            </a:endParaRPr>
          </a:p>
        </p:txBody>
      </p:sp>
      <p:sp>
        <p:nvSpPr>
          <p:cNvPr id="27" name="Content Placeholder 26"/>
          <p:cNvSpPr>
            <a:spLocks noGrp="1"/>
          </p:cNvSpPr>
          <p:nvPr>
            <p:ph sz="quarter" idx="10" hasCustomPrompt="1"/>
          </p:nvPr>
        </p:nvSpPr>
        <p:spPr>
          <a:xfrm>
            <a:off x="533400" y="2514600"/>
            <a:ext cx="8077200" cy="1066800"/>
          </a:xfrm>
          <a:prstGeom prst="rect">
            <a:avLst/>
          </a:prstGeom>
        </p:spPr>
        <p:txBody>
          <a:bodyPr/>
          <a:lstStyle>
            <a:lvl1pPr marL="0" indent="0">
              <a:buNone/>
              <a:defRPr sz="3400" b="1">
                <a:solidFill>
                  <a:schemeClr val="accent1">
                    <a:lumMod val="75000"/>
                    <a:lumOff val="25000"/>
                  </a:schemeClr>
                </a:solidFill>
                <a:latin typeface="Univers 55"/>
                <a:cs typeface="Univers 55"/>
              </a:defRPr>
            </a:lvl1pPr>
            <a:lvl2pPr>
              <a:defRPr sz="3400" b="1">
                <a:solidFill>
                  <a:schemeClr val="accent1">
                    <a:lumMod val="75000"/>
                    <a:lumOff val="25000"/>
                  </a:schemeClr>
                </a:solidFill>
              </a:defRPr>
            </a:lvl2pPr>
            <a:lvl3pPr>
              <a:defRPr sz="3400" b="1">
                <a:solidFill>
                  <a:schemeClr val="accent1">
                    <a:lumMod val="75000"/>
                    <a:lumOff val="25000"/>
                  </a:schemeClr>
                </a:solidFill>
              </a:defRPr>
            </a:lvl3pPr>
            <a:lvl4pPr>
              <a:defRPr sz="3400" b="1">
                <a:solidFill>
                  <a:schemeClr val="accent1">
                    <a:lumMod val="75000"/>
                    <a:lumOff val="25000"/>
                  </a:schemeClr>
                </a:solidFill>
              </a:defRPr>
            </a:lvl4pPr>
            <a:lvl5pPr>
              <a:defRPr sz="3400" b="1">
                <a:solidFill>
                  <a:schemeClr val="accent1">
                    <a:lumMod val="75000"/>
                    <a:lumOff val="25000"/>
                  </a:schemeClr>
                </a:solidFill>
              </a:defRPr>
            </a:lvl5pPr>
          </a:lstStyle>
          <a:p>
            <a:pP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400" b="1" dirty="0">
                <a:solidFill>
                  <a:srgbClr val="404040"/>
                </a:solidFill>
                <a:latin typeface="Myriad Pro" pitchFamily="34" charset="0"/>
                <a:ea typeface="SimSun"/>
                <a:cs typeface="SimSun"/>
              </a:rPr>
              <a:t>[Title. Use </a:t>
            </a:r>
            <a:r>
              <a:rPr lang="en-US" sz="3400" b="1" dirty="0">
                <a:solidFill>
                  <a:srgbClr val="404040"/>
                </a:solidFill>
                <a:latin typeface="Myriad Pro" pitchFamily="34" charset="0"/>
              </a:rPr>
              <a:t>34 pt Myriad Pro bold</a:t>
            </a:r>
            <a:r>
              <a:rPr lang="en-US" sz="3400" b="1" dirty="0">
                <a:solidFill>
                  <a:srgbClr val="404040"/>
                </a:solidFill>
                <a:latin typeface="Myriad Pro" pitchFamily="34" charset="0"/>
                <a:ea typeface="SimSun"/>
                <a:cs typeface="SimSun"/>
              </a:rPr>
              <a:t>] </a:t>
            </a:r>
          </a:p>
        </p:txBody>
      </p:sp>
      <p:sp>
        <p:nvSpPr>
          <p:cNvPr id="29" name="Content Placeholder 28"/>
          <p:cNvSpPr>
            <a:spLocks noGrp="1"/>
          </p:cNvSpPr>
          <p:nvPr>
            <p:ph sz="quarter" idx="11" hasCustomPrompt="1"/>
          </p:nvPr>
        </p:nvSpPr>
        <p:spPr>
          <a:xfrm>
            <a:off x="533400" y="6096000"/>
            <a:ext cx="6553200" cy="457200"/>
          </a:xfrm>
          <a:prstGeom prst="rect">
            <a:avLst/>
          </a:prstGeom>
        </p:spPr>
        <p:txBody>
          <a:bodyPr/>
          <a:lstStyle>
            <a:lvl1pPr marL="0" indent="0">
              <a:buNone/>
              <a:defRPr sz="2200">
                <a:solidFill>
                  <a:schemeClr val="bg2">
                    <a:lumMod val="75000"/>
                  </a:schemeClr>
                </a:solidFill>
              </a:defRPr>
            </a:lvl1pPr>
            <a:lvl2pPr>
              <a:defRPr sz="2200"/>
            </a:lvl2pPr>
            <a:lvl3pPr>
              <a:defRPr sz="2200"/>
            </a:lvl3pPr>
            <a:lvl4pPr>
              <a:defRPr sz="2200"/>
            </a:lvl4pPr>
            <a:lvl5pPr>
              <a:defRPr sz="2200"/>
            </a:lvl5pPr>
          </a:lstStyle>
          <a:p>
            <a:pP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dirty="0">
                <a:solidFill>
                  <a:srgbClr val="4D4D4D"/>
                </a:solidFill>
                <a:latin typeface="Myriad Pro" pitchFamily="34" charset="0"/>
                <a:ea typeface="SimSun"/>
                <a:cs typeface="SimSun"/>
              </a:rPr>
              <a:t>Month and Year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continued">
    <p:spTree>
      <p:nvGrpSpPr>
        <p:cNvPr id="1" name=""/>
        <p:cNvGrpSpPr/>
        <p:nvPr/>
      </p:nvGrpSpPr>
      <p:grpSpPr>
        <a:xfrm>
          <a:off x="0" y="0"/>
          <a:ext cx="0" cy="0"/>
          <a:chOff x="0" y="0"/>
          <a:chExt cx="0" cy="0"/>
        </a:xfrm>
      </p:grpSpPr>
      <p:sp>
        <p:nvSpPr>
          <p:cNvPr id="4" name="Text Placeholder 15"/>
          <p:cNvSpPr>
            <a:spLocks noGrp="1"/>
          </p:cNvSpPr>
          <p:nvPr>
            <p:ph type="body" sz="quarter" idx="10"/>
          </p:nvPr>
        </p:nvSpPr>
        <p:spPr>
          <a:xfrm>
            <a:off x="457200" y="685800"/>
            <a:ext cx="8153400" cy="5867400"/>
          </a:xfrm>
          <a:prstGeom prst="rect">
            <a:avLst/>
          </a:prstGeom>
        </p:spPr>
        <p:txBody>
          <a:bodyPr/>
          <a:lstStyle>
            <a:lvl1pPr marL="0" indent="0">
              <a:buNone/>
              <a:defRPr sz="2400">
                <a:solidFill>
                  <a:srgbClr val="404040"/>
                </a:solidFill>
              </a:defRPr>
            </a:lvl1pPr>
            <a:lvl2pPr marL="804672" indent="-347472">
              <a:buFont typeface="Arial" pitchFamily="34" charset="0"/>
              <a:buChar char="•"/>
              <a:defRPr sz="2400">
                <a:solidFill>
                  <a:srgbClr val="404040"/>
                </a:solidFill>
              </a:defRPr>
            </a:lvl2pPr>
            <a:lvl3pPr marL="1261872" indent="-347472">
              <a:buFont typeface="Wingdings" pitchFamily="2" charset="2"/>
              <a:buChar char="ü"/>
              <a:defRPr sz="2400">
                <a:solidFill>
                  <a:srgbClr val="404040"/>
                </a:solidFill>
              </a:defRPr>
            </a:lvl3pPr>
            <a:lvl4pPr indent="-347472">
              <a:defRPr sz="2400">
                <a:solidFill>
                  <a:srgbClr val="404040"/>
                </a:solidFill>
              </a:defRPr>
            </a:lvl4pPr>
            <a:lvl5pPr indent="-347472">
              <a:buFont typeface="Arial" pitchFamily="34" charset="0"/>
              <a:buChar char="•"/>
              <a:defRPr sz="24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8031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content chart/graphic">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457200" y="1295400"/>
            <a:ext cx="8153400" cy="3962400"/>
          </a:xfrm>
          <a:prstGeom prst="rect">
            <a:avLst/>
          </a:prstGeom>
        </p:spPr>
        <p:txBody>
          <a:bodyPr/>
          <a:lstStyle>
            <a:lvl1pPr marL="0" indent="0">
              <a:buFontTx/>
              <a:buNone/>
              <a:defRPr sz="2400">
                <a:solidFill>
                  <a:srgbClr val="404040"/>
                </a:solidFill>
              </a:defRPr>
            </a:lvl1pPr>
          </a:lstStyle>
          <a:p>
            <a:endParaRPr lang="en-US" dirty="0"/>
          </a:p>
        </p:txBody>
      </p:sp>
      <p:sp>
        <p:nvSpPr>
          <p:cNvPr id="5"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Tree>
    <p:extLst>
      <p:ext uri="{BB962C8B-B14F-4D97-AF65-F5344CB8AC3E}">
        <p14:creationId xmlns:p14="http://schemas.microsoft.com/office/powerpoint/2010/main" val="2567888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content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457200" y="1295400"/>
            <a:ext cx="8153400" cy="3962400"/>
          </a:xfrm>
          <a:prstGeom prst="rect">
            <a:avLst/>
          </a:prstGeom>
        </p:spPr>
        <p:txBody>
          <a:bodyPr/>
          <a:lstStyle>
            <a:lvl1pPr marL="0" indent="0">
              <a:buNone/>
              <a:defRPr sz="2400">
                <a:solidFill>
                  <a:srgbClr val="404040"/>
                </a:solidFill>
              </a:defRPr>
            </a:lvl1pPr>
          </a:lstStyle>
          <a:p>
            <a:endParaRPr lang="en-US"/>
          </a:p>
        </p:txBody>
      </p:sp>
      <p:sp>
        <p:nvSpPr>
          <p:cNvPr id="5"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Tree>
    <p:extLst>
      <p:ext uri="{BB962C8B-B14F-4D97-AF65-F5344CB8AC3E}">
        <p14:creationId xmlns:p14="http://schemas.microsoft.com/office/powerpoint/2010/main" val="257794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content table">
    <p:spTree>
      <p:nvGrpSpPr>
        <p:cNvPr id="1" name=""/>
        <p:cNvGrpSpPr/>
        <p:nvPr/>
      </p:nvGrpSpPr>
      <p:grpSpPr>
        <a:xfrm>
          <a:off x="0" y="0"/>
          <a:ext cx="0" cy="0"/>
          <a:chOff x="0" y="0"/>
          <a:chExt cx="0" cy="0"/>
        </a:xfrm>
      </p:grpSpPr>
      <p:sp>
        <p:nvSpPr>
          <p:cNvPr id="6" name="Table Placeholder 5"/>
          <p:cNvSpPr>
            <a:spLocks noGrp="1"/>
          </p:cNvSpPr>
          <p:nvPr>
            <p:ph type="tbl" sz="quarter" idx="14"/>
          </p:nvPr>
        </p:nvSpPr>
        <p:spPr>
          <a:xfrm>
            <a:off x="457200" y="1295400"/>
            <a:ext cx="8153400" cy="3962400"/>
          </a:xfrm>
          <a:prstGeom prst="rect">
            <a:avLst/>
          </a:prstGeom>
        </p:spPr>
        <p:txBody>
          <a:bodyPr/>
          <a:lstStyle>
            <a:lvl1pPr marL="0" indent="0">
              <a:buNone/>
              <a:defRPr sz="2400">
                <a:solidFill>
                  <a:srgbClr val="404040"/>
                </a:solidFill>
              </a:defRPr>
            </a:lvl1pPr>
          </a:lstStyle>
          <a:p>
            <a:endParaRPr lang="en-US"/>
          </a:p>
        </p:txBody>
      </p:sp>
      <p:sp>
        <p:nvSpPr>
          <p:cNvPr id="4"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Tree>
    <p:extLst>
      <p:ext uri="{BB962C8B-B14F-4D97-AF65-F5344CB8AC3E}">
        <p14:creationId xmlns:p14="http://schemas.microsoft.com/office/powerpoint/2010/main" val="1418771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title slid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762000" y="2971800"/>
            <a:ext cx="8077200" cy="1143000"/>
          </a:xfrm>
          <a:prstGeom prst="rect">
            <a:avLst/>
          </a:prstGeom>
        </p:spPr>
        <p:txBody>
          <a:bodyPr/>
          <a:lstStyle>
            <a:lvl1pPr algn="l">
              <a:buFont typeface="Arial" pitchFamily="34" charset="0"/>
              <a:buNone/>
              <a:defRPr sz="3800" b="1">
                <a:solidFill>
                  <a:srgbClr val="404040"/>
                </a:solidFill>
              </a:defRPr>
            </a:lvl1pPr>
          </a:lstStyle>
          <a:p>
            <a:r>
              <a:rPr lang="en-US" sz="3800" b="1" dirty="0">
                <a:solidFill>
                  <a:srgbClr val="404040"/>
                </a:solidFill>
                <a:latin typeface="Myriad Pro" pitchFamily="34" charset="0"/>
                <a:ea typeface="SimSun"/>
                <a:cs typeface="SimSun"/>
              </a:rPr>
              <a:t>Section’s title. Use </a:t>
            </a:r>
            <a:r>
              <a:rPr lang="en-US" sz="3800" b="1" dirty="0">
                <a:solidFill>
                  <a:srgbClr val="404040"/>
                </a:solidFill>
                <a:latin typeface="Myriad Pro" pitchFamily="34" charset="0"/>
              </a:rPr>
              <a:t>38 pt Myriad Pro bold (optional)</a:t>
            </a:r>
            <a:endParaRPr lang="en-US" dirty="0"/>
          </a:p>
        </p:txBody>
      </p:sp>
    </p:spTree>
    <p:extLst>
      <p:ext uri="{BB962C8B-B14F-4D97-AF65-F5344CB8AC3E}">
        <p14:creationId xmlns:p14="http://schemas.microsoft.com/office/powerpoint/2010/main" val="2352730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0"/>
          <a:ext cx="144318" cy="140074"/>
        </p:xfrm>
        <a:graphic>
          <a:graphicData uri="http://schemas.openxmlformats.org/presentationml/2006/ole">
            <mc:AlternateContent xmlns:mc="http://schemas.openxmlformats.org/markup-compatibility/2006">
              <mc:Choice xmlns:v="urn:schemas-microsoft-com:vml" Requires="v">
                <p:oleObj spid="_x0000_s15374" name="think-cell Slide" r:id="rId4" imgW="270" imgH="270" progId="TCLayout.ActiveDocument.1">
                  <p:embed/>
                </p:oleObj>
              </mc:Choice>
              <mc:Fallback>
                <p:oleObj name="think-cell Slide"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nvPr>
        </p:nvSpPr>
        <p:spPr>
          <a:xfrm>
            <a:off x="415637" y="134471"/>
            <a:ext cx="8312727" cy="609600"/>
          </a:xfrm>
          <a:prstGeom prst="rect">
            <a:avLst/>
          </a:prstGeom>
        </p:spPr>
        <p:txBody>
          <a:bodyPr lIns="0" tIns="0" rIns="0" bIns="0" anchor="b"/>
          <a:lstStyle>
            <a:lvl1pPr algn="l">
              <a:defRPr sz="2031" b="1" cap="none" baseline="0"/>
            </a:lvl1pPr>
          </a:lstStyle>
          <a:p>
            <a:r>
              <a:rPr lang="en-US" dirty="0"/>
              <a:t>Click to edit Master slide title</a:t>
            </a:r>
          </a:p>
        </p:txBody>
      </p:sp>
      <p:sp>
        <p:nvSpPr>
          <p:cNvPr id="12" name="Text Placeholder 9"/>
          <p:cNvSpPr>
            <a:spLocks noGrp="1"/>
          </p:cNvSpPr>
          <p:nvPr>
            <p:ph type="body" sz="quarter" idx="10"/>
          </p:nvPr>
        </p:nvSpPr>
        <p:spPr>
          <a:xfrm>
            <a:off x="408322" y="1008531"/>
            <a:ext cx="8299535" cy="5325595"/>
          </a:xfrm>
          <a:prstGeom prst="rect">
            <a:avLst/>
          </a:prstGeom>
        </p:spPr>
        <p:txBody>
          <a:bodyPr lIns="0" tIns="0" rIns="0" bIns="0"/>
          <a:lstStyle>
            <a:lvl1pPr marL="159731" indent="-159731">
              <a:defRPr sz="1292"/>
            </a:lvl1pPr>
            <a:lvl2pPr marL="320928" indent="-161196">
              <a:defRPr sz="1108"/>
            </a:lvl2pPr>
            <a:lvl3pPr marL="470401" indent="-149473">
              <a:defRPr sz="1108"/>
            </a:lvl3pPr>
            <a:lvl4pPr marL="630131" indent="-159731">
              <a:defRPr sz="1108"/>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9"/>
          <p:cNvSpPr>
            <a:spLocks noGrp="1"/>
          </p:cNvSpPr>
          <p:nvPr>
            <p:ph type="body" sz="quarter" idx="37" hasCustomPrompt="1"/>
          </p:nvPr>
        </p:nvSpPr>
        <p:spPr>
          <a:xfrm>
            <a:off x="415637" y="6446488"/>
            <a:ext cx="7479809" cy="386679"/>
          </a:xfrm>
          <a:prstGeom prst="rect">
            <a:avLst/>
          </a:prstGeom>
        </p:spPr>
        <p:txBody>
          <a:bodyPr lIns="0" tIns="0" rIns="0" bIns="0" anchor="b"/>
          <a:lstStyle>
            <a:lvl1pPr marL="0" indent="0">
              <a:buNone/>
              <a:defRPr sz="923"/>
            </a:lvl1pPr>
          </a:lstStyle>
          <a:p>
            <a:r>
              <a:rPr lang="en-US" dirty="0"/>
              <a:t>Click to edit Master footer. This space is reserved for footnotes and sources only, and cannot be expanded beyond its current size.                                        </a:t>
            </a:r>
            <a:r>
              <a:rPr lang="en-IN" dirty="0"/>
              <a:t>Source: [Author/Publisher Name], [Report Name], [Year]</a:t>
            </a:r>
          </a:p>
        </p:txBody>
      </p:sp>
    </p:spTree>
    <p:extLst>
      <p:ext uri="{BB962C8B-B14F-4D97-AF65-F5344CB8AC3E}">
        <p14:creationId xmlns:p14="http://schemas.microsoft.com/office/powerpoint/2010/main" val="917248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539750" y="2971800"/>
            <a:ext cx="7088188" cy="692497"/>
          </a:xfrm>
          <a:prstGeom prst="rect">
            <a:avLst/>
          </a:prstGeom>
          <a:noFill/>
          <a:ln w="9525">
            <a:noFill/>
            <a:round/>
            <a:headEnd/>
            <a:tailEnd/>
          </a:ln>
        </p:spPr>
        <p:txBody>
          <a:bodyPr wrap="square" tIns="91440">
            <a:spAutoFit/>
          </a:bodyPr>
          <a:lstStyle/>
          <a:p>
            <a:pP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600" b="0" i="0" spc="100" dirty="0">
                <a:solidFill>
                  <a:srgbClr val="00207E"/>
                </a:solidFill>
                <a:latin typeface="Myriad Pro" pitchFamily="34" charset="0"/>
                <a:ea typeface="SimSun"/>
                <a:cs typeface="SimSun"/>
              </a:rPr>
              <a:t>THANK YOU </a:t>
            </a:r>
          </a:p>
        </p:txBody>
      </p:sp>
      <p:sp>
        <p:nvSpPr>
          <p:cNvPr id="5" name="Title 4"/>
          <p:cNvSpPr>
            <a:spLocks noGrp="1"/>
          </p:cNvSpPr>
          <p:nvPr>
            <p:ph type="title" hasCustomPrompt="1"/>
          </p:nvPr>
        </p:nvSpPr>
        <p:spPr>
          <a:xfrm>
            <a:off x="533400" y="5410200"/>
            <a:ext cx="8153400" cy="1447800"/>
          </a:xfrm>
          <a:prstGeom prst="rect">
            <a:avLst/>
          </a:prstGeom>
        </p:spPr>
        <p:txBody>
          <a:bodyPr/>
          <a:lstStyle>
            <a:lvl1pPr algn="l">
              <a:defRPr sz="2600">
                <a:solidFill>
                  <a:srgbClr val="404040"/>
                </a:solidFill>
              </a:defRPr>
            </a:lvl1pPr>
          </a:lstStyle>
          <a:p>
            <a:pPr>
              <a:defRPr/>
            </a:pPr>
            <a:r>
              <a:rPr lang="en-US" sz="2600" dirty="0">
                <a:solidFill>
                  <a:srgbClr val="404040"/>
                </a:solidFill>
                <a:latin typeface="+mj-lt"/>
              </a:rPr>
              <a:t>[Name] [Title]</a:t>
            </a:r>
            <a:br>
              <a:rPr lang="en-US" sz="2600" dirty="0">
                <a:solidFill>
                  <a:srgbClr val="404040"/>
                </a:solidFill>
                <a:latin typeface="+mj-lt"/>
              </a:rPr>
            </a:br>
            <a:r>
              <a:rPr lang="en-US" sz="2600" dirty="0">
                <a:solidFill>
                  <a:srgbClr val="404040"/>
                </a:solidFill>
                <a:latin typeface="+mj-lt"/>
              </a:rPr>
              <a:t/>
            </a:r>
            <a:br>
              <a:rPr lang="en-US" sz="2600" dirty="0">
                <a:solidFill>
                  <a:srgbClr val="404040"/>
                </a:solidFill>
                <a:latin typeface="+mj-lt"/>
              </a:rPr>
            </a:br>
            <a:r>
              <a:rPr lang="en-US" sz="2600" dirty="0">
                <a:solidFill>
                  <a:srgbClr val="404040"/>
                </a:solidFill>
                <a:latin typeface="+mj-lt"/>
              </a:rPr>
              <a:t>name. lastname@uncdf.org</a:t>
            </a:r>
          </a:p>
        </p:txBody>
      </p:sp>
      <p:sp>
        <p:nvSpPr>
          <p:cNvPr id="7" name="Text Box 2"/>
          <p:cNvSpPr txBox="1">
            <a:spLocks noChangeArrowheads="1"/>
          </p:cNvSpPr>
          <p:nvPr userDrawn="1"/>
        </p:nvSpPr>
        <p:spPr bwMode="auto">
          <a:xfrm>
            <a:off x="468313" y="261938"/>
            <a:ext cx="8496300" cy="881062"/>
          </a:xfrm>
          <a:prstGeom prst="rect">
            <a:avLst/>
          </a:prstGeom>
          <a:noFill/>
          <a:ln w="9525">
            <a:noFill/>
            <a:round/>
            <a:headEnd/>
            <a:tailEnd/>
          </a:ln>
        </p:spPr>
        <p:txBody>
          <a:bodyPr tIns="91440"/>
          <a:lstStyle/>
          <a:p>
            <a:pP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solidFill>
                  <a:srgbClr val="00207E"/>
                </a:solidFill>
                <a:latin typeface="Myriad Pro" pitchFamily="34" charset="0"/>
                <a:ea typeface="SimSun"/>
                <a:cs typeface="SimSun"/>
              </a:rPr>
              <a:t>UN Capital Development Fund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762000" y="2971800"/>
            <a:ext cx="8077200" cy="1143000"/>
          </a:xfrm>
          <a:prstGeom prst="rect">
            <a:avLst/>
          </a:prstGeom>
        </p:spPr>
        <p:txBody>
          <a:bodyPr/>
          <a:lstStyle>
            <a:lvl1pPr algn="l">
              <a:buFont typeface="Arial" pitchFamily="34" charset="0"/>
              <a:buNone/>
              <a:defRPr sz="3800" b="1">
                <a:solidFill>
                  <a:srgbClr val="404040"/>
                </a:solidFill>
              </a:defRPr>
            </a:lvl1pPr>
          </a:lstStyle>
          <a:p>
            <a:r>
              <a:rPr lang="en-US" sz="3800" b="1" dirty="0">
                <a:solidFill>
                  <a:srgbClr val="404040"/>
                </a:solidFill>
                <a:latin typeface="Myriad Pro" pitchFamily="34" charset="0"/>
                <a:ea typeface="SimSun"/>
                <a:cs typeface="SimSun"/>
              </a:rPr>
              <a:t>Section’s title. Use </a:t>
            </a:r>
            <a:r>
              <a:rPr lang="en-US" sz="3800" b="1" dirty="0">
                <a:solidFill>
                  <a:srgbClr val="404040"/>
                </a:solidFill>
                <a:latin typeface="Myriad Pro" pitchFamily="34" charset="0"/>
              </a:rPr>
              <a:t>38 pt Myriad Pro bold (optional)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content">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457200" y="1295400"/>
            <a:ext cx="8153400" cy="5257800"/>
          </a:xfrm>
          <a:prstGeom prst="rect">
            <a:avLst/>
          </a:prstGeom>
        </p:spPr>
        <p:txBody>
          <a:bodyPr/>
          <a:lstStyle>
            <a:lvl1pPr marL="0" indent="0">
              <a:buNone/>
              <a:defRPr sz="2400">
                <a:solidFill>
                  <a:srgbClr val="404040"/>
                </a:solidFill>
              </a:defRPr>
            </a:lvl1pPr>
            <a:lvl2pPr marL="804672" indent="-347472">
              <a:buFont typeface="Arial" pitchFamily="34" charset="0"/>
              <a:buChar char="•"/>
              <a:defRPr sz="2400">
                <a:solidFill>
                  <a:srgbClr val="404040"/>
                </a:solidFill>
              </a:defRPr>
            </a:lvl2pPr>
            <a:lvl3pPr marL="1261872" indent="-347472">
              <a:buFont typeface="Wingdings" pitchFamily="2" charset="2"/>
              <a:buChar char="ü"/>
              <a:defRPr sz="2400">
                <a:solidFill>
                  <a:srgbClr val="404040"/>
                </a:solidFill>
              </a:defRPr>
            </a:lvl3pPr>
            <a:lvl4pPr indent="-347472">
              <a:defRPr sz="2400">
                <a:solidFill>
                  <a:srgbClr val="404040"/>
                </a:solidFill>
              </a:defRPr>
            </a:lvl4pPr>
            <a:lvl5pPr indent="-347472">
              <a:buFont typeface="Arial" pitchFamily="34" charset="0"/>
              <a:buChar char="•"/>
              <a:defRPr sz="24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continued">
    <p:spTree>
      <p:nvGrpSpPr>
        <p:cNvPr id="1" name=""/>
        <p:cNvGrpSpPr/>
        <p:nvPr/>
      </p:nvGrpSpPr>
      <p:grpSpPr>
        <a:xfrm>
          <a:off x="0" y="0"/>
          <a:ext cx="0" cy="0"/>
          <a:chOff x="0" y="0"/>
          <a:chExt cx="0" cy="0"/>
        </a:xfrm>
      </p:grpSpPr>
      <p:sp>
        <p:nvSpPr>
          <p:cNvPr id="4" name="Text Placeholder 15"/>
          <p:cNvSpPr>
            <a:spLocks noGrp="1"/>
          </p:cNvSpPr>
          <p:nvPr>
            <p:ph type="body" sz="quarter" idx="10"/>
          </p:nvPr>
        </p:nvSpPr>
        <p:spPr>
          <a:xfrm>
            <a:off x="457200" y="685800"/>
            <a:ext cx="8153400" cy="5867400"/>
          </a:xfrm>
          <a:prstGeom prst="rect">
            <a:avLst/>
          </a:prstGeom>
        </p:spPr>
        <p:txBody>
          <a:bodyPr/>
          <a:lstStyle>
            <a:lvl1pPr marL="0" indent="0">
              <a:buNone/>
              <a:defRPr sz="2400">
                <a:solidFill>
                  <a:srgbClr val="404040"/>
                </a:solidFill>
              </a:defRPr>
            </a:lvl1pPr>
            <a:lvl2pPr marL="804672" indent="-347472">
              <a:buFont typeface="Arial" pitchFamily="34" charset="0"/>
              <a:buChar char="•"/>
              <a:defRPr sz="2400">
                <a:solidFill>
                  <a:srgbClr val="404040"/>
                </a:solidFill>
              </a:defRPr>
            </a:lvl2pPr>
            <a:lvl3pPr marL="1261872" indent="-347472">
              <a:buFont typeface="Wingdings" pitchFamily="2" charset="2"/>
              <a:buChar char="ü"/>
              <a:defRPr sz="2400">
                <a:solidFill>
                  <a:srgbClr val="404040"/>
                </a:solidFill>
              </a:defRPr>
            </a:lvl3pPr>
            <a:lvl4pPr indent="-347472">
              <a:defRPr sz="2400">
                <a:solidFill>
                  <a:srgbClr val="404040"/>
                </a:solidFill>
              </a:defRPr>
            </a:lvl4pPr>
            <a:lvl5pPr indent="-347472">
              <a:buFont typeface="Arial" pitchFamily="34" charset="0"/>
              <a:buChar char="•"/>
              <a:defRPr sz="24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content chart/graphic">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457200" y="1295400"/>
            <a:ext cx="8153400" cy="3962400"/>
          </a:xfrm>
          <a:prstGeom prst="rect">
            <a:avLst/>
          </a:prstGeom>
        </p:spPr>
        <p:txBody>
          <a:bodyPr/>
          <a:lstStyle>
            <a:lvl1pPr marL="0" indent="0">
              <a:buFontTx/>
              <a:buNone/>
              <a:defRPr sz="2400">
                <a:solidFill>
                  <a:srgbClr val="404040"/>
                </a:solidFill>
              </a:defRPr>
            </a:lvl1pPr>
          </a:lstStyle>
          <a:p>
            <a:endParaRPr lang="en-US" dirty="0"/>
          </a:p>
        </p:txBody>
      </p:sp>
      <p:sp>
        <p:nvSpPr>
          <p:cNvPr id="5"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content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457200" y="1295400"/>
            <a:ext cx="8153400" cy="3962400"/>
          </a:xfrm>
          <a:prstGeom prst="rect">
            <a:avLst/>
          </a:prstGeom>
        </p:spPr>
        <p:txBody>
          <a:bodyPr/>
          <a:lstStyle>
            <a:lvl1pPr marL="0" indent="0">
              <a:buNone/>
              <a:defRPr sz="2400">
                <a:solidFill>
                  <a:srgbClr val="404040"/>
                </a:solidFill>
              </a:defRPr>
            </a:lvl1pPr>
          </a:lstStyle>
          <a:p>
            <a:endParaRPr lang="en-US"/>
          </a:p>
        </p:txBody>
      </p:sp>
      <p:sp>
        <p:nvSpPr>
          <p:cNvPr id="5"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content table">
    <p:spTree>
      <p:nvGrpSpPr>
        <p:cNvPr id="1" name=""/>
        <p:cNvGrpSpPr/>
        <p:nvPr/>
      </p:nvGrpSpPr>
      <p:grpSpPr>
        <a:xfrm>
          <a:off x="0" y="0"/>
          <a:ext cx="0" cy="0"/>
          <a:chOff x="0" y="0"/>
          <a:chExt cx="0" cy="0"/>
        </a:xfrm>
      </p:grpSpPr>
      <p:sp>
        <p:nvSpPr>
          <p:cNvPr id="6" name="Table Placeholder 5"/>
          <p:cNvSpPr>
            <a:spLocks noGrp="1"/>
          </p:cNvSpPr>
          <p:nvPr>
            <p:ph type="tbl" sz="quarter" idx="14"/>
          </p:nvPr>
        </p:nvSpPr>
        <p:spPr>
          <a:xfrm>
            <a:off x="457200" y="1295400"/>
            <a:ext cx="8153400" cy="3962400"/>
          </a:xfrm>
          <a:prstGeom prst="rect">
            <a:avLst/>
          </a:prstGeom>
        </p:spPr>
        <p:txBody>
          <a:bodyPr/>
          <a:lstStyle>
            <a:lvl1pPr marL="0" indent="0">
              <a:buNone/>
              <a:defRPr sz="2400">
                <a:solidFill>
                  <a:srgbClr val="404040"/>
                </a:solidFill>
              </a:defRPr>
            </a:lvl1pPr>
          </a:lstStyle>
          <a:p>
            <a:endParaRPr lang="en-US"/>
          </a:p>
        </p:txBody>
      </p:sp>
      <p:sp>
        <p:nvSpPr>
          <p:cNvPr id="4"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content">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457200" y="1295400"/>
            <a:ext cx="8153400" cy="5257800"/>
          </a:xfrm>
          <a:prstGeom prst="rect">
            <a:avLst/>
          </a:prstGeom>
        </p:spPr>
        <p:txBody>
          <a:bodyPr/>
          <a:lstStyle>
            <a:lvl1pPr marL="0" indent="0">
              <a:buNone/>
              <a:defRPr sz="2400">
                <a:solidFill>
                  <a:srgbClr val="404040"/>
                </a:solidFill>
              </a:defRPr>
            </a:lvl1pPr>
            <a:lvl2pPr marL="804672" indent="-347472">
              <a:buFont typeface="Arial" pitchFamily="34" charset="0"/>
              <a:buChar char="•"/>
              <a:defRPr sz="2400">
                <a:solidFill>
                  <a:srgbClr val="404040"/>
                </a:solidFill>
              </a:defRPr>
            </a:lvl2pPr>
            <a:lvl3pPr marL="1261872" indent="-347472">
              <a:buFont typeface="Wingdings" pitchFamily="2" charset="2"/>
              <a:buChar char="ü"/>
              <a:defRPr sz="2400">
                <a:solidFill>
                  <a:srgbClr val="404040"/>
                </a:solidFill>
              </a:defRPr>
            </a:lvl3pPr>
            <a:lvl4pPr indent="-347472">
              <a:defRPr sz="2400">
                <a:solidFill>
                  <a:srgbClr val="404040"/>
                </a:solidFill>
              </a:defRPr>
            </a:lvl4pPr>
            <a:lvl5pPr indent="-347472">
              <a:buFont typeface="Arial" pitchFamily="34" charset="0"/>
              <a:buChar char="•"/>
              <a:defRPr sz="24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Tree>
    <p:extLst>
      <p:ext uri="{BB962C8B-B14F-4D97-AF65-F5344CB8AC3E}">
        <p14:creationId xmlns:p14="http://schemas.microsoft.com/office/powerpoint/2010/main" val="14145285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 Id="rId3"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theme" Target="../theme/theme3.xml"/><Relationship Id="rId7" Type="http://schemas.openxmlformats.org/officeDocument/2006/relationships/vmlDrawing" Target="../drawings/vmlDrawing1.vml"/><Relationship Id="rId8" Type="http://schemas.openxmlformats.org/officeDocument/2006/relationships/tags" Target="../tags/tag2.xml"/><Relationship Id="rId9" Type="http://schemas.openxmlformats.org/officeDocument/2006/relationships/oleObject" Target="../embeddings/oleObject1.bin"/><Relationship Id="rId10" Type="http://schemas.openxmlformats.org/officeDocument/2006/relationships/image" Target="../media/image3.emf"/><Relationship Id="rId11"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11" Type="http://schemas.openxmlformats.org/officeDocument/2006/relationships/oleObject" Target="../embeddings/oleObject2.bin"/><Relationship Id="rId12" Type="http://schemas.openxmlformats.org/officeDocument/2006/relationships/image" Target="../media/image3.emf"/><Relationship Id="rId13"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theme" Target="../theme/theme4.xml"/><Relationship Id="rId9" Type="http://schemas.openxmlformats.org/officeDocument/2006/relationships/vmlDrawing" Target="../drawings/vmlDrawing2.vml"/><Relationship Id="rId10"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rot="16200000">
            <a:off x="4562856" y="-3572255"/>
            <a:ext cx="18288" cy="9144000"/>
          </a:xfrm>
          <a:prstGeom prst="rect">
            <a:avLst/>
          </a:prstGeom>
          <a:solidFill>
            <a:srgbClr val="000090"/>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8" charset="0"/>
              <a:buNone/>
              <a:tabLst/>
              <a:defRPr/>
            </a:pPr>
            <a:endParaRPr kumimoji="0" lang="en-US" sz="1800" b="0" i="0" u="none" strike="noStrike" kern="0" cap="none" spc="0" normalizeH="0" baseline="0" noProof="0">
              <a:ln>
                <a:noFill/>
              </a:ln>
              <a:solidFill>
                <a:srgbClr val="00207E"/>
              </a:solidFill>
              <a:effectLst/>
              <a:uLnTx/>
              <a:uFillTx/>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82648" y="5181600"/>
            <a:ext cx="1961100" cy="1684367"/>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rot="16200000">
            <a:off x="4562856" y="-3572255"/>
            <a:ext cx="18288" cy="9144000"/>
          </a:xfrm>
          <a:prstGeom prst="rect">
            <a:avLst/>
          </a:prstGeom>
          <a:solidFill>
            <a:srgbClr val="000090"/>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8" charset="0"/>
              <a:buNone/>
              <a:tabLst/>
              <a:defRPr/>
            </a:pPr>
            <a:endParaRPr kumimoji="0" lang="en-US" sz="1800" b="0" i="0" u="none" strike="noStrike" kern="0" cap="none" spc="0" normalizeH="0" baseline="0" noProof="0">
              <a:ln>
                <a:noFill/>
              </a:ln>
              <a:solidFill>
                <a:srgbClr val="00207E"/>
              </a:solidFill>
              <a:effectLst/>
              <a:uLnTx/>
              <a:uFillTx/>
            </a:endParaRP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7285" y="5581636"/>
            <a:ext cx="1231826" cy="1200164"/>
          </a:xfrm>
          <a:prstGeom prst="rect">
            <a:avLst/>
          </a:prstGeom>
        </p:spPr>
      </p:pic>
    </p:spTree>
    <p:extLst>
      <p:ext uri="{BB962C8B-B14F-4D97-AF65-F5344CB8AC3E}">
        <p14:creationId xmlns:p14="http://schemas.microsoft.com/office/powerpoint/2010/main" val="647280463"/>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
            </p:custDataLst>
            <p:extLst>
              <p:ext uri="{D42A27DB-BD31-4B8C-83A1-F6EECF244321}">
                <p14:modId xmlns:p14="http://schemas.microsoft.com/office/powerpoint/2010/main" val="12947539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34" name="think-cell Slide" r:id="rId9" imgW="393" imgH="394" progId="TCLayout.ActiveDocument.1">
                  <p:embed/>
                </p:oleObj>
              </mc:Choice>
              <mc:Fallback>
                <p:oleObj name="think-cell Slide" r:id="rId9" imgW="393" imgH="394"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7" name="Rectangle 1"/>
          <p:cNvSpPr>
            <a:spLocks noChangeArrowheads="1"/>
          </p:cNvSpPr>
          <p:nvPr/>
        </p:nvSpPr>
        <p:spPr bwMode="auto">
          <a:xfrm rot="16200000">
            <a:off x="3915156" y="-2848355"/>
            <a:ext cx="18288" cy="7848600"/>
          </a:xfrm>
          <a:prstGeom prst="rect">
            <a:avLst/>
          </a:prstGeom>
          <a:solidFill>
            <a:srgbClr val="000090"/>
          </a:solidFill>
          <a:ln w="9525">
            <a:noFill/>
            <a:round/>
            <a:headEnd/>
            <a:tailEnd/>
          </a:ln>
        </p:spPr>
        <p:txBody>
          <a:bodyPr wrap="none" anchor="ctr"/>
          <a:lstStyle/>
          <a:p>
            <a:pPr>
              <a:buClr>
                <a:srgbClr val="000000"/>
              </a:buClr>
              <a:buSzPct val="100000"/>
              <a:buFont typeface="Times New Roman" pitchFamily="18" charset="0"/>
              <a:buNone/>
            </a:pPr>
            <a:endParaRPr lang="en-US">
              <a:solidFill>
                <a:srgbClr val="00207E"/>
              </a:solidFill>
            </a:endParaRPr>
          </a:p>
        </p:txBody>
      </p:sp>
      <p:pic>
        <p:nvPicPr>
          <p:cNvPr id="4" name="Picture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28384" y="188640"/>
            <a:ext cx="812984" cy="792088"/>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 id="2147483668" r:id="rId2"/>
    <p:sldLayoutId id="2147483661" r:id="rId3"/>
    <p:sldLayoutId id="2147483676" r:id="rId4"/>
    <p:sldLayoutId id="2147483677"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50" name="think-cell Slide" r:id="rId11" imgW="393" imgH="394" progId="TCLayout.ActiveDocument.1">
                  <p:embed/>
                </p:oleObj>
              </mc:Choice>
              <mc:Fallback>
                <p:oleObj name="think-cell Slide" r:id="rId11" imgW="393" imgH="394" progId="TCLayout.ActiveDocument.1">
                  <p:embed/>
                  <p:pic>
                    <p:nvPicPr>
                      <p:cNvPr id="2" name="Object 1" hidden="1"/>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7" name="Rectangle 1"/>
          <p:cNvSpPr>
            <a:spLocks noChangeArrowheads="1"/>
          </p:cNvSpPr>
          <p:nvPr/>
        </p:nvSpPr>
        <p:spPr bwMode="auto">
          <a:xfrm rot="16200000">
            <a:off x="3915156" y="-2848355"/>
            <a:ext cx="18288" cy="7848600"/>
          </a:xfrm>
          <a:prstGeom prst="rect">
            <a:avLst/>
          </a:prstGeom>
          <a:solidFill>
            <a:srgbClr val="000090"/>
          </a:solidFill>
          <a:ln w="9525">
            <a:noFill/>
            <a:round/>
            <a:headEnd/>
            <a:tailEnd/>
          </a:ln>
        </p:spPr>
        <p:txBody>
          <a:bodyPr wrap="none" anchor="ctr"/>
          <a:lstStyle/>
          <a:p>
            <a:pPr>
              <a:buClr>
                <a:srgbClr val="000000"/>
              </a:buClr>
              <a:buSzPct val="100000"/>
              <a:buFont typeface="Times New Roman" pitchFamily="18" charset="0"/>
              <a:buNone/>
            </a:pPr>
            <a:endParaRPr lang="en-US">
              <a:solidFill>
                <a:srgbClr val="00207E"/>
              </a:solidFill>
            </a:endParaRPr>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28384" y="188640"/>
            <a:ext cx="812984" cy="792088"/>
          </a:xfrm>
          <a:prstGeom prst="rect">
            <a:avLst/>
          </a:prstGeom>
        </p:spPr>
      </p:pic>
    </p:spTree>
    <p:extLst>
      <p:ext uri="{BB962C8B-B14F-4D97-AF65-F5344CB8AC3E}">
        <p14:creationId xmlns:p14="http://schemas.microsoft.com/office/powerpoint/2010/main" val="289664249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mailto:Beth.Porter@uncdf.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3.xml"/><Relationship Id="rId5" Type="http://schemas.openxmlformats.org/officeDocument/2006/relationships/oleObject" Target="../embeddings/oleObject4.bin"/><Relationship Id="rId6" Type="http://schemas.openxmlformats.org/officeDocument/2006/relationships/image" Target="../media/image3.emf"/><Relationship Id="rId7" Type="http://schemas.openxmlformats.org/officeDocument/2006/relationships/image" Target="../media/image11.png"/><Relationship Id="rId1" Type="http://schemas.openxmlformats.org/officeDocument/2006/relationships/vmlDrawing" Target="../drawings/vmlDrawing4.vml"/><Relationship Id="rId2" Type="http://schemas.openxmlformats.org/officeDocument/2006/relationships/tags" Target="../tags/tag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notesSlide" Target="../notesSlides/notesSlide5.xml"/><Relationship Id="rId5" Type="http://schemas.openxmlformats.org/officeDocument/2006/relationships/oleObject" Target="../embeddings/oleObject5.bin"/><Relationship Id="rId6" Type="http://schemas.openxmlformats.org/officeDocument/2006/relationships/image" Target="../media/image12.emf"/><Relationship Id="rId1" Type="http://schemas.openxmlformats.org/officeDocument/2006/relationships/vmlDrawing" Target="../drawings/vmlDrawing5.vml"/><Relationship Id="rId2" Type="http://schemas.openxmlformats.org/officeDocument/2006/relationships/tags" Target="../tags/tag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21766" y="1484784"/>
            <a:ext cx="8298706" cy="1066800"/>
          </a:xfrm>
        </p:spPr>
        <p:txBody>
          <a:bodyPr/>
          <a:lstStyle/>
          <a:p>
            <a:pPr algn="ctr"/>
            <a:r>
              <a:rPr lang="en-US" sz="3800" dirty="0">
                <a:solidFill>
                  <a:srgbClr val="404040"/>
                </a:solidFill>
              </a:rPr>
              <a:t>Financial Services Access and Agency for Women and Girls</a:t>
            </a:r>
          </a:p>
          <a:p>
            <a:pPr algn="ctr"/>
            <a:endParaRPr lang="en-US" sz="3800" dirty="0">
              <a:solidFill>
                <a:srgbClr val="404040"/>
              </a:solidFill>
            </a:endParaRPr>
          </a:p>
          <a:p>
            <a:pPr algn="ctr"/>
            <a:r>
              <a:rPr lang="en-US" sz="3800" dirty="0">
                <a:solidFill>
                  <a:srgbClr val="404040"/>
                </a:solidFill>
              </a:rPr>
              <a:t>Senegal Country Assessment Workshop</a:t>
            </a:r>
          </a:p>
          <a:p>
            <a:endParaRPr lang="en-US" sz="3800" dirty="0">
              <a:solidFill>
                <a:srgbClr val="404040"/>
              </a:solidFill>
            </a:endParaRPr>
          </a:p>
        </p:txBody>
      </p:sp>
      <p:sp>
        <p:nvSpPr>
          <p:cNvPr id="4" name="Content Placeholder 3"/>
          <p:cNvSpPr>
            <a:spLocks noGrp="1"/>
          </p:cNvSpPr>
          <p:nvPr>
            <p:ph sz="quarter" idx="11"/>
          </p:nvPr>
        </p:nvSpPr>
        <p:spPr>
          <a:xfrm>
            <a:off x="521766" y="5517232"/>
            <a:ext cx="6553200" cy="457200"/>
          </a:xfrm>
        </p:spPr>
        <p:txBody>
          <a:bodyPr/>
          <a:lstStyle/>
          <a:p>
            <a:r>
              <a:rPr lang="en-US" b="1" dirty="0">
                <a:solidFill>
                  <a:srgbClr val="4D75A4"/>
                </a:solidFill>
              </a:rPr>
              <a:t>16 November 2017</a:t>
            </a:r>
          </a:p>
          <a:p>
            <a:r>
              <a:rPr lang="en-US" b="1" dirty="0">
                <a:solidFill>
                  <a:srgbClr val="4D75A4"/>
                </a:solidFill>
              </a:rPr>
              <a:t>Dakar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3547" y="304800"/>
            <a:ext cx="7595053" cy="609600"/>
          </a:xfrm>
        </p:spPr>
        <p:txBody>
          <a:bodyPr/>
          <a:lstStyle/>
          <a:p>
            <a:r>
              <a:rPr lang="en-US" dirty="0"/>
              <a:t>Global Implementation – 3 Key Phases</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53547" y="1209362"/>
            <a:ext cx="1368152" cy="3168352"/>
          </a:xfrm>
          <a:prstGeom prst="rect">
            <a:avLst/>
          </a:prstGeom>
        </p:spPr>
      </p:pic>
      <p:sp>
        <p:nvSpPr>
          <p:cNvPr id="7" name="Rectangle 6"/>
          <p:cNvSpPr/>
          <p:nvPr/>
        </p:nvSpPr>
        <p:spPr>
          <a:xfrm>
            <a:off x="1695842" y="2988271"/>
            <a:ext cx="7259421" cy="1477328"/>
          </a:xfrm>
          <a:prstGeom prst="rect">
            <a:avLst/>
          </a:prstGeom>
        </p:spPr>
        <p:txBody>
          <a:bodyPr wrap="square">
            <a:spAutoFit/>
          </a:bodyPr>
          <a:lstStyle/>
          <a:p>
            <a:pPr algn="just"/>
            <a:r>
              <a:rPr lang="en-ZA" b="1" dirty="0">
                <a:ea typeface="Times New Roman" charset="0"/>
              </a:rPr>
              <a:t>Develop: </a:t>
            </a:r>
            <a:r>
              <a:rPr lang="en-US" dirty="0">
                <a:ea typeface="Times New Roman" charset="0"/>
              </a:rPr>
              <a:t>Develop recommendations for UNCDF actions at country level based on findings and analysis from country assessment; prioritize recommendations for action and relationship with existing programme activities; and identify specific partnerships required for these recommendations</a:t>
            </a:r>
            <a:r>
              <a:rPr lang="en-US" sz="1600" dirty="0">
                <a:ea typeface="Times New Roman" charset="0"/>
              </a:rPr>
              <a:t>. </a:t>
            </a:r>
          </a:p>
        </p:txBody>
      </p:sp>
      <p:sp>
        <p:nvSpPr>
          <p:cNvPr id="8" name="Rectangle 7"/>
          <p:cNvSpPr/>
          <p:nvPr/>
        </p:nvSpPr>
        <p:spPr>
          <a:xfrm>
            <a:off x="1660736" y="4797152"/>
            <a:ext cx="7265912" cy="923330"/>
          </a:xfrm>
          <a:prstGeom prst="rect">
            <a:avLst/>
          </a:prstGeom>
        </p:spPr>
        <p:txBody>
          <a:bodyPr wrap="square">
            <a:spAutoFit/>
          </a:bodyPr>
          <a:lstStyle/>
          <a:p>
            <a:pPr algn="just"/>
            <a:r>
              <a:rPr lang="en-ZA" b="1" dirty="0">
                <a:ea typeface="Times New Roman" charset="0"/>
              </a:rPr>
              <a:t>Do: </a:t>
            </a:r>
            <a:r>
              <a:rPr lang="en-ZA" dirty="0">
                <a:ea typeface="Times New Roman" charset="0"/>
              </a:rPr>
              <a:t>Implement recommendations and partnerships through new country program activities or integration into existing program activities.</a:t>
            </a:r>
            <a:endParaRPr lang="en-US" dirty="0">
              <a:ea typeface="Times New Roman" charset="0"/>
            </a:endParaRPr>
          </a:p>
        </p:txBody>
      </p:sp>
      <p:pic>
        <p:nvPicPr>
          <p:cNvPr id="11" name="Picture 10">
            <a:extLst>
              <a:ext uri="{FF2B5EF4-FFF2-40B4-BE49-F238E27FC236}">
                <a16:creationId xmlns:a16="http://schemas.microsoft.com/office/drawing/2014/main" xmlns="" id="{64B27595-3524-49BE-8258-08DDF47B8891}"/>
              </a:ext>
            </a:extLst>
          </p:cNvPr>
          <p:cNvPicPr/>
          <p:nvPr/>
        </p:nvPicPr>
        <p:blipFill>
          <a:blip r:embed="rId2">
            <a:extLst>
              <a:ext uri="{28A0092B-C50C-407E-A947-70E740481C1C}">
                <a14:useLocalDpi xmlns:a14="http://schemas.microsoft.com/office/drawing/2010/main" val="0"/>
              </a:ext>
            </a:extLst>
          </a:blip>
          <a:stretch>
            <a:fillRect/>
          </a:stretch>
        </p:blipFill>
        <p:spPr>
          <a:xfrm>
            <a:off x="249653" y="1198206"/>
            <a:ext cx="1368152" cy="5327138"/>
          </a:xfrm>
          <a:prstGeom prst="rect">
            <a:avLst/>
          </a:prstGeom>
        </p:spPr>
      </p:pic>
      <p:sp>
        <p:nvSpPr>
          <p:cNvPr id="12" name="Rectangle 11">
            <a:extLst>
              <a:ext uri="{FF2B5EF4-FFF2-40B4-BE49-F238E27FC236}">
                <a16:creationId xmlns:a16="http://schemas.microsoft.com/office/drawing/2014/main" xmlns="" id="{48970D52-3AED-4466-8F28-2FEB0F44031C}"/>
              </a:ext>
            </a:extLst>
          </p:cNvPr>
          <p:cNvSpPr/>
          <p:nvPr/>
        </p:nvSpPr>
        <p:spPr>
          <a:xfrm>
            <a:off x="1669458" y="1756718"/>
            <a:ext cx="7257190" cy="923330"/>
          </a:xfrm>
          <a:prstGeom prst="rect">
            <a:avLst/>
          </a:prstGeom>
        </p:spPr>
        <p:txBody>
          <a:bodyPr wrap="square">
            <a:spAutoFit/>
          </a:bodyPr>
          <a:lstStyle/>
          <a:p>
            <a:pPr algn="just"/>
            <a:r>
              <a:rPr lang="en-ZA" b="1" dirty="0">
                <a:ea typeface="Times New Roman" charset="0"/>
              </a:rPr>
              <a:t>Diagnose:</a:t>
            </a:r>
            <a:r>
              <a:rPr lang="en-ZA" dirty="0">
                <a:ea typeface="Times New Roman" charset="0"/>
              </a:rPr>
              <a:t> Use the toolkit to run country-level diagnostics of the critical constraints to women and girls’ financial inclusion for economic empowerment.  </a:t>
            </a:r>
            <a:endParaRPr lang="en-US" dirty="0">
              <a:effectLst/>
              <a:ea typeface="Times New Roman" charset="0"/>
            </a:endParaRPr>
          </a:p>
        </p:txBody>
      </p:sp>
    </p:spTree>
    <p:extLst>
      <p:ext uri="{BB962C8B-B14F-4D97-AF65-F5344CB8AC3E}">
        <p14:creationId xmlns:p14="http://schemas.microsoft.com/office/powerpoint/2010/main" val="178134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B51C9F6-7914-4D77-B931-13E5AAE4CE54}"/>
              </a:ext>
            </a:extLst>
          </p:cNvPr>
          <p:cNvSpPr>
            <a:spLocks noGrp="1"/>
          </p:cNvSpPr>
          <p:nvPr>
            <p:ph type="body" sz="quarter" idx="10"/>
          </p:nvPr>
        </p:nvSpPr>
        <p:spPr>
          <a:xfrm>
            <a:off x="457200" y="0"/>
            <a:ext cx="8153400" cy="6553200"/>
          </a:xfrm>
        </p:spPr>
        <p:txBody>
          <a:bodyPr/>
          <a:lstStyle/>
          <a:p>
            <a:pPr algn="ctr"/>
            <a:r>
              <a:rPr lang="en-US" sz="2800" b="1" dirty="0"/>
              <a:t>Components of Access, Usage and Agency Country Assessment Toolkit</a:t>
            </a:r>
          </a:p>
        </p:txBody>
      </p:sp>
      <p:pic>
        <p:nvPicPr>
          <p:cNvPr id="3" name="Picture 2">
            <a:extLst>
              <a:ext uri="{FF2B5EF4-FFF2-40B4-BE49-F238E27FC236}">
                <a16:creationId xmlns:a16="http://schemas.microsoft.com/office/drawing/2014/main" xmlns="" id="{AF73E16E-C768-4E24-8F0E-81D245B6B2CA}"/>
              </a:ext>
            </a:extLst>
          </p:cNvPr>
          <p:cNvPicPr/>
          <p:nvPr/>
        </p:nvPicPr>
        <p:blipFill>
          <a:blip r:embed="rId3">
            <a:extLst>
              <a:ext uri="{28A0092B-C50C-407E-A947-70E740481C1C}">
                <a14:useLocalDpi xmlns:a14="http://schemas.microsoft.com/office/drawing/2010/main" val="0"/>
              </a:ext>
            </a:extLst>
          </a:blip>
          <a:stretch>
            <a:fillRect/>
          </a:stretch>
        </p:blipFill>
        <p:spPr>
          <a:xfrm>
            <a:off x="251520" y="1124744"/>
            <a:ext cx="8753415" cy="5753728"/>
          </a:xfrm>
          <a:prstGeom prst="rect">
            <a:avLst/>
          </a:prstGeom>
        </p:spPr>
      </p:pic>
    </p:spTree>
    <p:extLst>
      <p:ext uri="{BB962C8B-B14F-4D97-AF65-F5344CB8AC3E}">
        <p14:creationId xmlns:p14="http://schemas.microsoft.com/office/powerpoint/2010/main" val="2912358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Beth Porter</a:t>
            </a:r>
            <a:br>
              <a:rPr lang="en-US" dirty="0"/>
            </a:br>
            <a:r>
              <a:rPr lang="en-US" dirty="0">
                <a:hlinkClick r:id="rId3"/>
              </a:rPr>
              <a:t>Beth.Porter@uncdf.org</a:t>
            </a:r>
            <a:r>
              <a:rPr lang="en-US"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1124744"/>
            <a:ext cx="9144000" cy="5428456"/>
          </a:xfrm>
        </p:spPr>
        <p:txBody>
          <a:bodyPr/>
          <a:lstStyle/>
          <a:p>
            <a:r>
              <a:rPr lang="en-US" sz="1800" b="1" dirty="0"/>
              <a:t>Objective: </a:t>
            </a:r>
          </a:p>
          <a:p>
            <a:r>
              <a:rPr lang="en-US" sz="1800" dirty="0"/>
              <a:t>Share and validate Tan country assessment findings and insights on key constraints and enablers of women and girls’ access, usage and control of finance across supply, demand and the enabling environment and the cross-cutting socio-cultural context.</a:t>
            </a:r>
          </a:p>
          <a:p>
            <a:r>
              <a:rPr lang="en-US" sz="1800" b="1" dirty="0"/>
              <a:t>By the end of the workshop, participants will have: </a:t>
            </a:r>
          </a:p>
          <a:p>
            <a:pPr marL="285750" indent="-285750">
              <a:buFont typeface="Arial" panose="020B0604020202020204" pitchFamily="34" charset="0"/>
              <a:buChar char="•"/>
            </a:pPr>
            <a:r>
              <a:rPr lang="en-US" sz="1800" dirty="0"/>
              <a:t>Been exposed to country assessment toolkit and how use  for complementary insights to other studies and data and inform </a:t>
            </a:r>
            <a:r>
              <a:rPr lang="en-US" sz="1800" dirty="0" err="1"/>
              <a:t>programme</a:t>
            </a:r>
            <a:r>
              <a:rPr lang="en-US" sz="1800" dirty="0"/>
              <a:t> design and partnership strategies.</a:t>
            </a:r>
          </a:p>
          <a:p>
            <a:pPr marL="285750" indent="-285750">
              <a:buFont typeface="Arial" panose="020B0604020202020204" pitchFamily="34" charset="0"/>
              <a:buChar char="•"/>
            </a:pPr>
            <a:r>
              <a:rPr lang="en-US" sz="1800" dirty="0"/>
              <a:t>Heard key findings from country assessment report.</a:t>
            </a:r>
          </a:p>
          <a:p>
            <a:pPr marL="285750" indent="-285750">
              <a:buFont typeface="Arial" panose="020B0604020202020204" pitchFamily="34" charset="0"/>
              <a:buChar char="•"/>
            </a:pPr>
            <a:r>
              <a:rPr lang="en-US" sz="1800" dirty="0"/>
              <a:t>Validated findings and helped prioritized recommendations for action.</a:t>
            </a:r>
          </a:p>
          <a:p>
            <a:r>
              <a:rPr lang="en-US" sz="1800" b="1" dirty="0"/>
              <a:t>Participants: </a:t>
            </a:r>
          </a:p>
          <a:p>
            <a:r>
              <a:rPr lang="en-US" sz="1800" dirty="0"/>
              <a:t>Representatives of multiple stakeholder groups including government (policymakers, line ministries, regulators), financial service providers (banks, digital financial service providers, microfinance organizations), private sector and business associations, civil society representatives, researchers, and bilateral and multilateral development agencies. </a:t>
            </a:r>
          </a:p>
        </p:txBody>
      </p:sp>
      <p:sp>
        <p:nvSpPr>
          <p:cNvPr id="3" name="Title 2"/>
          <p:cNvSpPr>
            <a:spLocks noGrp="1"/>
          </p:cNvSpPr>
          <p:nvPr>
            <p:ph type="title"/>
          </p:nvPr>
        </p:nvSpPr>
        <p:spPr>
          <a:xfrm>
            <a:off x="107504" y="116632"/>
            <a:ext cx="8208912" cy="797768"/>
          </a:xfrm>
        </p:spPr>
        <p:txBody>
          <a:bodyPr/>
          <a:lstStyle/>
          <a:p>
            <a:pPr algn="ctr"/>
            <a:r>
              <a:rPr lang="en-US" sz="2800" dirty="0"/>
              <a:t>Senegal Financial Services for Women &amp; Girls Country Assessment Workshop</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6861" y="5535983"/>
            <a:ext cx="1751796" cy="132242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9729" y="5571278"/>
            <a:ext cx="1654759" cy="126358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2959" y="5558278"/>
            <a:ext cx="1710770" cy="130208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54398" y="5558278"/>
            <a:ext cx="1701391" cy="1299721"/>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9950" y="5558278"/>
            <a:ext cx="1704483" cy="1302081"/>
          </a:xfrm>
          <a:prstGeom prst="rect">
            <a:avLst/>
          </a:prstGeom>
        </p:spPr>
      </p:pic>
      <p:pic>
        <p:nvPicPr>
          <p:cNvPr id="10" name="Picture 9">
            <a:extLst>
              <a:ext uri="{FF2B5EF4-FFF2-40B4-BE49-F238E27FC236}">
                <a16:creationId xmlns:a16="http://schemas.microsoft.com/office/drawing/2014/main" xmlns="" id="{8EFB1BB4-4883-4429-B4E9-F4FE464718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7933" y="5583782"/>
            <a:ext cx="1751796" cy="1322420"/>
          </a:xfrm>
          <a:prstGeom prst="rect">
            <a:avLst/>
          </a:prstGeom>
        </p:spPr>
      </p:pic>
      <p:pic>
        <p:nvPicPr>
          <p:cNvPr id="11" name="Picture 10">
            <a:extLst>
              <a:ext uri="{FF2B5EF4-FFF2-40B4-BE49-F238E27FC236}">
                <a16:creationId xmlns:a16="http://schemas.microsoft.com/office/drawing/2014/main" xmlns="" id="{B8DF1910-418C-4E0F-A3DD-C68BA416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0801" y="5619077"/>
            <a:ext cx="1654759" cy="1263580"/>
          </a:xfrm>
          <a:prstGeom prst="rect">
            <a:avLst/>
          </a:prstGeom>
        </p:spPr>
      </p:pic>
      <p:pic>
        <p:nvPicPr>
          <p:cNvPr id="12" name="Picture 11">
            <a:extLst>
              <a:ext uri="{FF2B5EF4-FFF2-40B4-BE49-F238E27FC236}">
                <a16:creationId xmlns:a16="http://schemas.microsoft.com/office/drawing/2014/main" xmlns="" id="{1D4A4E67-CF7E-4998-A44C-EB93A8C78E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4031" y="5606077"/>
            <a:ext cx="1710770" cy="1302081"/>
          </a:xfrm>
          <a:prstGeom prst="rect">
            <a:avLst/>
          </a:prstGeom>
        </p:spPr>
      </p:pic>
      <p:pic>
        <p:nvPicPr>
          <p:cNvPr id="13" name="Picture 12">
            <a:extLst>
              <a:ext uri="{FF2B5EF4-FFF2-40B4-BE49-F238E27FC236}">
                <a16:creationId xmlns:a16="http://schemas.microsoft.com/office/drawing/2014/main" xmlns="" id="{198A5D7E-8130-44D8-9609-CC67F71376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05470" y="5606077"/>
            <a:ext cx="1701391" cy="1299721"/>
          </a:xfrm>
          <a:prstGeom prst="rect">
            <a:avLst/>
          </a:prstGeom>
        </p:spPr>
      </p:pic>
      <p:pic>
        <p:nvPicPr>
          <p:cNvPr id="14" name="Picture 13">
            <a:extLst>
              <a:ext uri="{FF2B5EF4-FFF2-40B4-BE49-F238E27FC236}">
                <a16:creationId xmlns:a16="http://schemas.microsoft.com/office/drawing/2014/main" xmlns="" id="{E7DDE596-448B-4003-88E8-1ACCFAE8F1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1022" y="5606077"/>
            <a:ext cx="1704483" cy="1302081"/>
          </a:xfrm>
          <a:prstGeom prst="rect">
            <a:avLst/>
          </a:prstGeom>
        </p:spPr>
      </p:pic>
    </p:spTree>
    <p:extLst>
      <p:ext uri="{BB962C8B-B14F-4D97-AF65-F5344CB8AC3E}">
        <p14:creationId xmlns:p14="http://schemas.microsoft.com/office/powerpoint/2010/main" val="1790870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5941" y="185834"/>
            <a:ext cx="7931224" cy="609600"/>
          </a:xfrm>
        </p:spPr>
        <p:txBody>
          <a:bodyPr/>
          <a:lstStyle/>
          <a:p>
            <a:pPr algn="ctr"/>
            <a:r>
              <a:rPr lang="en-US" sz="2800" dirty="0"/>
              <a:t>Senegal Country Assessment Workshop Agenda </a:t>
            </a:r>
          </a:p>
        </p:txBody>
      </p:sp>
      <p:graphicFrame>
        <p:nvGraphicFramePr>
          <p:cNvPr id="8" name="Table 7"/>
          <p:cNvGraphicFramePr>
            <a:graphicFrameLocks noGrp="1"/>
          </p:cNvGraphicFramePr>
          <p:nvPr>
            <p:extLst>
              <p:ext uri="{D42A27DB-BD31-4B8C-83A1-F6EECF244321}">
                <p14:modId xmlns:p14="http://schemas.microsoft.com/office/powerpoint/2010/main" val="2084597940"/>
              </p:ext>
            </p:extLst>
          </p:nvPr>
        </p:nvGraphicFramePr>
        <p:xfrm>
          <a:off x="467544" y="1340768"/>
          <a:ext cx="8280920" cy="527304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6696744">
                  <a:extLst>
                    <a:ext uri="{9D8B030D-6E8A-4147-A177-3AD203B41FA5}">
                      <a16:colId xmlns:a16="http://schemas.microsoft.com/office/drawing/2014/main" xmlns="" val="2926790347"/>
                    </a:ext>
                  </a:extLst>
                </a:gridCol>
              </a:tblGrid>
              <a:tr h="0">
                <a:tc gridSpan="2">
                  <a:txBody>
                    <a:bodyPr/>
                    <a:lstStyle/>
                    <a:p>
                      <a:pPr algn="ctr"/>
                      <a:r>
                        <a:rPr lang="en-US" sz="2000" dirty="0"/>
                        <a:t>Agend</a:t>
                      </a:r>
                      <a:r>
                        <a:rPr lang="en-US" sz="2000" baseline="0" dirty="0"/>
                        <a:t>a 16 November 2017</a:t>
                      </a:r>
                      <a:endParaRPr lang="en-US" sz="2000" dirty="0"/>
                    </a:p>
                  </a:txBody>
                  <a:tcPr/>
                </a:tc>
                <a:tc hMerge="1">
                  <a:txBody>
                    <a:bodyPr/>
                    <a:lstStyle/>
                    <a:p>
                      <a:endParaRPr lang="en-US" sz="1600" dirty="0"/>
                    </a:p>
                  </a:txBody>
                  <a:tcPr/>
                </a:tc>
                <a:extLst>
                  <a:ext uri="{0D108BD9-81ED-4DB2-BD59-A6C34878D82A}">
                    <a16:rowId xmlns:a16="http://schemas.microsoft.com/office/drawing/2014/main" xmlns="" val="10000"/>
                  </a:ext>
                </a:extLst>
              </a:tr>
              <a:tr h="290225">
                <a:tc>
                  <a:txBody>
                    <a:bodyPr/>
                    <a:lstStyle/>
                    <a:p>
                      <a:r>
                        <a:rPr lang="en-US" sz="2000" dirty="0"/>
                        <a:t>8:30</a:t>
                      </a:r>
                    </a:p>
                  </a:txBody>
                  <a:tcPr/>
                </a:tc>
                <a:tc>
                  <a:txBody>
                    <a:bodyPr/>
                    <a:lstStyle/>
                    <a:p>
                      <a:r>
                        <a:rPr lang="en-US" sz="2000" dirty="0"/>
                        <a:t>Registration</a:t>
                      </a:r>
                    </a:p>
                  </a:txBody>
                  <a:tcPr/>
                </a:tc>
                <a:extLst>
                  <a:ext uri="{0D108BD9-81ED-4DB2-BD59-A6C34878D82A}">
                    <a16:rowId xmlns:a16="http://schemas.microsoft.com/office/drawing/2014/main" xmlns="" val="835653123"/>
                  </a:ext>
                </a:extLst>
              </a:tr>
              <a:tr h="245169">
                <a:tc>
                  <a:txBody>
                    <a:bodyPr/>
                    <a:lstStyle/>
                    <a:p>
                      <a:r>
                        <a:rPr lang="en-US" sz="2000" dirty="0"/>
                        <a:t>9:00</a:t>
                      </a:r>
                    </a:p>
                  </a:txBody>
                  <a:tcPr/>
                </a:tc>
                <a:tc>
                  <a:txBody>
                    <a:bodyPr/>
                    <a:lstStyle/>
                    <a:p>
                      <a:r>
                        <a:rPr lang="en-US" sz="2000" dirty="0"/>
                        <a:t>Welcome</a:t>
                      </a:r>
                    </a:p>
                  </a:txBody>
                  <a:tcPr/>
                </a:tc>
                <a:extLst>
                  <a:ext uri="{0D108BD9-81ED-4DB2-BD59-A6C34878D82A}">
                    <a16:rowId xmlns:a16="http://schemas.microsoft.com/office/drawing/2014/main" xmlns="" val="3380906370"/>
                  </a:ext>
                </a:extLst>
              </a:tr>
              <a:tr h="200114">
                <a:tc>
                  <a:txBody>
                    <a:bodyPr/>
                    <a:lstStyle/>
                    <a:p>
                      <a:r>
                        <a:rPr lang="en-US" sz="2000" dirty="0"/>
                        <a:t>9:05</a:t>
                      </a:r>
                    </a:p>
                  </a:txBody>
                  <a:tcPr/>
                </a:tc>
                <a:tc>
                  <a:txBody>
                    <a:bodyPr/>
                    <a:lstStyle/>
                    <a:p>
                      <a:r>
                        <a:rPr lang="en-US" sz="2000" dirty="0"/>
                        <a:t>Introduction to the UNCDF </a:t>
                      </a:r>
                      <a:r>
                        <a:rPr lang="en-US" sz="2000" dirty="0" err="1"/>
                        <a:t>PoWER</a:t>
                      </a:r>
                      <a:r>
                        <a:rPr lang="en-US" sz="2000" dirty="0"/>
                        <a:t> Strategy</a:t>
                      </a:r>
                    </a:p>
                  </a:txBody>
                  <a:tcPr/>
                </a:tc>
                <a:extLst>
                  <a:ext uri="{0D108BD9-81ED-4DB2-BD59-A6C34878D82A}">
                    <a16:rowId xmlns:a16="http://schemas.microsoft.com/office/drawing/2014/main" xmlns="" val="1365227183"/>
                  </a:ext>
                </a:extLst>
              </a:tr>
              <a:tr h="155059">
                <a:tc>
                  <a:txBody>
                    <a:bodyPr/>
                    <a:lstStyle/>
                    <a:p>
                      <a:r>
                        <a:rPr lang="en-US" sz="2000" dirty="0"/>
                        <a:t>9:20</a:t>
                      </a:r>
                    </a:p>
                  </a:txBody>
                  <a:tcPr/>
                </a:tc>
                <a:tc>
                  <a:txBody>
                    <a:bodyPr/>
                    <a:lstStyle/>
                    <a:p>
                      <a:r>
                        <a:rPr lang="en-US" sz="2000" dirty="0"/>
                        <a:t>Country Assessment Findings and Q&amp;A</a:t>
                      </a:r>
                    </a:p>
                  </a:txBody>
                  <a:tcPr/>
                </a:tc>
                <a:extLst>
                  <a:ext uri="{0D108BD9-81ED-4DB2-BD59-A6C34878D82A}">
                    <a16:rowId xmlns:a16="http://schemas.microsoft.com/office/drawing/2014/main" xmlns="" val="343052074"/>
                  </a:ext>
                </a:extLst>
              </a:tr>
              <a:tr h="0">
                <a:tc>
                  <a:txBody>
                    <a:bodyPr/>
                    <a:lstStyle/>
                    <a:p>
                      <a:r>
                        <a:rPr lang="en-US" sz="2000" dirty="0"/>
                        <a:t>10:30 </a:t>
                      </a:r>
                    </a:p>
                  </a:txBody>
                  <a:tcPr/>
                </a:tc>
                <a:tc>
                  <a:txBody>
                    <a:bodyPr/>
                    <a:lstStyle/>
                    <a:p>
                      <a:r>
                        <a:rPr lang="en-US" sz="2000" dirty="0"/>
                        <a:t>Coffee/tea break</a:t>
                      </a:r>
                    </a:p>
                  </a:txBody>
                  <a:tcPr/>
                </a:tc>
                <a:extLst>
                  <a:ext uri="{0D108BD9-81ED-4DB2-BD59-A6C34878D82A}">
                    <a16:rowId xmlns:a16="http://schemas.microsoft.com/office/drawing/2014/main" xmlns="" val="809002009"/>
                  </a:ext>
                </a:extLst>
              </a:tr>
              <a:tr h="0">
                <a:tc>
                  <a:txBody>
                    <a:bodyPr/>
                    <a:lstStyle/>
                    <a:p>
                      <a:r>
                        <a:rPr lang="en-US" sz="2000" dirty="0"/>
                        <a:t>10:45</a:t>
                      </a:r>
                    </a:p>
                  </a:txBody>
                  <a:tcPr/>
                </a:tc>
                <a:tc>
                  <a:txBody>
                    <a:bodyPr/>
                    <a:lstStyle/>
                    <a:p>
                      <a:r>
                        <a:rPr lang="en-US" sz="2000" dirty="0"/>
                        <a:t>Prioritization of constraints to women’s and girls’ financial inclusion</a:t>
                      </a:r>
                    </a:p>
                  </a:txBody>
                  <a:tcPr/>
                </a:tc>
                <a:extLst>
                  <a:ext uri="{0D108BD9-81ED-4DB2-BD59-A6C34878D82A}">
                    <a16:rowId xmlns:a16="http://schemas.microsoft.com/office/drawing/2014/main" xmlns="" val="3193150835"/>
                  </a:ext>
                </a:extLst>
              </a:tr>
              <a:tr h="0">
                <a:tc>
                  <a:txBody>
                    <a:bodyPr/>
                    <a:lstStyle/>
                    <a:p>
                      <a:r>
                        <a:rPr lang="en-US" sz="2000" dirty="0"/>
                        <a:t>11:05</a:t>
                      </a:r>
                    </a:p>
                  </a:txBody>
                  <a:tcPr/>
                </a:tc>
                <a:tc>
                  <a:txBody>
                    <a:bodyPr/>
                    <a:lstStyle/>
                    <a:p>
                      <a:r>
                        <a:rPr lang="en-US" sz="2000" dirty="0"/>
                        <a:t>Discussions on prioritization of UNCDF recommendations to address each of the identified constraints</a:t>
                      </a:r>
                    </a:p>
                  </a:txBody>
                  <a:tcPr/>
                </a:tc>
                <a:extLst>
                  <a:ext uri="{0D108BD9-81ED-4DB2-BD59-A6C34878D82A}">
                    <a16:rowId xmlns:a16="http://schemas.microsoft.com/office/drawing/2014/main" xmlns="" val="1740989988"/>
                  </a:ext>
                </a:extLst>
              </a:tr>
              <a:tr h="0">
                <a:tc>
                  <a:txBody>
                    <a:bodyPr/>
                    <a:lstStyle/>
                    <a:p>
                      <a:r>
                        <a:rPr lang="en-US" sz="2000" dirty="0"/>
                        <a:t>11:45</a:t>
                      </a:r>
                    </a:p>
                  </a:txBody>
                  <a:tcPr/>
                </a:tc>
                <a:tc>
                  <a:txBody>
                    <a:bodyPr/>
                    <a:lstStyle/>
                    <a:p>
                      <a:r>
                        <a:rPr lang="en-US" sz="2000" dirty="0"/>
                        <a:t>Plenary feedback on results of sub-group discussions on prioritization</a:t>
                      </a:r>
                    </a:p>
                  </a:txBody>
                  <a:tcPr/>
                </a:tc>
                <a:extLst>
                  <a:ext uri="{0D108BD9-81ED-4DB2-BD59-A6C34878D82A}">
                    <a16:rowId xmlns:a16="http://schemas.microsoft.com/office/drawing/2014/main" xmlns="" val="3036311254"/>
                  </a:ext>
                </a:extLst>
              </a:tr>
              <a:tr h="0">
                <a:tc>
                  <a:txBody>
                    <a:bodyPr/>
                    <a:lstStyle/>
                    <a:p>
                      <a:r>
                        <a:rPr lang="en-US" sz="2000" dirty="0"/>
                        <a:t>12:15</a:t>
                      </a:r>
                    </a:p>
                  </a:txBody>
                  <a:tcPr/>
                </a:tc>
                <a:tc>
                  <a:txBody>
                    <a:bodyPr/>
                    <a:lstStyle/>
                    <a:p>
                      <a:r>
                        <a:rPr lang="en-US" sz="2000" dirty="0"/>
                        <a:t>Closing remarks</a:t>
                      </a:r>
                    </a:p>
                  </a:txBody>
                  <a:tcPr/>
                </a:tc>
                <a:extLst>
                  <a:ext uri="{0D108BD9-81ED-4DB2-BD59-A6C34878D82A}">
                    <a16:rowId xmlns:a16="http://schemas.microsoft.com/office/drawing/2014/main" xmlns="" val="1276669765"/>
                  </a:ext>
                </a:extLst>
              </a:tr>
              <a:tr h="0">
                <a:tc>
                  <a:txBody>
                    <a:bodyPr/>
                    <a:lstStyle/>
                    <a:p>
                      <a:r>
                        <a:rPr lang="en-US" sz="2000" dirty="0"/>
                        <a:t>12:30</a:t>
                      </a:r>
                    </a:p>
                  </a:txBody>
                  <a:tcPr/>
                </a:tc>
                <a:tc>
                  <a:txBody>
                    <a:bodyPr/>
                    <a:lstStyle/>
                    <a:p>
                      <a:r>
                        <a:rPr lang="en-US" sz="2000" dirty="0"/>
                        <a:t>Lunch</a:t>
                      </a:r>
                    </a:p>
                  </a:txBody>
                  <a:tcPr/>
                </a:tc>
                <a:extLst>
                  <a:ext uri="{0D108BD9-81ED-4DB2-BD59-A6C34878D82A}">
                    <a16:rowId xmlns:a16="http://schemas.microsoft.com/office/drawing/2014/main" xmlns="" val="3689435060"/>
                  </a:ext>
                </a:extLst>
              </a:tr>
            </a:tbl>
          </a:graphicData>
        </a:graphic>
      </p:graphicFrame>
    </p:spTree>
    <p:extLst>
      <p:ext uri="{BB962C8B-B14F-4D97-AF65-F5344CB8AC3E}">
        <p14:creationId xmlns:p14="http://schemas.microsoft.com/office/powerpoint/2010/main" val="2101407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1" y="304800"/>
            <a:ext cx="7921489" cy="609600"/>
          </a:xfrm>
        </p:spPr>
        <p:txBody>
          <a:bodyPr/>
          <a:lstStyle/>
          <a:p>
            <a:r>
              <a:rPr lang="en-US" dirty="0"/>
              <a:t>Global </a:t>
            </a:r>
            <a:r>
              <a:rPr lang="en-US" dirty="0" err="1"/>
              <a:t>PoWER</a:t>
            </a:r>
            <a:r>
              <a:rPr lang="en-US" dirty="0"/>
              <a:t> Strategic Goal 2018-2022</a:t>
            </a:r>
          </a:p>
        </p:txBody>
      </p:sp>
      <p:sp>
        <p:nvSpPr>
          <p:cNvPr id="5" name="TextBox 4"/>
          <p:cNvSpPr txBox="1"/>
          <p:nvPr/>
        </p:nvSpPr>
        <p:spPr>
          <a:xfrm>
            <a:off x="426977" y="1545694"/>
            <a:ext cx="7715200" cy="2031325"/>
          </a:xfrm>
          <a:prstGeom prst="rect">
            <a:avLst/>
          </a:prstGeom>
          <a:noFill/>
          <a:ln w="38100">
            <a:solidFill>
              <a:schemeClr val="tx2"/>
            </a:solidFill>
          </a:ln>
        </p:spPr>
        <p:txBody>
          <a:bodyPr wrap="square" rtlCol="0">
            <a:spAutoFit/>
          </a:bodyPr>
          <a:lstStyle/>
          <a:p>
            <a:r>
              <a:rPr lang="en-GB" dirty="0"/>
              <a:t>By 2022, nearly </a:t>
            </a:r>
            <a:r>
              <a:rPr lang="en-GB" b="1" dirty="0"/>
              <a:t>two million women and girls</a:t>
            </a:r>
            <a:r>
              <a:rPr lang="en-GB" dirty="0"/>
              <a:t>, in</a:t>
            </a:r>
            <a:r>
              <a:rPr lang="en-GB" b="1" dirty="0"/>
              <a:t> ten countries</a:t>
            </a:r>
            <a:r>
              <a:rPr lang="en-GB" dirty="0"/>
              <a:t>, starting with the five LDCs of </a:t>
            </a:r>
            <a:r>
              <a:rPr lang="en-GB" b="1" dirty="0"/>
              <a:t>Bangladesh, Ethiopia, Myanmar, Senegal, Tanzania</a:t>
            </a:r>
            <a:r>
              <a:rPr lang="en-GB" dirty="0"/>
              <a:t>, will have improved awareness of, access to, use of and control over financial products and</a:t>
            </a:r>
            <a:r>
              <a:rPr lang="en-US" dirty="0"/>
              <a:t> services responsibly provided by diverse and sustainable service providers in a well-regulated environment. In addition, the enabling environment and the socio-cultural context for greater access and agency for women and girls will be improved in these countries.</a:t>
            </a:r>
            <a:r>
              <a:rPr lang="en-US" i="1" dirty="0"/>
              <a:t>  </a:t>
            </a:r>
            <a:endParaRPr lang="en-US" dirty="0"/>
          </a:p>
        </p:txBody>
      </p:sp>
      <p:sp>
        <p:nvSpPr>
          <p:cNvPr id="6" name="Rectangle 5"/>
          <p:cNvSpPr/>
          <p:nvPr/>
        </p:nvSpPr>
        <p:spPr>
          <a:xfrm>
            <a:off x="468153" y="4293096"/>
            <a:ext cx="7632848" cy="923330"/>
          </a:xfrm>
          <a:prstGeom prst="rect">
            <a:avLst/>
          </a:prstGeom>
          <a:solidFill>
            <a:schemeClr val="bg1">
              <a:lumMod val="85000"/>
            </a:schemeClr>
          </a:solidFill>
        </p:spPr>
        <p:txBody>
          <a:bodyPr wrap="square">
            <a:spAutoFit/>
          </a:bodyPr>
          <a:lstStyle/>
          <a:p>
            <a:pPr algn="ctr"/>
            <a:r>
              <a:rPr lang="en-US" i="1" dirty="0">
                <a:ea typeface="Calibri" charset="0"/>
                <a:cs typeface="Times New Roman" charset="0"/>
              </a:rPr>
              <a:t>The Global </a:t>
            </a:r>
            <a:r>
              <a:rPr lang="en-US" i="1" dirty="0" err="1">
                <a:ea typeface="Calibri" charset="0"/>
                <a:cs typeface="Times New Roman" charset="0"/>
              </a:rPr>
              <a:t>PoWER</a:t>
            </a:r>
            <a:r>
              <a:rPr lang="en-US" i="1" dirty="0">
                <a:ea typeface="Calibri" charset="0"/>
                <a:cs typeface="Times New Roman" charset="0"/>
              </a:rPr>
              <a:t> Strategy Theory of Change (TOC) assumes that this will contribute to </a:t>
            </a:r>
            <a:r>
              <a:rPr lang="en-US" b="1" i="1" dirty="0">
                <a:ea typeface="Calibri" charset="0"/>
                <a:cs typeface="Times New Roman" charset="0"/>
              </a:rPr>
              <a:t>more inclusive financial markets</a:t>
            </a:r>
            <a:r>
              <a:rPr lang="en-US" i="1" dirty="0">
                <a:ea typeface="Calibri" charset="0"/>
                <a:cs typeface="Times New Roman" charset="0"/>
              </a:rPr>
              <a:t> that </a:t>
            </a:r>
            <a:r>
              <a:rPr lang="en-US" b="1" i="1" dirty="0">
                <a:ea typeface="Calibri" charset="0"/>
                <a:cs typeface="Times New Roman" charset="0"/>
              </a:rPr>
              <a:t>drive women’s and girls' economic empowerment and participation</a:t>
            </a:r>
            <a:r>
              <a:rPr lang="en-US" i="1" dirty="0"/>
              <a:t> </a:t>
            </a:r>
          </a:p>
        </p:txBody>
      </p:sp>
    </p:spTree>
    <p:extLst>
      <p:ext uri="{BB962C8B-B14F-4D97-AF65-F5344CB8AC3E}">
        <p14:creationId xmlns:p14="http://schemas.microsoft.com/office/powerpoint/2010/main" val="528010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466" y="265236"/>
          <a:ext cx="1465" cy="1465"/>
        </p:xfrm>
        <a:graphic>
          <a:graphicData uri="http://schemas.openxmlformats.org/presentationml/2006/ole">
            <mc:AlternateContent xmlns:mc="http://schemas.openxmlformats.org/markup-compatibility/2006">
              <mc:Choice xmlns:v="urn:schemas-microsoft-com:vml" Requires="v">
                <p:oleObj spid="_x0000_s13363" name="think-cell Slide" r:id="rId5" imgW="393" imgH="394" progId="TCLayout.ActiveDocument.1">
                  <p:embed/>
                </p:oleObj>
              </mc:Choice>
              <mc:Fallback>
                <p:oleObj name="think-cell Slide" r:id="rId5" imgW="393" imgH="394" progId="TCLayout.ActiveDocument.1">
                  <p:embed/>
                  <p:pic>
                    <p:nvPicPr>
                      <p:cNvPr id="0" name=""/>
                      <p:cNvPicPr/>
                      <p:nvPr/>
                    </p:nvPicPr>
                    <p:blipFill>
                      <a:blip r:embed="rId6"/>
                      <a:stretch>
                        <a:fillRect/>
                      </a:stretch>
                    </p:blipFill>
                    <p:spPr>
                      <a:xfrm>
                        <a:off x="1466" y="265236"/>
                        <a:ext cx="1465" cy="1465"/>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xmlns="" id="{ADF905C2-7EF3-4DA4-B59C-1B50FA3FFBC3}"/>
              </a:ext>
            </a:extLst>
          </p:cNvPr>
          <p:cNvGrpSpPr/>
          <p:nvPr/>
        </p:nvGrpSpPr>
        <p:grpSpPr>
          <a:xfrm>
            <a:off x="5629469" y="4503230"/>
            <a:ext cx="3505200" cy="2354770"/>
            <a:chOff x="5632166" y="4506463"/>
            <a:chExt cx="3505200" cy="2343169"/>
          </a:xfrm>
        </p:grpSpPr>
        <p:sp>
          <p:nvSpPr>
            <p:cNvPr id="2" name="Rectangle 1">
              <a:extLst>
                <a:ext uri="{FF2B5EF4-FFF2-40B4-BE49-F238E27FC236}">
                  <a16:creationId xmlns:a16="http://schemas.microsoft.com/office/drawing/2014/main" xmlns="" id="{40DB9C1A-C17D-4E77-B7F0-7317877B7F74}"/>
                </a:ext>
              </a:extLst>
            </p:cNvPr>
            <p:cNvSpPr/>
            <p:nvPr/>
          </p:nvSpPr>
          <p:spPr>
            <a:xfrm>
              <a:off x="5632166" y="4506463"/>
              <a:ext cx="3505200" cy="234316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xmlns="" id="{6178D88A-DE12-42EA-BC74-34CA3374E697}"/>
                </a:ext>
              </a:extLst>
            </p:cNvPr>
            <p:cNvSpPr/>
            <p:nvPr/>
          </p:nvSpPr>
          <p:spPr>
            <a:xfrm>
              <a:off x="6858010" y="4945205"/>
              <a:ext cx="976727" cy="923925"/>
            </a:xfrm>
            <a:custGeom>
              <a:avLst/>
              <a:gdLst>
                <a:gd name="connsiteX0" fmla="*/ 1718767 w 2421466"/>
                <a:gd name="connsiteY0" fmla="*/ 386075 h 2421466"/>
                <a:gd name="connsiteX1" fmla="*/ 1907119 w 2421466"/>
                <a:gd name="connsiteY1" fmla="*/ 228021 h 2421466"/>
                <a:gd name="connsiteX2" fmla="*/ 2057590 w 2421466"/>
                <a:gd name="connsiteY2" fmla="*/ 354281 h 2421466"/>
                <a:gd name="connsiteX3" fmla="*/ 1934644 w 2421466"/>
                <a:gd name="connsiteY3" fmla="*/ 567217 h 2421466"/>
                <a:gd name="connsiteX4" fmla="*/ 2129990 w 2421466"/>
                <a:gd name="connsiteY4" fmla="*/ 905566 h 2421466"/>
                <a:gd name="connsiteX5" fmla="*/ 2375871 w 2421466"/>
                <a:gd name="connsiteY5" fmla="*/ 905560 h 2421466"/>
                <a:gd name="connsiteX6" fmla="*/ 2409980 w 2421466"/>
                <a:gd name="connsiteY6" fmla="*/ 1099002 h 2421466"/>
                <a:gd name="connsiteX7" fmla="*/ 2178925 w 2421466"/>
                <a:gd name="connsiteY7" fmla="*/ 1183092 h 2421466"/>
                <a:gd name="connsiteX8" fmla="*/ 2111082 w 2421466"/>
                <a:gd name="connsiteY8" fmla="*/ 1567848 h 2421466"/>
                <a:gd name="connsiteX9" fmla="*/ 2299442 w 2421466"/>
                <a:gd name="connsiteY9" fmla="*/ 1725893 h 2421466"/>
                <a:gd name="connsiteX10" fmla="*/ 2201229 w 2421466"/>
                <a:gd name="connsiteY10" fmla="*/ 1896003 h 2421466"/>
                <a:gd name="connsiteX11" fmla="*/ 1970178 w 2421466"/>
                <a:gd name="connsiteY11" fmla="*/ 1811900 h 2421466"/>
                <a:gd name="connsiteX12" fmla="*/ 1670891 w 2421466"/>
                <a:gd name="connsiteY12" fmla="*/ 2063032 h 2421466"/>
                <a:gd name="connsiteX13" fmla="*/ 1713594 w 2421466"/>
                <a:gd name="connsiteY13" fmla="*/ 2305177 h 2421466"/>
                <a:gd name="connsiteX14" fmla="*/ 1529014 w 2421466"/>
                <a:gd name="connsiteY14" fmla="*/ 2372358 h 2421466"/>
                <a:gd name="connsiteX15" fmla="*/ 1406079 w 2421466"/>
                <a:gd name="connsiteY15" fmla="*/ 2159416 h 2421466"/>
                <a:gd name="connsiteX16" fmla="*/ 1015387 w 2421466"/>
                <a:gd name="connsiteY16" fmla="*/ 2159416 h 2421466"/>
                <a:gd name="connsiteX17" fmla="*/ 892452 w 2421466"/>
                <a:gd name="connsiteY17" fmla="*/ 2372358 h 2421466"/>
                <a:gd name="connsiteX18" fmla="*/ 707872 w 2421466"/>
                <a:gd name="connsiteY18" fmla="*/ 2305177 h 2421466"/>
                <a:gd name="connsiteX19" fmla="*/ 750575 w 2421466"/>
                <a:gd name="connsiteY19" fmla="*/ 2063032 h 2421466"/>
                <a:gd name="connsiteX20" fmla="*/ 451288 w 2421466"/>
                <a:gd name="connsiteY20" fmla="*/ 1811900 h 2421466"/>
                <a:gd name="connsiteX21" fmla="*/ 220237 w 2421466"/>
                <a:gd name="connsiteY21" fmla="*/ 1896003 h 2421466"/>
                <a:gd name="connsiteX22" fmla="*/ 122024 w 2421466"/>
                <a:gd name="connsiteY22" fmla="*/ 1725893 h 2421466"/>
                <a:gd name="connsiteX23" fmla="*/ 310384 w 2421466"/>
                <a:gd name="connsiteY23" fmla="*/ 1567848 h 2421466"/>
                <a:gd name="connsiteX24" fmla="*/ 242541 w 2421466"/>
                <a:gd name="connsiteY24" fmla="*/ 1183092 h 2421466"/>
                <a:gd name="connsiteX25" fmla="*/ 11486 w 2421466"/>
                <a:gd name="connsiteY25" fmla="*/ 1099002 h 2421466"/>
                <a:gd name="connsiteX26" fmla="*/ 45595 w 2421466"/>
                <a:gd name="connsiteY26" fmla="*/ 905560 h 2421466"/>
                <a:gd name="connsiteX27" fmla="*/ 291476 w 2421466"/>
                <a:gd name="connsiteY27" fmla="*/ 905566 h 2421466"/>
                <a:gd name="connsiteX28" fmla="*/ 486822 w 2421466"/>
                <a:gd name="connsiteY28" fmla="*/ 567217 h 2421466"/>
                <a:gd name="connsiteX29" fmla="*/ 363876 w 2421466"/>
                <a:gd name="connsiteY29" fmla="*/ 354281 h 2421466"/>
                <a:gd name="connsiteX30" fmla="*/ 514347 w 2421466"/>
                <a:gd name="connsiteY30" fmla="*/ 228021 h 2421466"/>
                <a:gd name="connsiteX31" fmla="*/ 702699 w 2421466"/>
                <a:gd name="connsiteY31" fmla="*/ 386075 h 2421466"/>
                <a:gd name="connsiteX32" fmla="*/ 1069829 w 2421466"/>
                <a:gd name="connsiteY32" fmla="*/ 252450 h 2421466"/>
                <a:gd name="connsiteX33" fmla="*/ 1112520 w 2421466"/>
                <a:gd name="connsiteY33" fmla="*/ 10304 h 2421466"/>
                <a:gd name="connsiteX34" fmla="*/ 1308946 w 2421466"/>
                <a:gd name="connsiteY34" fmla="*/ 10304 h 2421466"/>
                <a:gd name="connsiteX35" fmla="*/ 1351636 w 2421466"/>
                <a:gd name="connsiteY35" fmla="*/ 252450 h 2421466"/>
                <a:gd name="connsiteX36" fmla="*/ 1718766 w 2421466"/>
                <a:gd name="connsiteY36" fmla="*/ 386074 h 2421466"/>
                <a:gd name="connsiteX37" fmla="*/ 1718767 w 2421466"/>
                <a:gd name="connsiteY37" fmla="*/ 386075 h 242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21466" h="2421466">
                  <a:moveTo>
                    <a:pt x="1718767" y="386075"/>
                  </a:moveTo>
                  <a:lnTo>
                    <a:pt x="1907119" y="228021"/>
                  </a:lnTo>
                  <a:lnTo>
                    <a:pt x="2057590" y="354281"/>
                  </a:lnTo>
                  <a:lnTo>
                    <a:pt x="1934644" y="567217"/>
                  </a:lnTo>
                  <a:cubicBezTo>
                    <a:pt x="2022066" y="665560"/>
                    <a:pt x="2088533" y="780685"/>
                    <a:pt x="2129990" y="905566"/>
                  </a:cubicBezTo>
                  <a:lnTo>
                    <a:pt x="2375871" y="905560"/>
                  </a:lnTo>
                  <a:lnTo>
                    <a:pt x="2409980" y="1099002"/>
                  </a:lnTo>
                  <a:lnTo>
                    <a:pt x="2178925" y="1183092"/>
                  </a:lnTo>
                  <a:cubicBezTo>
                    <a:pt x="2182680" y="1314621"/>
                    <a:pt x="2159596" y="1445536"/>
                    <a:pt x="2111082" y="1567848"/>
                  </a:cubicBezTo>
                  <a:lnTo>
                    <a:pt x="2299442" y="1725893"/>
                  </a:lnTo>
                  <a:lnTo>
                    <a:pt x="2201229" y="1896003"/>
                  </a:lnTo>
                  <a:lnTo>
                    <a:pt x="1970178" y="1811900"/>
                  </a:lnTo>
                  <a:cubicBezTo>
                    <a:pt x="1888509" y="1915071"/>
                    <a:pt x="1786676" y="2000519"/>
                    <a:pt x="1670891" y="2063032"/>
                  </a:cubicBezTo>
                  <a:lnTo>
                    <a:pt x="1713594" y="2305177"/>
                  </a:lnTo>
                  <a:lnTo>
                    <a:pt x="1529014" y="2372358"/>
                  </a:lnTo>
                  <a:lnTo>
                    <a:pt x="1406079" y="2159416"/>
                  </a:lnTo>
                  <a:cubicBezTo>
                    <a:pt x="1277200" y="2185954"/>
                    <a:pt x="1144266" y="2185954"/>
                    <a:pt x="1015387" y="2159416"/>
                  </a:cubicBezTo>
                  <a:lnTo>
                    <a:pt x="892452" y="2372358"/>
                  </a:lnTo>
                  <a:lnTo>
                    <a:pt x="707872" y="2305177"/>
                  </a:lnTo>
                  <a:lnTo>
                    <a:pt x="750575" y="2063032"/>
                  </a:lnTo>
                  <a:cubicBezTo>
                    <a:pt x="634790" y="2000520"/>
                    <a:pt x="532956" y="1915071"/>
                    <a:pt x="451288" y="1811900"/>
                  </a:cubicBezTo>
                  <a:lnTo>
                    <a:pt x="220237" y="1896003"/>
                  </a:lnTo>
                  <a:lnTo>
                    <a:pt x="122024" y="1725893"/>
                  </a:lnTo>
                  <a:lnTo>
                    <a:pt x="310384" y="1567848"/>
                  </a:lnTo>
                  <a:cubicBezTo>
                    <a:pt x="261870" y="1445536"/>
                    <a:pt x="238786" y="1314621"/>
                    <a:pt x="242541" y="1183092"/>
                  </a:cubicBezTo>
                  <a:lnTo>
                    <a:pt x="11486" y="1099002"/>
                  </a:lnTo>
                  <a:lnTo>
                    <a:pt x="45595" y="905560"/>
                  </a:lnTo>
                  <a:lnTo>
                    <a:pt x="291476" y="905566"/>
                  </a:lnTo>
                  <a:cubicBezTo>
                    <a:pt x="332933" y="780685"/>
                    <a:pt x="399400" y="665560"/>
                    <a:pt x="486822" y="567217"/>
                  </a:cubicBezTo>
                  <a:lnTo>
                    <a:pt x="363876" y="354281"/>
                  </a:lnTo>
                  <a:lnTo>
                    <a:pt x="514347" y="228021"/>
                  </a:lnTo>
                  <a:lnTo>
                    <a:pt x="702699" y="386075"/>
                  </a:lnTo>
                  <a:cubicBezTo>
                    <a:pt x="814729" y="317059"/>
                    <a:pt x="939646" y="271592"/>
                    <a:pt x="1069829" y="252450"/>
                  </a:cubicBezTo>
                  <a:lnTo>
                    <a:pt x="1112520" y="10304"/>
                  </a:lnTo>
                  <a:lnTo>
                    <a:pt x="1308946" y="10304"/>
                  </a:lnTo>
                  <a:lnTo>
                    <a:pt x="1351636" y="252450"/>
                  </a:lnTo>
                  <a:cubicBezTo>
                    <a:pt x="1481819" y="271592"/>
                    <a:pt x="1606736" y="317058"/>
                    <a:pt x="1718766" y="386074"/>
                  </a:cubicBezTo>
                  <a:lnTo>
                    <a:pt x="1718767" y="386075"/>
                  </a:lnTo>
                  <a:close/>
                </a:path>
              </a:pathLst>
            </a:custGeom>
            <a:solidFill>
              <a:srgbClr val="D99694">
                <a:alpha val="43137"/>
              </a:srgbClr>
            </a:solidFill>
            <a:ln w="127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577511" rIns="108000" bIns="616602" numCol="1" spcCol="1270" anchor="ctr" anchorCtr="0">
              <a:noAutofit/>
            </a:bodyPr>
            <a:lstStyle/>
            <a:p>
              <a:pPr algn="ctr" defTabSz="1887463">
                <a:lnSpc>
                  <a:spcPct val="90000"/>
                </a:lnSpc>
                <a:spcBef>
                  <a:spcPct val="0"/>
                </a:spcBef>
                <a:spcAft>
                  <a:spcPct val="35000"/>
                </a:spcAft>
                <a:defRPr/>
              </a:pPr>
              <a:r>
                <a:rPr lang="en-US" sz="1100" kern="0" dirty="0">
                  <a:solidFill>
                    <a:schemeClr val="tx1"/>
                  </a:solidFill>
                </a:rPr>
                <a:t>Work     opportunities </a:t>
              </a:r>
            </a:p>
          </p:txBody>
        </p:sp>
        <p:sp>
          <p:nvSpPr>
            <p:cNvPr id="65" name="Freeform: Shape 64">
              <a:extLst>
                <a:ext uri="{FF2B5EF4-FFF2-40B4-BE49-F238E27FC236}">
                  <a16:creationId xmlns:a16="http://schemas.microsoft.com/office/drawing/2014/main" xmlns="" id="{7993DF4F-F0D5-48CE-AFEB-BA610FCF9050}"/>
                </a:ext>
              </a:extLst>
            </p:cNvPr>
            <p:cNvSpPr/>
            <p:nvPr/>
          </p:nvSpPr>
          <p:spPr>
            <a:xfrm>
              <a:off x="7890548" y="4921733"/>
              <a:ext cx="1071248" cy="983533"/>
            </a:xfrm>
            <a:custGeom>
              <a:avLst/>
              <a:gdLst>
                <a:gd name="connsiteX0" fmla="*/ 1718767 w 2421466"/>
                <a:gd name="connsiteY0" fmla="*/ 386075 h 2421466"/>
                <a:gd name="connsiteX1" fmla="*/ 1907119 w 2421466"/>
                <a:gd name="connsiteY1" fmla="*/ 228021 h 2421466"/>
                <a:gd name="connsiteX2" fmla="*/ 2057590 w 2421466"/>
                <a:gd name="connsiteY2" fmla="*/ 354281 h 2421466"/>
                <a:gd name="connsiteX3" fmla="*/ 1934644 w 2421466"/>
                <a:gd name="connsiteY3" fmla="*/ 567217 h 2421466"/>
                <a:gd name="connsiteX4" fmla="*/ 2129990 w 2421466"/>
                <a:gd name="connsiteY4" fmla="*/ 905566 h 2421466"/>
                <a:gd name="connsiteX5" fmla="*/ 2375871 w 2421466"/>
                <a:gd name="connsiteY5" fmla="*/ 905560 h 2421466"/>
                <a:gd name="connsiteX6" fmla="*/ 2409980 w 2421466"/>
                <a:gd name="connsiteY6" fmla="*/ 1099002 h 2421466"/>
                <a:gd name="connsiteX7" fmla="*/ 2178925 w 2421466"/>
                <a:gd name="connsiteY7" fmla="*/ 1183092 h 2421466"/>
                <a:gd name="connsiteX8" fmla="*/ 2111082 w 2421466"/>
                <a:gd name="connsiteY8" fmla="*/ 1567848 h 2421466"/>
                <a:gd name="connsiteX9" fmla="*/ 2299442 w 2421466"/>
                <a:gd name="connsiteY9" fmla="*/ 1725893 h 2421466"/>
                <a:gd name="connsiteX10" fmla="*/ 2201229 w 2421466"/>
                <a:gd name="connsiteY10" fmla="*/ 1896003 h 2421466"/>
                <a:gd name="connsiteX11" fmla="*/ 1970178 w 2421466"/>
                <a:gd name="connsiteY11" fmla="*/ 1811900 h 2421466"/>
                <a:gd name="connsiteX12" fmla="*/ 1670891 w 2421466"/>
                <a:gd name="connsiteY12" fmla="*/ 2063032 h 2421466"/>
                <a:gd name="connsiteX13" fmla="*/ 1713594 w 2421466"/>
                <a:gd name="connsiteY13" fmla="*/ 2305177 h 2421466"/>
                <a:gd name="connsiteX14" fmla="*/ 1529014 w 2421466"/>
                <a:gd name="connsiteY14" fmla="*/ 2372358 h 2421466"/>
                <a:gd name="connsiteX15" fmla="*/ 1406079 w 2421466"/>
                <a:gd name="connsiteY15" fmla="*/ 2159416 h 2421466"/>
                <a:gd name="connsiteX16" fmla="*/ 1015387 w 2421466"/>
                <a:gd name="connsiteY16" fmla="*/ 2159416 h 2421466"/>
                <a:gd name="connsiteX17" fmla="*/ 892452 w 2421466"/>
                <a:gd name="connsiteY17" fmla="*/ 2372358 h 2421466"/>
                <a:gd name="connsiteX18" fmla="*/ 707872 w 2421466"/>
                <a:gd name="connsiteY18" fmla="*/ 2305177 h 2421466"/>
                <a:gd name="connsiteX19" fmla="*/ 750575 w 2421466"/>
                <a:gd name="connsiteY19" fmla="*/ 2063032 h 2421466"/>
                <a:gd name="connsiteX20" fmla="*/ 451288 w 2421466"/>
                <a:gd name="connsiteY20" fmla="*/ 1811900 h 2421466"/>
                <a:gd name="connsiteX21" fmla="*/ 220237 w 2421466"/>
                <a:gd name="connsiteY21" fmla="*/ 1896003 h 2421466"/>
                <a:gd name="connsiteX22" fmla="*/ 122024 w 2421466"/>
                <a:gd name="connsiteY22" fmla="*/ 1725893 h 2421466"/>
                <a:gd name="connsiteX23" fmla="*/ 310384 w 2421466"/>
                <a:gd name="connsiteY23" fmla="*/ 1567848 h 2421466"/>
                <a:gd name="connsiteX24" fmla="*/ 242541 w 2421466"/>
                <a:gd name="connsiteY24" fmla="*/ 1183092 h 2421466"/>
                <a:gd name="connsiteX25" fmla="*/ 11486 w 2421466"/>
                <a:gd name="connsiteY25" fmla="*/ 1099002 h 2421466"/>
                <a:gd name="connsiteX26" fmla="*/ 45595 w 2421466"/>
                <a:gd name="connsiteY26" fmla="*/ 905560 h 2421466"/>
                <a:gd name="connsiteX27" fmla="*/ 291476 w 2421466"/>
                <a:gd name="connsiteY27" fmla="*/ 905566 h 2421466"/>
                <a:gd name="connsiteX28" fmla="*/ 486822 w 2421466"/>
                <a:gd name="connsiteY28" fmla="*/ 567217 h 2421466"/>
                <a:gd name="connsiteX29" fmla="*/ 363876 w 2421466"/>
                <a:gd name="connsiteY29" fmla="*/ 354281 h 2421466"/>
                <a:gd name="connsiteX30" fmla="*/ 514347 w 2421466"/>
                <a:gd name="connsiteY30" fmla="*/ 228021 h 2421466"/>
                <a:gd name="connsiteX31" fmla="*/ 702699 w 2421466"/>
                <a:gd name="connsiteY31" fmla="*/ 386075 h 2421466"/>
                <a:gd name="connsiteX32" fmla="*/ 1069829 w 2421466"/>
                <a:gd name="connsiteY32" fmla="*/ 252450 h 2421466"/>
                <a:gd name="connsiteX33" fmla="*/ 1112520 w 2421466"/>
                <a:gd name="connsiteY33" fmla="*/ 10304 h 2421466"/>
                <a:gd name="connsiteX34" fmla="*/ 1308946 w 2421466"/>
                <a:gd name="connsiteY34" fmla="*/ 10304 h 2421466"/>
                <a:gd name="connsiteX35" fmla="*/ 1351636 w 2421466"/>
                <a:gd name="connsiteY35" fmla="*/ 252450 h 2421466"/>
                <a:gd name="connsiteX36" fmla="*/ 1718766 w 2421466"/>
                <a:gd name="connsiteY36" fmla="*/ 386074 h 2421466"/>
                <a:gd name="connsiteX37" fmla="*/ 1718767 w 2421466"/>
                <a:gd name="connsiteY37" fmla="*/ 386075 h 242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21466" h="2421466">
                  <a:moveTo>
                    <a:pt x="1718767" y="386075"/>
                  </a:moveTo>
                  <a:lnTo>
                    <a:pt x="1907119" y="228021"/>
                  </a:lnTo>
                  <a:lnTo>
                    <a:pt x="2057590" y="354281"/>
                  </a:lnTo>
                  <a:lnTo>
                    <a:pt x="1934644" y="567217"/>
                  </a:lnTo>
                  <a:cubicBezTo>
                    <a:pt x="2022066" y="665560"/>
                    <a:pt x="2088533" y="780685"/>
                    <a:pt x="2129990" y="905566"/>
                  </a:cubicBezTo>
                  <a:lnTo>
                    <a:pt x="2375871" y="905560"/>
                  </a:lnTo>
                  <a:lnTo>
                    <a:pt x="2409980" y="1099002"/>
                  </a:lnTo>
                  <a:lnTo>
                    <a:pt x="2178925" y="1183092"/>
                  </a:lnTo>
                  <a:cubicBezTo>
                    <a:pt x="2182680" y="1314621"/>
                    <a:pt x="2159596" y="1445536"/>
                    <a:pt x="2111082" y="1567848"/>
                  </a:cubicBezTo>
                  <a:lnTo>
                    <a:pt x="2299442" y="1725893"/>
                  </a:lnTo>
                  <a:lnTo>
                    <a:pt x="2201229" y="1896003"/>
                  </a:lnTo>
                  <a:lnTo>
                    <a:pt x="1970178" y="1811900"/>
                  </a:lnTo>
                  <a:cubicBezTo>
                    <a:pt x="1888509" y="1915071"/>
                    <a:pt x="1786676" y="2000519"/>
                    <a:pt x="1670891" y="2063032"/>
                  </a:cubicBezTo>
                  <a:lnTo>
                    <a:pt x="1713594" y="2305177"/>
                  </a:lnTo>
                  <a:lnTo>
                    <a:pt x="1529014" y="2372358"/>
                  </a:lnTo>
                  <a:lnTo>
                    <a:pt x="1406079" y="2159416"/>
                  </a:lnTo>
                  <a:cubicBezTo>
                    <a:pt x="1277200" y="2185954"/>
                    <a:pt x="1144266" y="2185954"/>
                    <a:pt x="1015387" y="2159416"/>
                  </a:cubicBezTo>
                  <a:lnTo>
                    <a:pt x="892452" y="2372358"/>
                  </a:lnTo>
                  <a:lnTo>
                    <a:pt x="707872" y="2305177"/>
                  </a:lnTo>
                  <a:lnTo>
                    <a:pt x="750575" y="2063032"/>
                  </a:lnTo>
                  <a:cubicBezTo>
                    <a:pt x="634790" y="2000520"/>
                    <a:pt x="532956" y="1915071"/>
                    <a:pt x="451288" y="1811900"/>
                  </a:cubicBezTo>
                  <a:lnTo>
                    <a:pt x="220237" y="1896003"/>
                  </a:lnTo>
                  <a:lnTo>
                    <a:pt x="122024" y="1725893"/>
                  </a:lnTo>
                  <a:lnTo>
                    <a:pt x="310384" y="1567848"/>
                  </a:lnTo>
                  <a:cubicBezTo>
                    <a:pt x="261870" y="1445536"/>
                    <a:pt x="238786" y="1314621"/>
                    <a:pt x="242541" y="1183092"/>
                  </a:cubicBezTo>
                  <a:lnTo>
                    <a:pt x="11486" y="1099002"/>
                  </a:lnTo>
                  <a:lnTo>
                    <a:pt x="45595" y="905560"/>
                  </a:lnTo>
                  <a:lnTo>
                    <a:pt x="291476" y="905566"/>
                  </a:lnTo>
                  <a:cubicBezTo>
                    <a:pt x="332933" y="780685"/>
                    <a:pt x="399400" y="665560"/>
                    <a:pt x="486822" y="567217"/>
                  </a:cubicBezTo>
                  <a:lnTo>
                    <a:pt x="363876" y="354281"/>
                  </a:lnTo>
                  <a:lnTo>
                    <a:pt x="514347" y="228021"/>
                  </a:lnTo>
                  <a:lnTo>
                    <a:pt x="702699" y="386075"/>
                  </a:lnTo>
                  <a:cubicBezTo>
                    <a:pt x="814729" y="317059"/>
                    <a:pt x="939646" y="271592"/>
                    <a:pt x="1069829" y="252450"/>
                  </a:cubicBezTo>
                  <a:lnTo>
                    <a:pt x="1112520" y="10304"/>
                  </a:lnTo>
                  <a:lnTo>
                    <a:pt x="1308946" y="10304"/>
                  </a:lnTo>
                  <a:lnTo>
                    <a:pt x="1351636" y="252450"/>
                  </a:lnTo>
                  <a:cubicBezTo>
                    <a:pt x="1481819" y="271592"/>
                    <a:pt x="1606736" y="317058"/>
                    <a:pt x="1718766" y="386074"/>
                  </a:cubicBezTo>
                  <a:lnTo>
                    <a:pt x="1718767" y="386075"/>
                  </a:lnTo>
                  <a:close/>
                </a:path>
              </a:pathLst>
            </a:custGeom>
            <a:solidFill>
              <a:srgbClr val="D99694">
                <a:alpha val="43137"/>
              </a:srgbClr>
            </a:solidFill>
            <a:ln w="127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577511" rIns="108000" bIns="616602" numCol="1" spcCol="1270" anchor="ctr" anchorCtr="0">
              <a:noAutofit/>
            </a:bodyPr>
            <a:lstStyle/>
            <a:p>
              <a:pPr algn="ctr" defTabSz="1887463">
                <a:lnSpc>
                  <a:spcPct val="90000"/>
                </a:lnSpc>
                <a:spcBef>
                  <a:spcPct val="0"/>
                </a:spcBef>
                <a:spcAft>
                  <a:spcPct val="35000"/>
                </a:spcAft>
                <a:defRPr/>
              </a:pPr>
              <a:r>
                <a:rPr lang="en-US" sz="1100" kern="0" dirty="0">
                  <a:solidFill>
                    <a:schemeClr val="tx1"/>
                  </a:solidFill>
                </a:rPr>
                <a:t>Property    and assets</a:t>
              </a:r>
            </a:p>
          </p:txBody>
        </p:sp>
        <p:sp>
          <p:nvSpPr>
            <p:cNvPr id="66" name="Freeform: Shape 65">
              <a:extLst>
                <a:ext uri="{FF2B5EF4-FFF2-40B4-BE49-F238E27FC236}">
                  <a16:creationId xmlns:a16="http://schemas.microsoft.com/office/drawing/2014/main" xmlns="" id="{76B9AEF1-196C-4D98-BB66-DFF411545810}"/>
                </a:ext>
              </a:extLst>
            </p:cNvPr>
            <p:cNvSpPr/>
            <p:nvPr/>
          </p:nvSpPr>
          <p:spPr>
            <a:xfrm>
              <a:off x="7921894" y="5858338"/>
              <a:ext cx="976727" cy="923925"/>
            </a:xfrm>
            <a:custGeom>
              <a:avLst/>
              <a:gdLst>
                <a:gd name="connsiteX0" fmla="*/ 1718767 w 2421466"/>
                <a:gd name="connsiteY0" fmla="*/ 386075 h 2421466"/>
                <a:gd name="connsiteX1" fmla="*/ 1907119 w 2421466"/>
                <a:gd name="connsiteY1" fmla="*/ 228021 h 2421466"/>
                <a:gd name="connsiteX2" fmla="*/ 2057590 w 2421466"/>
                <a:gd name="connsiteY2" fmla="*/ 354281 h 2421466"/>
                <a:gd name="connsiteX3" fmla="*/ 1934644 w 2421466"/>
                <a:gd name="connsiteY3" fmla="*/ 567217 h 2421466"/>
                <a:gd name="connsiteX4" fmla="*/ 2129990 w 2421466"/>
                <a:gd name="connsiteY4" fmla="*/ 905566 h 2421466"/>
                <a:gd name="connsiteX5" fmla="*/ 2375871 w 2421466"/>
                <a:gd name="connsiteY5" fmla="*/ 905560 h 2421466"/>
                <a:gd name="connsiteX6" fmla="*/ 2409980 w 2421466"/>
                <a:gd name="connsiteY6" fmla="*/ 1099002 h 2421466"/>
                <a:gd name="connsiteX7" fmla="*/ 2178925 w 2421466"/>
                <a:gd name="connsiteY7" fmla="*/ 1183092 h 2421466"/>
                <a:gd name="connsiteX8" fmla="*/ 2111082 w 2421466"/>
                <a:gd name="connsiteY8" fmla="*/ 1567848 h 2421466"/>
                <a:gd name="connsiteX9" fmla="*/ 2299442 w 2421466"/>
                <a:gd name="connsiteY9" fmla="*/ 1725893 h 2421466"/>
                <a:gd name="connsiteX10" fmla="*/ 2201229 w 2421466"/>
                <a:gd name="connsiteY10" fmla="*/ 1896003 h 2421466"/>
                <a:gd name="connsiteX11" fmla="*/ 1970178 w 2421466"/>
                <a:gd name="connsiteY11" fmla="*/ 1811900 h 2421466"/>
                <a:gd name="connsiteX12" fmla="*/ 1670891 w 2421466"/>
                <a:gd name="connsiteY12" fmla="*/ 2063032 h 2421466"/>
                <a:gd name="connsiteX13" fmla="*/ 1713594 w 2421466"/>
                <a:gd name="connsiteY13" fmla="*/ 2305177 h 2421466"/>
                <a:gd name="connsiteX14" fmla="*/ 1529014 w 2421466"/>
                <a:gd name="connsiteY14" fmla="*/ 2372358 h 2421466"/>
                <a:gd name="connsiteX15" fmla="*/ 1406079 w 2421466"/>
                <a:gd name="connsiteY15" fmla="*/ 2159416 h 2421466"/>
                <a:gd name="connsiteX16" fmla="*/ 1015387 w 2421466"/>
                <a:gd name="connsiteY16" fmla="*/ 2159416 h 2421466"/>
                <a:gd name="connsiteX17" fmla="*/ 892452 w 2421466"/>
                <a:gd name="connsiteY17" fmla="*/ 2372358 h 2421466"/>
                <a:gd name="connsiteX18" fmla="*/ 707872 w 2421466"/>
                <a:gd name="connsiteY18" fmla="*/ 2305177 h 2421466"/>
                <a:gd name="connsiteX19" fmla="*/ 750575 w 2421466"/>
                <a:gd name="connsiteY19" fmla="*/ 2063032 h 2421466"/>
                <a:gd name="connsiteX20" fmla="*/ 451288 w 2421466"/>
                <a:gd name="connsiteY20" fmla="*/ 1811900 h 2421466"/>
                <a:gd name="connsiteX21" fmla="*/ 220237 w 2421466"/>
                <a:gd name="connsiteY21" fmla="*/ 1896003 h 2421466"/>
                <a:gd name="connsiteX22" fmla="*/ 122024 w 2421466"/>
                <a:gd name="connsiteY22" fmla="*/ 1725893 h 2421466"/>
                <a:gd name="connsiteX23" fmla="*/ 310384 w 2421466"/>
                <a:gd name="connsiteY23" fmla="*/ 1567848 h 2421466"/>
                <a:gd name="connsiteX24" fmla="*/ 242541 w 2421466"/>
                <a:gd name="connsiteY24" fmla="*/ 1183092 h 2421466"/>
                <a:gd name="connsiteX25" fmla="*/ 11486 w 2421466"/>
                <a:gd name="connsiteY25" fmla="*/ 1099002 h 2421466"/>
                <a:gd name="connsiteX26" fmla="*/ 45595 w 2421466"/>
                <a:gd name="connsiteY26" fmla="*/ 905560 h 2421466"/>
                <a:gd name="connsiteX27" fmla="*/ 291476 w 2421466"/>
                <a:gd name="connsiteY27" fmla="*/ 905566 h 2421466"/>
                <a:gd name="connsiteX28" fmla="*/ 486822 w 2421466"/>
                <a:gd name="connsiteY28" fmla="*/ 567217 h 2421466"/>
                <a:gd name="connsiteX29" fmla="*/ 363876 w 2421466"/>
                <a:gd name="connsiteY29" fmla="*/ 354281 h 2421466"/>
                <a:gd name="connsiteX30" fmla="*/ 514347 w 2421466"/>
                <a:gd name="connsiteY30" fmla="*/ 228021 h 2421466"/>
                <a:gd name="connsiteX31" fmla="*/ 702699 w 2421466"/>
                <a:gd name="connsiteY31" fmla="*/ 386075 h 2421466"/>
                <a:gd name="connsiteX32" fmla="*/ 1069829 w 2421466"/>
                <a:gd name="connsiteY32" fmla="*/ 252450 h 2421466"/>
                <a:gd name="connsiteX33" fmla="*/ 1112520 w 2421466"/>
                <a:gd name="connsiteY33" fmla="*/ 10304 h 2421466"/>
                <a:gd name="connsiteX34" fmla="*/ 1308946 w 2421466"/>
                <a:gd name="connsiteY34" fmla="*/ 10304 h 2421466"/>
                <a:gd name="connsiteX35" fmla="*/ 1351636 w 2421466"/>
                <a:gd name="connsiteY35" fmla="*/ 252450 h 2421466"/>
                <a:gd name="connsiteX36" fmla="*/ 1718766 w 2421466"/>
                <a:gd name="connsiteY36" fmla="*/ 386074 h 2421466"/>
                <a:gd name="connsiteX37" fmla="*/ 1718767 w 2421466"/>
                <a:gd name="connsiteY37" fmla="*/ 386075 h 242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21466" h="2421466">
                  <a:moveTo>
                    <a:pt x="1718767" y="386075"/>
                  </a:moveTo>
                  <a:lnTo>
                    <a:pt x="1907119" y="228021"/>
                  </a:lnTo>
                  <a:lnTo>
                    <a:pt x="2057590" y="354281"/>
                  </a:lnTo>
                  <a:lnTo>
                    <a:pt x="1934644" y="567217"/>
                  </a:lnTo>
                  <a:cubicBezTo>
                    <a:pt x="2022066" y="665560"/>
                    <a:pt x="2088533" y="780685"/>
                    <a:pt x="2129990" y="905566"/>
                  </a:cubicBezTo>
                  <a:lnTo>
                    <a:pt x="2375871" y="905560"/>
                  </a:lnTo>
                  <a:lnTo>
                    <a:pt x="2409980" y="1099002"/>
                  </a:lnTo>
                  <a:lnTo>
                    <a:pt x="2178925" y="1183092"/>
                  </a:lnTo>
                  <a:cubicBezTo>
                    <a:pt x="2182680" y="1314621"/>
                    <a:pt x="2159596" y="1445536"/>
                    <a:pt x="2111082" y="1567848"/>
                  </a:cubicBezTo>
                  <a:lnTo>
                    <a:pt x="2299442" y="1725893"/>
                  </a:lnTo>
                  <a:lnTo>
                    <a:pt x="2201229" y="1896003"/>
                  </a:lnTo>
                  <a:lnTo>
                    <a:pt x="1970178" y="1811900"/>
                  </a:lnTo>
                  <a:cubicBezTo>
                    <a:pt x="1888509" y="1915071"/>
                    <a:pt x="1786676" y="2000519"/>
                    <a:pt x="1670891" y="2063032"/>
                  </a:cubicBezTo>
                  <a:lnTo>
                    <a:pt x="1713594" y="2305177"/>
                  </a:lnTo>
                  <a:lnTo>
                    <a:pt x="1529014" y="2372358"/>
                  </a:lnTo>
                  <a:lnTo>
                    <a:pt x="1406079" y="2159416"/>
                  </a:lnTo>
                  <a:cubicBezTo>
                    <a:pt x="1277200" y="2185954"/>
                    <a:pt x="1144266" y="2185954"/>
                    <a:pt x="1015387" y="2159416"/>
                  </a:cubicBezTo>
                  <a:lnTo>
                    <a:pt x="892452" y="2372358"/>
                  </a:lnTo>
                  <a:lnTo>
                    <a:pt x="707872" y="2305177"/>
                  </a:lnTo>
                  <a:lnTo>
                    <a:pt x="750575" y="2063032"/>
                  </a:lnTo>
                  <a:cubicBezTo>
                    <a:pt x="634790" y="2000520"/>
                    <a:pt x="532956" y="1915071"/>
                    <a:pt x="451288" y="1811900"/>
                  </a:cubicBezTo>
                  <a:lnTo>
                    <a:pt x="220237" y="1896003"/>
                  </a:lnTo>
                  <a:lnTo>
                    <a:pt x="122024" y="1725893"/>
                  </a:lnTo>
                  <a:lnTo>
                    <a:pt x="310384" y="1567848"/>
                  </a:lnTo>
                  <a:cubicBezTo>
                    <a:pt x="261870" y="1445536"/>
                    <a:pt x="238786" y="1314621"/>
                    <a:pt x="242541" y="1183092"/>
                  </a:cubicBezTo>
                  <a:lnTo>
                    <a:pt x="11486" y="1099002"/>
                  </a:lnTo>
                  <a:lnTo>
                    <a:pt x="45595" y="905560"/>
                  </a:lnTo>
                  <a:lnTo>
                    <a:pt x="291476" y="905566"/>
                  </a:lnTo>
                  <a:cubicBezTo>
                    <a:pt x="332933" y="780685"/>
                    <a:pt x="399400" y="665560"/>
                    <a:pt x="486822" y="567217"/>
                  </a:cubicBezTo>
                  <a:lnTo>
                    <a:pt x="363876" y="354281"/>
                  </a:lnTo>
                  <a:lnTo>
                    <a:pt x="514347" y="228021"/>
                  </a:lnTo>
                  <a:lnTo>
                    <a:pt x="702699" y="386075"/>
                  </a:lnTo>
                  <a:cubicBezTo>
                    <a:pt x="814729" y="317059"/>
                    <a:pt x="939646" y="271592"/>
                    <a:pt x="1069829" y="252450"/>
                  </a:cubicBezTo>
                  <a:lnTo>
                    <a:pt x="1112520" y="10304"/>
                  </a:lnTo>
                  <a:lnTo>
                    <a:pt x="1308946" y="10304"/>
                  </a:lnTo>
                  <a:lnTo>
                    <a:pt x="1351636" y="252450"/>
                  </a:lnTo>
                  <a:cubicBezTo>
                    <a:pt x="1481819" y="271592"/>
                    <a:pt x="1606736" y="317058"/>
                    <a:pt x="1718766" y="386074"/>
                  </a:cubicBezTo>
                  <a:lnTo>
                    <a:pt x="1718767" y="386075"/>
                  </a:lnTo>
                  <a:close/>
                </a:path>
              </a:pathLst>
            </a:custGeom>
            <a:solidFill>
              <a:srgbClr val="D99694">
                <a:alpha val="43137"/>
              </a:srgbClr>
            </a:solidFill>
            <a:ln w="127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577511" rIns="108000" bIns="616602" numCol="1" spcCol="1270" anchor="ctr" anchorCtr="0">
              <a:noAutofit/>
            </a:bodyPr>
            <a:lstStyle/>
            <a:p>
              <a:pPr algn="ctr" defTabSz="1887463">
                <a:lnSpc>
                  <a:spcPct val="90000"/>
                </a:lnSpc>
                <a:spcBef>
                  <a:spcPct val="0"/>
                </a:spcBef>
                <a:spcAft>
                  <a:spcPct val="35000"/>
                </a:spcAft>
                <a:defRPr/>
              </a:pPr>
              <a:endParaRPr lang="en-US" sz="1100" kern="0" dirty="0">
                <a:solidFill>
                  <a:schemeClr val="tx1"/>
                </a:solidFill>
              </a:endParaRPr>
            </a:p>
            <a:p>
              <a:pPr algn="ctr" defTabSz="1887463">
                <a:lnSpc>
                  <a:spcPct val="90000"/>
                </a:lnSpc>
                <a:spcBef>
                  <a:spcPct val="0"/>
                </a:spcBef>
                <a:spcAft>
                  <a:spcPct val="35000"/>
                </a:spcAft>
                <a:defRPr/>
              </a:pPr>
              <a:r>
                <a:rPr lang="en-US" sz="1100" kern="0" dirty="0">
                  <a:solidFill>
                    <a:schemeClr val="tx1"/>
                  </a:solidFill>
                </a:rPr>
                <a:t>Alleviation  of unpaid care</a:t>
              </a:r>
            </a:p>
          </p:txBody>
        </p:sp>
        <p:sp>
          <p:nvSpPr>
            <p:cNvPr id="67" name="Freeform: Shape 66">
              <a:extLst>
                <a:ext uri="{FF2B5EF4-FFF2-40B4-BE49-F238E27FC236}">
                  <a16:creationId xmlns:a16="http://schemas.microsoft.com/office/drawing/2014/main" xmlns="" id="{7C901962-90F7-46C6-8087-4A5D9131E0CA}"/>
                </a:ext>
              </a:extLst>
            </p:cNvPr>
            <p:cNvSpPr/>
            <p:nvPr/>
          </p:nvSpPr>
          <p:spPr>
            <a:xfrm>
              <a:off x="5887558" y="5852386"/>
              <a:ext cx="976727" cy="923925"/>
            </a:xfrm>
            <a:custGeom>
              <a:avLst/>
              <a:gdLst>
                <a:gd name="connsiteX0" fmla="*/ 1718767 w 2421466"/>
                <a:gd name="connsiteY0" fmla="*/ 386075 h 2421466"/>
                <a:gd name="connsiteX1" fmla="*/ 1907119 w 2421466"/>
                <a:gd name="connsiteY1" fmla="*/ 228021 h 2421466"/>
                <a:gd name="connsiteX2" fmla="*/ 2057590 w 2421466"/>
                <a:gd name="connsiteY2" fmla="*/ 354281 h 2421466"/>
                <a:gd name="connsiteX3" fmla="*/ 1934644 w 2421466"/>
                <a:gd name="connsiteY3" fmla="*/ 567217 h 2421466"/>
                <a:gd name="connsiteX4" fmla="*/ 2129990 w 2421466"/>
                <a:gd name="connsiteY4" fmla="*/ 905566 h 2421466"/>
                <a:gd name="connsiteX5" fmla="*/ 2375871 w 2421466"/>
                <a:gd name="connsiteY5" fmla="*/ 905560 h 2421466"/>
                <a:gd name="connsiteX6" fmla="*/ 2409980 w 2421466"/>
                <a:gd name="connsiteY6" fmla="*/ 1099002 h 2421466"/>
                <a:gd name="connsiteX7" fmla="*/ 2178925 w 2421466"/>
                <a:gd name="connsiteY7" fmla="*/ 1183092 h 2421466"/>
                <a:gd name="connsiteX8" fmla="*/ 2111082 w 2421466"/>
                <a:gd name="connsiteY8" fmla="*/ 1567848 h 2421466"/>
                <a:gd name="connsiteX9" fmla="*/ 2299442 w 2421466"/>
                <a:gd name="connsiteY9" fmla="*/ 1725893 h 2421466"/>
                <a:gd name="connsiteX10" fmla="*/ 2201229 w 2421466"/>
                <a:gd name="connsiteY10" fmla="*/ 1896003 h 2421466"/>
                <a:gd name="connsiteX11" fmla="*/ 1970178 w 2421466"/>
                <a:gd name="connsiteY11" fmla="*/ 1811900 h 2421466"/>
                <a:gd name="connsiteX12" fmla="*/ 1670891 w 2421466"/>
                <a:gd name="connsiteY12" fmla="*/ 2063032 h 2421466"/>
                <a:gd name="connsiteX13" fmla="*/ 1713594 w 2421466"/>
                <a:gd name="connsiteY13" fmla="*/ 2305177 h 2421466"/>
                <a:gd name="connsiteX14" fmla="*/ 1529014 w 2421466"/>
                <a:gd name="connsiteY14" fmla="*/ 2372358 h 2421466"/>
                <a:gd name="connsiteX15" fmla="*/ 1406079 w 2421466"/>
                <a:gd name="connsiteY15" fmla="*/ 2159416 h 2421466"/>
                <a:gd name="connsiteX16" fmla="*/ 1015387 w 2421466"/>
                <a:gd name="connsiteY16" fmla="*/ 2159416 h 2421466"/>
                <a:gd name="connsiteX17" fmla="*/ 892452 w 2421466"/>
                <a:gd name="connsiteY17" fmla="*/ 2372358 h 2421466"/>
                <a:gd name="connsiteX18" fmla="*/ 707872 w 2421466"/>
                <a:gd name="connsiteY18" fmla="*/ 2305177 h 2421466"/>
                <a:gd name="connsiteX19" fmla="*/ 750575 w 2421466"/>
                <a:gd name="connsiteY19" fmla="*/ 2063032 h 2421466"/>
                <a:gd name="connsiteX20" fmla="*/ 451288 w 2421466"/>
                <a:gd name="connsiteY20" fmla="*/ 1811900 h 2421466"/>
                <a:gd name="connsiteX21" fmla="*/ 220237 w 2421466"/>
                <a:gd name="connsiteY21" fmla="*/ 1896003 h 2421466"/>
                <a:gd name="connsiteX22" fmla="*/ 122024 w 2421466"/>
                <a:gd name="connsiteY22" fmla="*/ 1725893 h 2421466"/>
                <a:gd name="connsiteX23" fmla="*/ 310384 w 2421466"/>
                <a:gd name="connsiteY23" fmla="*/ 1567848 h 2421466"/>
                <a:gd name="connsiteX24" fmla="*/ 242541 w 2421466"/>
                <a:gd name="connsiteY24" fmla="*/ 1183092 h 2421466"/>
                <a:gd name="connsiteX25" fmla="*/ 11486 w 2421466"/>
                <a:gd name="connsiteY25" fmla="*/ 1099002 h 2421466"/>
                <a:gd name="connsiteX26" fmla="*/ 45595 w 2421466"/>
                <a:gd name="connsiteY26" fmla="*/ 905560 h 2421466"/>
                <a:gd name="connsiteX27" fmla="*/ 291476 w 2421466"/>
                <a:gd name="connsiteY27" fmla="*/ 905566 h 2421466"/>
                <a:gd name="connsiteX28" fmla="*/ 486822 w 2421466"/>
                <a:gd name="connsiteY28" fmla="*/ 567217 h 2421466"/>
                <a:gd name="connsiteX29" fmla="*/ 363876 w 2421466"/>
                <a:gd name="connsiteY29" fmla="*/ 354281 h 2421466"/>
                <a:gd name="connsiteX30" fmla="*/ 514347 w 2421466"/>
                <a:gd name="connsiteY30" fmla="*/ 228021 h 2421466"/>
                <a:gd name="connsiteX31" fmla="*/ 702699 w 2421466"/>
                <a:gd name="connsiteY31" fmla="*/ 386075 h 2421466"/>
                <a:gd name="connsiteX32" fmla="*/ 1069829 w 2421466"/>
                <a:gd name="connsiteY32" fmla="*/ 252450 h 2421466"/>
                <a:gd name="connsiteX33" fmla="*/ 1112520 w 2421466"/>
                <a:gd name="connsiteY33" fmla="*/ 10304 h 2421466"/>
                <a:gd name="connsiteX34" fmla="*/ 1308946 w 2421466"/>
                <a:gd name="connsiteY34" fmla="*/ 10304 h 2421466"/>
                <a:gd name="connsiteX35" fmla="*/ 1351636 w 2421466"/>
                <a:gd name="connsiteY35" fmla="*/ 252450 h 2421466"/>
                <a:gd name="connsiteX36" fmla="*/ 1718766 w 2421466"/>
                <a:gd name="connsiteY36" fmla="*/ 386074 h 2421466"/>
                <a:gd name="connsiteX37" fmla="*/ 1718767 w 2421466"/>
                <a:gd name="connsiteY37" fmla="*/ 386075 h 242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21466" h="2421466">
                  <a:moveTo>
                    <a:pt x="1718767" y="386075"/>
                  </a:moveTo>
                  <a:lnTo>
                    <a:pt x="1907119" y="228021"/>
                  </a:lnTo>
                  <a:lnTo>
                    <a:pt x="2057590" y="354281"/>
                  </a:lnTo>
                  <a:lnTo>
                    <a:pt x="1934644" y="567217"/>
                  </a:lnTo>
                  <a:cubicBezTo>
                    <a:pt x="2022066" y="665560"/>
                    <a:pt x="2088533" y="780685"/>
                    <a:pt x="2129990" y="905566"/>
                  </a:cubicBezTo>
                  <a:lnTo>
                    <a:pt x="2375871" y="905560"/>
                  </a:lnTo>
                  <a:lnTo>
                    <a:pt x="2409980" y="1099002"/>
                  </a:lnTo>
                  <a:lnTo>
                    <a:pt x="2178925" y="1183092"/>
                  </a:lnTo>
                  <a:cubicBezTo>
                    <a:pt x="2182680" y="1314621"/>
                    <a:pt x="2159596" y="1445536"/>
                    <a:pt x="2111082" y="1567848"/>
                  </a:cubicBezTo>
                  <a:lnTo>
                    <a:pt x="2299442" y="1725893"/>
                  </a:lnTo>
                  <a:lnTo>
                    <a:pt x="2201229" y="1896003"/>
                  </a:lnTo>
                  <a:lnTo>
                    <a:pt x="1970178" y="1811900"/>
                  </a:lnTo>
                  <a:cubicBezTo>
                    <a:pt x="1888509" y="1915071"/>
                    <a:pt x="1786676" y="2000519"/>
                    <a:pt x="1670891" y="2063032"/>
                  </a:cubicBezTo>
                  <a:lnTo>
                    <a:pt x="1713594" y="2305177"/>
                  </a:lnTo>
                  <a:lnTo>
                    <a:pt x="1529014" y="2372358"/>
                  </a:lnTo>
                  <a:lnTo>
                    <a:pt x="1406079" y="2159416"/>
                  </a:lnTo>
                  <a:cubicBezTo>
                    <a:pt x="1277200" y="2185954"/>
                    <a:pt x="1144266" y="2185954"/>
                    <a:pt x="1015387" y="2159416"/>
                  </a:cubicBezTo>
                  <a:lnTo>
                    <a:pt x="892452" y="2372358"/>
                  </a:lnTo>
                  <a:lnTo>
                    <a:pt x="707872" y="2305177"/>
                  </a:lnTo>
                  <a:lnTo>
                    <a:pt x="750575" y="2063032"/>
                  </a:lnTo>
                  <a:cubicBezTo>
                    <a:pt x="634790" y="2000520"/>
                    <a:pt x="532956" y="1915071"/>
                    <a:pt x="451288" y="1811900"/>
                  </a:cubicBezTo>
                  <a:lnTo>
                    <a:pt x="220237" y="1896003"/>
                  </a:lnTo>
                  <a:lnTo>
                    <a:pt x="122024" y="1725893"/>
                  </a:lnTo>
                  <a:lnTo>
                    <a:pt x="310384" y="1567848"/>
                  </a:lnTo>
                  <a:cubicBezTo>
                    <a:pt x="261870" y="1445536"/>
                    <a:pt x="238786" y="1314621"/>
                    <a:pt x="242541" y="1183092"/>
                  </a:cubicBezTo>
                  <a:lnTo>
                    <a:pt x="11486" y="1099002"/>
                  </a:lnTo>
                  <a:lnTo>
                    <a:pt x="45595" y="905560"/>
                  </a:lnTo>
                  <a:lnTo>
                    <a:pt x="291476" y="905566"/>
                  </a:lnTo>
                  <a:cubicBezTo>
                    <a:pt x="332933" y="780685"/>
                    <a:pt x="399400" y="665560"/>
                    <a:pt x="486822" y="567217"/>
                  </a:cubicBezTo>
                  <a:lnTo>
                    <a:pt x="363876" y="354281"/>
                  </a:lnTo>
                  <a:lnTo>
                    <a:pt x="514347" y="228021"/>
                  </a:lnTo>
                  <a:lnTo>
                    <a:pt x="702699" y="386075"/>
                  </a:lnTo>
                  <a:cubicBezTo>
                    <a:pt x="814729" y="317059"/>
                    <a:pt x="939646" y="271592"/>
                    <a:pt x="1069829" y="252450"/>
                  </a:cubicBezTo>
                  <a:lnTo>
                    <a:pt x="1112520" y="10304"/>
                  </a:lnTo>
                  <a:lnTo>
                    <a:pt x="1308946" y="10304"/>
                  </a:lnTo>
                  <a:lnTo>
                    <a:pt x="1351636" y="252450"/>
                  </a:lnTo>
                  <a:cubicBezTo>
                    <a:pt x="1481819" y="271592"/>
                    <a:pt x="1606736" y="317058"/>
                    <a:pt x="1718766" y="386074"/>
                  </a:cubicBezTo>
                  <a:lnTo>
                    <a:pt x="1718767" y="386075"/>
                  </a:lnTo>
                  <a:close/>
                </a:path>
              </a:pathLst>
            </a:custGeom>
            <a:solidFill>
              <a:srgbClr val="D99694">
                <a:alpha val="43137"/>
              </a:srgbClr>
            </a:solidFill>
            <a:ln w="127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577511" rIns="108000" bIns="616602" numCol="1" spcCol="1270" anchor="ctr" anchorCtr="0">
              <a:noAutofit/>
            </a:bodyPr>
            <a:lstStyle/>
            <a:p>
              <a:pPr algn="ctr" defTabSz="1887463">
                <a:lnSpc>
                  <a:spcPct val="90000"/>
                </a:lnSpc>
                <a:spcBef>
                  <a:spcPct val="0"/>
                </a:spcBef>
                <a:spcAft>
                  <a:spcPct val="35000"/>
                </a:spcAft>
                <a:defRPr/>
              </a:pPr>
              <a:r>
                <a:rPr lang="en-US" sz="1100" kern="0" dirty="0">
                  <a:solidFill>
                    <a:schemeClr val="tx1"/>
                  </a:solidFill>
                </a:rPr>
                <a:t>Family planning</a:t>
              </a:r>
            </a:p>
          </p:txBody>
        </p:sp>
        <p:sp>
          <p:nvSpPr>
            <p:cNvPr id="68" name="Freeform: Shape 67">
              <a:extLst>
                <a:ext uri="{FF2B5EF4-FFF2-40B4-BE49-F238E27FC236}">
                  <a16:creationId xmlns:a16="http://schemas.microsoft.com/office/drawing/2014/main" xmlns="" id="{8E11C0F1-4C5C-4722-824F-9F0DD9F13BAE}"/>
                </a:ext>
              </a:extLst>
            </p:cNvPr>
            <p:cNvSpPr/>
            <p:nvPr/>
          </p:nvSpPr>
          <p:spPr>
            <a:xfrm>
              <a:off x="5864035" y="4955184"/>
              <a:ext cx="976727" cy="923925"/>
            </a:xfrm>
            <a:custGeom>
              <a:avLst/>
              <a:gdLst>
                <a:gd name="connsiteX0" fmla="*/ 1718767 w 2421466"/>
                <a:gd name="connsiteY0" fmla="*/ 386075 h 2421466"/>
                <a:gd name="connsiteX1" fmla="*/ 1907119 w 2421466"/>
                <a:gd name="connsiteY1" fmla="*/ 228021 h 2421466"/>
                <a:gd name="connsiteX2" fmla="*/ 2057590 w 2421466"/>
                <a:gd name="connsiteY2" fmla="*/ 354281 h 2421466"/>
                <a:gd name="connsiteX3" fmla="*/ 1934644 w 2421466"/>
                <a:gd name="connsiteY3" fmla="*/ 567217 h 2421466"/>
                <a:gd name="connsiteX4" fmla="*/ 2129990 w 2421466"/>
                <a:gd name="connsiteY4" fmla="*/ 905566 h 2421466"/>
                <a:gd name="connsiteX5" fmla="*/ 2375871 w 2421466"/>
                <a:gd name="connsiteY5" fmla="*/ 905560 h 2421466"/>
                <a:gd name="connsiteX6" fmla="*/ 2409980 w 2421466"/>
                <a:gd name="connsiteY6" fmla="*/ 1099002 h 2421466"/>
                <a:gd name="connsiteX7" fmla="*/ 2178925 w 2421466"/>
                <a:gd name="connsiteY7" fmla="*/ 1183092 h 2421466"/>
                <a:gd name="connsiteX8" fmla="*/ 2111082 w 2421466"/>
                <a:gd name="connsiteY8" fmla="*/ 1567848 h 2421466"/>
                <a:gd name="connsiteX9" fmla="*/ 2299442 w 2421466"/>
                <a:gd name="connsiteY9" fmla="*/ 1725893 h 2421466"/>
                <a:gd name="connsiteX10" fmla="*/ 2201229 w 2421466"/>
                <a:gd name="connsiteY10" fmla="*/ 1896003 h 2421466"/>
                <a:gd name="connsiteX11" fmla="*/ 1970178 w 2421466"/>
                <a:gd name="connsiteY11" fmla="*/ 1811900 h 2421466"/>
                <a:gd name="connsiteX12" fmla="*/ 1670891 w 2421466"/>
                <a:gd name="connsiteY12" fmla="*/ 2063032 h 2421466"/>
                <a:gd name="connsiteX13" fmla="*/ 1713594 w 2421466"/>
                <a:gd name="connsiteY13" fmla="*/ 2305177 h 2421466"/>
                <a:gd name="connsiteX14" fmla="*/ 1529014 w 2421466"/>
                <a:gd name="connsiteY14" fmla="*/ 2372358 h 2421466"/>
                <a:gd name="connsiteX15" fmla="*/ 1406079 w 2421466"/>
                <a:gd name="connsiteY15" fmla="*/ 2159416 h 2421466"/>
                <a:gd name="connsiteX16" fmla="*/ 1015387 w 2421466"/>
                <a:gd name="connsiteY16" fmla="*/ 2159416 h 2421466"/>
                <a:gd name="connsiteX17" fmla="*/ 892452 w 2421466"/>
                <a:gd name="connsiteY17" fmla="*/ 2372358 h 2421466"/>
                <a:gd name="connsiteX18" fmla="*/ 707872 w 2421466"/>
                <a:gd name="connsiteY18" fmla="*/ 2305177 h 2421466"/>
                <a:gd name="connsiteX19" fmla="*/ 750575 w 2421466"/>
                <a:gd name="connsiteY19" fmla="*/ 2063032 h 2421466"/>
                <a:gd name="connsiteX20" fmla="*/ 451288 w 2421466"/>
                <a:gd name="connsiteY20" fmla="*/ 1811900 h 2421466"/>
                <a:gd name="connsiteX21" fmla="*/ 220237 w 2421466"/>
                <a:gd name="connsiteY21" fmla="*/ 1896003 h 2421466"/>
                <a:gd name="connsiteX22" fmla="*/ 122024 w 2421466"/>
                <a:gd name="connsiteY22" fmla="*/ 1725893 h 2421466"/>
                <a:gd name="connsiteX23" fmla="*/ 310384 w 2421466"/>
                <a:gd name="connsiteY23" fmla="*/ 1567848 h 2421466"/>
                <a:gd name="connsiteX24" fmla="*/ 242541 w 2421466"/>
                <a:gd name="connsiteY24" fmla="*/ 1183092 h 2421466"/>
                <a:gd name="connsiteX25" fmla="*/ 11486 w 2421466"/>
                <a:gd name="connsiteY25" fmla="*/ 1099002 h 2421466"/>
                <a:gd name="connsiteX26" fmla="*/ 45595 w 2421466"/>
                <a:gd name="connsiteY26" fmla="*/ 905560 h 2421466"/>
                <a:gd name="connsiteX27" fmla="*/ 291476 w 2421466"/>
                <a:gd name="connsiteY27" fmla="*/ 905566 h 2421466"/>
                <a:gd name="connsiteX28" fmla="*/ 486822 w 2421466"/>
                <a:gd name="connsiteY28" fmla="*/ 567217 h 2421466"/>
                <a:gd name="connsiteX29" fmla="*/ 363876 w 2421466"/>
                <a:gd name="connsiteY29" fmla="*/ 354281 h 2421466"/>
                <a:gd name="connsiteX30" fmla="*/ 514347 w 2421466"/>
                <a:gd name="connsiteY30" fmla="*/ 228021 h 2421466"/>
                <a:gd name="connsiteX31" fmla="*/ 702699 w 2421466"/>
                <a:gd name="connsiteY31" fmla="*/ 386075 h 2421466"/>
                <a:gd name="connsiteX32" fmla="*/ 1069829 w 2421466"/>
                <a:gd name="connsiteY32" fmla="*/ 252450 h 2421466"/>
                <a:gd name="connsiteX33" fmla="*/ 1112520 w 2421466"/>
                <a:gd name="connsiteY33" fmla="*/ 10304 h 2421466"/>
                <a:gd name="connsiteX34" fmla="*/ 1308946 w 2421466"/>
                <a:gd name="connsiteY34" fmla="*/ 10304 h 2421466"/>
                <a:gd name="connsiteX35" fmla="*/ 1351636 w 2421466"/>
                <a:gd name="connsiteY35" fmla="*/ 252450 h 2421466"/>
                <a:gd name="connsiteX36" fmla="*/ 1718766 w 2421466"/>
                <a:gd name="connsiteY36" fmla="*/ 386074 h 2421466"/>
                <a:gd name="connsiteX37" fmla="*/ 1718767 w 2421466"/>
                <a:gd name="connsiteY37" fmla="*/ 386075 h 242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21466" h="2421466">
                  <a:moveTo>
                    <a:pt x="1718767" y="386075"/>
                  </a:moveTo>
                  <a:lnTo>
                    <a:pt x="1907119" y="228021"/>
                  </a:lnTo>
                  <a:lnTo>
                    <a:pt x="2057590" y="354281"/>
                  </a:lnTo>
                  <a:lnTo>
                    <a:pt x="1934644" y="567217"/>
                  </a:lnTo>
                  <a:cubicBezTo>
                    <a:pt x="2022066" y="665560"/>
                    <a:pt x="2088533" y="780685"/>
                    <a:pt x="2129990" y="905566"/>
                  </a:cubicBezTo>
                  <a:lnTo>
                    <a:pt x="2375871" y="905560"/>
                  </a:lnTo>
                  <a:lnTo>
                    <a:pt x="2409980" y="1099002"/>
                  </a:lnTo>
                  <a:lnTo>
                    <a:pt x="2178925" y="1183092"/>
                  </a:lnTo>
                  <a:cubicBezTo>
                    <a:pt x="2182680" y="1314621"/>
                    <a:pt x="2159596" y="1445536"/>
                    <a:pt x="2111082" y="1567848"/>
                  </a:cubicBezTo>
                  <a:lnTo>
                    <a:pt x="2299442" y="1725893"/>
                  </a:lnTo>
                  <a:lnTo>
                    <a:pt x="2201229" y="1896003"/>
                  </a:lnTo>
                  <a:lnTo>
                    <a:pt x="1970178" y="1811900"/>
                  </a:lnTo>
                  <a:cubicBezTo>
                    <a:pt x="1888509" y="1915071"/>
                    <a:pt x="1786676" y="2000519"/>
                    <a:pt x="1670891" y="2063032"/>
                  </a:cubicBezTo>
                  <a:lnTo>
                    <a:pt x="1713594" y="2305177"/>
                  </a:lnTo>
                  <a:lnTo>
                    <a:pt x="1529014" y="2372358"/>
                  </a:lnTo>
                  <a:lnTo>
                    <a:pt x="1406079" y="2159416"/>
                  </a:lnTo>
                  <a:cubicBezTo>
                    <a:pt x="1277200" y="2185954"/>
                    <a:pt x="1144266" y="2185954"/>
                    <a:pt x="1015387" y="2159416"/>
                  </a:cubicBezTo>
                  <a:lnTo>
                    <a:pt x="892452" y="2372358"/>
                  </a:lnTo>
                  <a:lnTo>
                    <a:pt x="707872" y="2305177"/>
                  </a:lnTo>
                  <a:lnTo>
                    <a:pt x="750575" y="2063032"/>
                  </a:lnTo>
                  <a:cubicBezTo>
                    <a:pt x="634790" y="2000520"/>
                    <a:pt x="532956" y="1915071"/>
                    <a:pt x="451288" y="1811900"/>
                  </a:cubicBezTo>
                  <a:lnTo>
                    <a:pt x="220237" y="1896003"/>
                  </a:lnTo>
                  <a:lnTo>
                    <a:pt x="122024" y="1725893"/>
                  </a:lnTo>
                  <a:lnTo>
                    <a:pt x="310384" y="1567848"/>
                  </a:lnTo>
                  <a:cubicBezTo>
                    <a:pt x="261870" y="1445536"/>
                    <a:pt x="238786" y="1314621"/>
                    <a:pt x="242541" y="1183092"/>
                  </a:cubicBezTo>
                  <a:lnTo>
                    <a:pt x="11486" y="1099002"/>
                  </a:lnTo>
                  <a:lnTo>
                    <a:pt x="45595" y="905560"/>
                  </a:lnTo>
                  <a:lnTo>
                    <a:pt x="291476" y="905566"/>
                  </a:lnTo>
                  <a:cubicBezTo>
                    <a:pt x="332933" y="780685"/>
                    <a:pt x="399400" y="665560"/>
                    <a:pt x="486822" y="567217"/>
                  </a:cubicBezTo>
                  <a:lnTo>
                    <a:pt x="363876" y="354281"/>
                  </a:lnTo>
                  <a:lnTo>
                    <a:pt x="514347" y="228021"/>
                  </a:lnTo>
                  <a:lnTo>
                    <a:pt x="702699" y="386075"/>
                  </a:lnTo>
                  <a:cubicBezTo>
                    <a:pt x="814729" y="317059"/>
                    <a:pt x="939646" y="271592"/>
                    <a:pt x="1069829" y="252450"/>
                  </a:cubicBezTo>
                  <a:lnTo>
                    <a:pt x="1112520" y="10304"/>
                  </a:lnTo>
                  <a:lnTo>
                    <a:pt x="1308946" y="10304"/>
                  </a:lnTo>
                  <a:lnTo>
                    <a:pt x="1351636" y="252450"/>
                  </a:lnTo>
                  <a:cubicBezTo>
                    <a:pt x="1481819" y="271592"/>
                    <a:pt x="1606736" y="317058"/>
                    <a:pt x="1718766" y="386074"/>
                  </a:cubicBezTo>
                  <a:lnTo>
                    <a:pt x="1718767" y="386075"/>
                  </a:lnTo>
                  <a:close/>
                </a:path>
              </a:pathLst>
            </a:custGeom>
            <a:solidFill>
              <a:srgbClr val="D99694">
                <a:alpha val="43137"/>
              </a:srgbClr>
            </a:solidFill>
            <a:ln w="127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577511" rIns="108000" bIns="616602" numCol="1" spcCol="1270" anchor="ctr" anchorCtr="0">
              <a:noAutofit/>
            </a:bodyPr>
            <a:lstStyle/>
            <a:p>
              <a:pPr algn="ctr" defTabSz="1887463">
                <a:lnSpc>
                  <a:spcPct val="90000"/>
                </a:lnSpc>
                <a:spcBef>
                  <a:spcPct val="0"/>
                </a:spcBef>
                <a:spcAft>
                  <a:spcPct val="35000"/>
                </a:spcAft>
                <a:defRPr/>
              </a:pPr>
              <a:r>
                <a:rPr lang="en-US" sz="1100" kern="0" dirty="0">
                  <a:solidFill>
                    <a:schemeClr val="tx1"/>
                  </a:solidFill>
                </a:rPr>
                <a:t>Delayed marriage</a:t>
              </a:r>
            </a:p>
          </p:txBody>
        </p:sp>
        <p:sp>
          <p:nvSpPr>
            <p:cNvPr id="69" name="Freeform: Shape 68">
              <a:extLst>
                <a:ext uri="{FF2B5EF4-FFF2-40B4-BE49-F238E27FC236}">
                  <a16:creationId xmlns:a16="http://schemas.microsoft.com/office/drawing/2014/main" xmlns="" id="{906F740D-62C1-4864-A392-E5AA93CC493C}"/>
                </a:ext>
              </a:extLst>
            </p:cNvPr>
            <p:cNvSpPr/>
            <p:nvPr/>
          </p:nvSpPr>
          <p:spPr>
            <a:xfrm>
              <a:off x="6896560" y="5867307"/>
              <a:ext cx="976727" cy="923925"/>
            </a:xfrm>
            <a:custGeom>
              <a:avLst/>
              <a:gdLst>
                <a:gd name="connsiteX0" fmla="*/ 1718767 w 2421466"/>
                <a:gd name="connsiteY0" fmla="*/ 386075 h 2421466"/>
                <a:gd name="connsiteX1" fmla="*/ 1907119 w 2421466"/>
                <a:gd name="connsiteY1" fmla="*/ 228021 h 2421466"/>
                <a:gd name="connsiteX2" fmla="*/ 2057590 w 2421466"/>
                <a:gd name="connsiteY2" fmla="*/ 354281 h 2421466"/>
                <a:gd name="connsiteX3" fmla="*/ 1934644 w 2421466"/>
                <a:gd name="connsiteY3" fmla="*/ 567217 h 2421466"/>
                <a:gd name="connsiteX4" fmla="*/ 2129990 w 2421466"/>
                <a:gd name="connsiteY4" fmla="*/ 905566 h 2421466"/>
                <a:gd name="connsiteX5" fmla="*/ 2375871 w 2421466"/>
                <a:gd name="connsiteY5" fmla="*/ 905560 h 2421466"/>
                <a:gd name="connsiteX6" fmla="*/ 2409980 w 2421466"/>
                <a:gd name="connsiteY6" fmla="*/ 1099002 h 2421466"/>
                <a:gd name="connsiteX7" fmla="*/ 2178925 w 2421466"/>
                <a:gd name="connsiteY7" fmla="*/ 1183092 h 2421466"/>
                <a:gd name="connsiteX8" fmla="*/ 2111082 w 2421466"/>
                <a:gd name="connsiteY8" fmla="*/ 1567848 h 2421466"/>
                <a:gd name="connsiteX9" fmla="*/ 2299442 w 2421466"/>
                <a:gd name="connsiteY9" fmla="*/ 1725893 h 2421466"/>
                <a:gd name="connsiteX10" fmla="*/ 2201229 w 2421466"/>
                <a:gd name="connsiteY10" fmla="*/ 1896003 h 2421466"/>
                <a:gd name="connsiteX11" fmla="*/ 1970178 w 2421466"/>
                <a:gd name="connsiteY11" fmla="*/ 1811900 h 2421466"/>
                <a:gd name="connsiteX12" fmla="*/ 1670891 w 2421466"/>
                <a:gd name="connsiteY12" fmla="*/ 2063032 h 2421466"/>
                <a:gd name="connsiteX13" fmla="*/ 1713594 w 2421466"/>
                <a:gd name="connsiteY13" fmla="*/ 2305177 h 2421466"/>
                <a:gd name="connsiteX14" fmla="*/ 1529014 w 2421466"/>
                <a:gd name="connsiteY14" fmla="*/ 2372358 h 2421466"/>
                <a:gd name="connsiteX15" fmla="*/ 1406079 w 2421466"/>
                <a:gd name="connsiteY15" fmla="*/ 2159416 h 2421466"/>
                <a:gd name="connsiteX16" fmla="*/ 1015387 w 2421466"/>
                <a:gd name="connsiteY16" fmla="*/ 2159416 h 2421466"/>
                <a:gd name="connsiteX17" fmla="*/ 892452 w 2421466"/>
                <a:gd name="connsiteY17" fmla="*/ 2372358 h 2421466"/>
                <a:gd name="connsiteX18" fmla="*/ 707872 w 2421466"/>
                <a:gd name="connsiteY18" fmla="*/ 2305177 h 2421466"/>
                <a:gd name="connsiteX19" fmla="*/ 750575 w 2421466"/>
                <a:gd name="connsiteY19" fmla="*/ 2063032 h 2421466"/>
                <a:gd name="connsiteX20" fmla="*/ 451288 w 2421466"/>
                <a:gd name="connsiteY20" fmla="*/ 1811900 h 2421466"/>
                <a:gd name="connsiteX21" fmla="*/ 220237 w 2421466"/>
                <a:gd name="connsiteY21" fmla="*/ 1896003 h 2421466"/>
                <a:gd name="connsiteX22" fmla="*/ 122024 w 2421466"/>
                <a:gd name="connsiteY22" fmla="*/ 1725893 h 2421466"/>
                <a:gd name="connsiteX23" fmla="*/ 310384 w 2421466"/>
                <a:gd name="connsiteY23" fmla="*/ 1567848 h 2421466"/>
                <a:gd name="connsiteX24" fmla="*/ 242541 w 2421466"/>
                <a:gd name="connsiteY24" fmla="*/ 1183092 h 2421466"/>
                <a:gd name="connsiteX25" fmla="*/ 11486 w 2421466"/>
                <a:gd name="connsiteY25" fmla="*/ 1099002 h 2421466"/>
                <a:gd name="connsiteX26" fmla="*/ 45595 w 2421466"/>
                <a:gd name="connsiteY26" fmla="*/ 905560 h 2421466"/>
                <a:gd name="connsiteX27" fmla="*/ 291476 w 2421466"/>
                <a:gd name="connsiteY27" fmla="*/ 905566 h 2421466"/>
                <a:gd name="connsiteX28" fmla="*/ 486822 w 2421466"/>
                <a:gd name="connsiteY28" fmla="*/ 567217 h 2421466"/>
                <a:gd name="connsiteX29" fmla="*/ 363876 w 2421466"/>
                <a:gd name="connsiteY29" fmla="*/ 354281 h 2421466"/>
                <a:gd name="connsiteX30" fmla="*/ 514347 w 2421466"/>
                <a:gd name="connsiteY30" fmla="*/ 228021 h 2421466"/>
                <a:gd name="connsiteX31" fmla="*/ 702699 w 2421466"/>
                <a:gd name="connsiteY31" fmla="*/ 386075 h 2421466"/>
                <a:gd name="connsiteX32" fmla="*/ 1069829 w 2421466"/>
                <a:gd name="connsiteY32" fmla="*/ 252450 h 2421466"/>
                <a:gd name="connsiteX33" fmla="*/ 1112520 w 2421466"/>
                <a:gd name="connsiteY33" fmla="*/ 10304 h 2421466"/>
                <a:gd name="connsiteX34" fmla="*/ 1308946 w 2421466"/>
                <a:gd name="connsiteY34" fmla="*/ 10304 h 2421466"/>
                <a:gd name="connsiteX35" fmla="*/ 1351636 w 2421466"/>
                <a:gd name="connsiteY35" fmla="*/ 252450 h 2421466"/>
                <a:gd name="connsiteX36" fmla="*/ 1718766 w 2421466"/>
                <a:gd name="connsiteY36" fmla="*/ 386074 h 2421466"/>
                <a:gd name="connsiteX37" fmla="*/ 1718767 w 2421466"/>
                <a:gd name="connsiteY37" fmla="*/ 386075 h 242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21466" h="2421466">
                  <a:moveTo>
                    <a:pt x="1718767" y="386075"/>
                  </a:moveTo>
                  <a:lnTo>
                    <a:pt x="1907119" y="228021"/>
                  </a:lnTo>
                  <a:lnTo>
                    <a:pt x="2057590" y="354281"/>
                  </a:lnTo>
                  <a:lnTo>
                    <a:pt x="1934644" y="567217"/>
                  </a:lnTo>
                  <a:cubicBezTo>
                    <a:pt x="2022066" y="665560"/>
                    <a:pt x="2088533" y="780685"/>
                    <a:pt x="2129990" y="905566"/>
                  </a:cubicBezTo>
                  <a:lnTo>
                    <a:pt x="2375871" y="905560"/>
                  </a:lnTo>
                  <a:lnTo>
                    <a:pt x="2409980" y="1099002"/>
                  </a:lnTo>
                  <a:lnTo>
                    <a:pt x="2178925" y="1183092"/>
                  </a:lnTo>
                  <a:cubicBezTo>
                    <a:pt x="2182680" y="1314621"/>
                    <a:pt x="2159596" y="1445536"/>
                    <a:pt x="2111082" y="1567848"/>
                  </a:cubicBezTo>
                  <a:lnTo>
                    <a:pt x="2299442" y="1725893"/>
                  </a:lnTo>
                  <a:lnTo>
                    <a:pt x="2201229" y="1896003"/>
                  </a:lnTo>
                  <a:lnTo>
                    <a:pt x="1970178" y="1811900"/>
                  </a:lnTo>
                  <a:cubicBezTo>
                    <a:pt x="1888509" y="1915071"/>
                    <a:pt x="1786676" y="2000519"/>
                    <a:pt x="1670891" y="2063032"/>
                  </a:cubicBezTo>
                  <a:lnTo>
                    <a:pt x="1713594" y="2305177"/>
                  </a:lnTo>
                  <a:lnTo>
                    <a:pt x="1529014" y="2372358"/>
                  </a:lnTo>
                  <a:lnTo>
                    <a:pt x="1406079" y="2159416"/>
                  </a:lnTo>
                  <a:cubicBezTo>
                    <a:pt x="1277200" y="2185954"/>
                    <a:pt x="1144266" y="2185954"/>
                    <a:pt x="1015387" y="2159416"/>
                  </a:cubicBezTo>
                  <a:lnTo>
                    <a:pt x="892452" y="2372358"/>
                  </a:lnTo>
                  <a:lnTo>
                    <a:pt x="707872" y="2305177"/>
                  </a:lnTo>
                  <a:lnTo>
                    <a:pt x="750575" y="2063032"/>
                  </a:lnTo>
                  <a:cubicBezTo>
                    <a:pt x="634790" y="2000520"/>
                    <a:pt x="532956" y="1915071"/>
                    <a:pt x="451288" y="1811900"/>
                  </a:cubicBezTo>
                  <a:lnTo>
                    <a:pt x="220237" y="1896003"/>
                  </a:lnTo>
                  <a:lnTo>
                    <a:pt x="122024" y="1725893"/>
                  </a:lnTo>
                  <a:lnTo>
                    <a:pt x="310384" y="1567848"/>
                  </a:lnTo>
                  <a:cubicBezTo>
                    <a:pt x="261870" y="1445536"/>
                    <a:pt x="238786" y="1314621"/>
                    <a:pt x="242541" y="1183092"/>
                  </a:cubicBezTo>
                  <a:lnTo>
                    <a:pt x="11486" y="1099002"/>
                  </a:lnTo>
                  <a:lnTo>
                    <a:pt x="45595" y="905560"/>
                  </a:lnTo>
                  <a:lnTo>
                    <a:pt x="291476" y="905566"/>
                  </a:lnTo>
                  <a:cubicBezTo>
                    <a:pt x="332933" y="780685"/>
                    <a:pt x="399400" y="665560"/>
                    <a:pt x="486822" y="567217"/>
                  </a:cubicBezTo>
                  <a:lnTo>
                    <a:pt x="363876" y="354281"/>
                  </a:lnTo>
                  <a:lnTo>
                    <a:pt x="514347" y="228021"/>
                  </a:lnTo>
                  <a:lnTo>
                    <a:pt x="702699" y="386075"/>
                  </a:lnTo>
                  <a:cubicBezTo>
                    <a:pt x="814729" y="317059"/>
                    <a:pt x="939646" y="271592"/>
                    <a:pt x="1069829" y="252450"/>
                  </a:cubicBezTo>
                  <a:lnTo>
                    <a:pt x="1112520" y="10304"/>
                  </a:lnTo>
                  <a:lnTo>
                    <a:pt x="1308946" y="10304"/>
                  </a:lnTo>
                  <a:lnTo>
                    <a:pt x="1351636" y="252450"/>
                  </a:lnTo>
                  <a:cubicBezTo>
                    <a:pt x="1481819" y="271592"/>
                    <a:pt x="1606736" y="317058"/>
                    <a:pt x="1718766" y="386074"/>
                  </a:cubicBezTo>
                  <a:lnTo>
                    <a:pt x="1718767" y="386075"/>
                  </a:lnTo>
                  <a:close/>
                </a:path>
              </a:pathLst>
            </a:custGeom>
            <a:solidFill>
              <a:srgbClr val="D99694">
                <a:alpha val="43137"/>
              </a:srgbClr>
            </a:solidFill>
            <a:ln w="127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577511" rIns="108000" bIns="616602" numCol="1" spcCol="1270" anchor="ctr" anchorCtr="0">
              <a:noAutofit/>
            </a:bodyPr>
            <a:lstStyle/>
            <a:p>
              <a:pPr algn="ctr" defTabSz="1887463">
                <a:lnSpc>
                  <a:spcPct val="90000"/>
                </a:lnSpc>
                <a:spcBef>
                  <a:spcPct val="0"/>
                </a:spcBef>
                <a:spcAft>
                  <a:spcPct val="35000"/>
                </a:spcAft>
                <a:defRPr/>
              </a:pPr>
              <a:r>
                <a:rPr lang="en-US" sz="1100" kern="0" dirty="0">
                  <a:solidFill>
                    <a:schemeClr val="tx1"/>
                  </a:solidFill>
                </a:rPr>
                <a:t>Education</a:t>
              </a:r>
            </a:p>
          </p:txBody>
        </p:sp>
        <p:sp>
          <p:nvSpPr>
            <p:cNvPr id="71" name="TextBox 70">
              <a:extLst>
                <a:ext uri="{FF2B5EF4-FFF2-40B4-BE49-F238E27FC236}">
                  <a16:creationId xmlns:a16="http://schemas.microsoft.com/office/drawing/2014/main" xmlns="" id="{46012148-1B27-47E0-818C-43746F913CAA}"/>
                </a:ext>
              </a:extLst>
            </p:cNvPr>
            <p:cNvSpPr txBox="1"/>
            <p:nvPr/>
          </p:nvSpPr>
          <p:spPr>
            <a:xfrm>
              <a:off x="5845739" y="4519499"/>
              <a:ext cx="2917261" cy="577435"/>
            </a:xfrm>
            <a:prstGeom prst="rect">
              <a:avLst/>
            </a:prstGeom>
            <a:noFill/>
          </p:spPr>
          <p:txBody>
            <a:bodyPr wrap="square" lIns="0" tIns="0" rIns="0" bIns="0" rtlCol="0">
              <a:noAutofit/>
            </a:bodyPr>
            <a:lstStyle/>
            <a:p>
              <a:pPr marL="213952" marR="0" lvl="0" indent="0" algn="ctr" defTabSz="914400" eaLnBrk="1" fontAlgn="auto" latinLnBrk="0" hangingPunct="1">
                <a:lnSpc>
                  <a:spcPct val="100000"/>
                </a:lnSpc>
                <a:spcBef>
                  <a:spcPts val="0"/>
                </a:spcBef>
                <a:spcAft>
                  <a:spcPts val="0"/>
                </a:spcAft>
                <a:buClrTx/>
                <a:buSzTx/>
                <a:buFontTx/>
                <a:buNone/>
                <a:tabLst/>
                <a:defRPr/>
              </a:pPr>
              <a:r>
                <a:rPr kumimoji="0" lang="en-US" sz="1292" b="1" i="0" u="none" strike="noStrike" kern="0" cap="none" spc="0" normalizeH="0" baseline="0" noProof="0" dirty="0">
                  <a:ln>
                    <a:noFill/>
                  </a:ln>
                  <a:solidFill>
                    <a:schemeClr val="bg1">
                      <a:lumMod val="50000"/>
                    </a:schemeClr>
                  </a:solidFill>
                  <a:effectLst/>
                  <a:uLnTx/>
                  <a:uFillTx/>
                </a:rPr>
                <a:t>Other drivers of women’s economic empowerment</a:t>
              </a:r>
              <a:r>
                <a:rPr lang="en-US" sz="1292" b="1" kern="0" baseline="30000" dirty="0">
                  <a:solidFill>
                    <a:schemeClr val="bg1">
                      <a:lumMod val="50000"/>
                    </a:schemeClr>
                  </a:solidFill>
                </a:rPr>
                <a:t>2</a:t>
              </a:r>
              <a:endParaRPr kumimoji="0" lang="en-US" sz="1292" b="1" i="0" u="none" strike="noStrike" kern="0" cap="none" spc="0" normalizeH="0" baseline="0" noProof="0" dirty="0">
                <a:ln>
                  <a:noFill/>
                </a:ln>
                <a:solidFill>
                  <a:schemeClr val="bg1">
                    <a:lumMod val="50000"/>
                  </a:schemeClr>
                </a:solidFill>
                <a:effectLst/>
                <a:uLnTx/>
                <a:uFillTx/>
              </a:endParaRPr>
            </a:p>
          </p:txBody>
        </p:sp>
      </p:grpSp>
      <p:sp>
        <p:nvSpPr>
          <p:cNvPr id="42" name="TextBox 41"/>
          <p:cNvSpPr txBox="1"/>
          <p:nvPr/>
        </p:nvSpPr>
        <p:spPr>
          <a:xfrm>
            <a:off x="6324600" y="1236923"/>
            <a:ext cx="2486040" cy="363257"/>
          </a:xfrm>
          <a:prstGeom prst="rect">
            <a:avLst/>
          </a:prstGeom>
          <a:noFill/>
        </p:spPr>
        <p:txBody>
          <a:bodyPr wrap="square" lIns="0" tIns="0" rIns="0" bIns="0" rtlCol="0">
            <a:noAutofit/>
          </a:bodyPr>
          <a:lstStyle/>
          <a:p>
            <a:pPr marL="213952" marR="0" lvl="0" indent="0" algn="ctr" defTabSz="914400" eaLnBrk="1" fontAlgn="auto" latinLnBrk="0" hangingPunct="1">
              <a:lnSpc>
                <a:spcPct val="100000"/>
              </a:lnSpc>
              <a:spcBef>
                <a:spcPts val="0"/>
              </a:spcBef>
              <a:spcAft>
                <a:spcPts val="0"/>
              </a:spcAft>
              <a:buClrTx/>
              <a:buSzTx/>
              <a:buFontTx/>
              <a:buNone/>
              <a:tabLst/>
              <a:defRPr/>
            </a:pPr>
            <a:r>
              <a:rPr kumimoji="0" lang="en-US" sz="1292" b="1" i="0" u="none" strike="noStrike" kern="0" cap="none" spc="0" normalizeH="0" baseline="0" noProof="0" dirty="0">
                <a:ln>
                  <a:noFill/>
                </a:ln>
                <a:solidFill>
                  <a:sysClr val="windowText" lastClr="000000"/>
                </a:solidFill>
                <a:effectLst/>
                <a:uLnTx/>
                <a:uFillTx/>
              </a:rPr>
              <a:t>…Leading to their economic empowerment</a:t>
            </a:r>
          </a:p>
        </p:txBody>
      </p:sp>
      <p:sp>
        <p:nvSpPr>
          <p:cNvPr id="28" name="Rectangular Callout 3"/>
          <p:cNvSpPr/>
          <p:nvPr/>
        </p:nvSpPr>
        <p:spPr>
          <a:xfrm>
            <a:off x="59201" y="1094601"/>
            <a:ext cx="6285701" cy="276999"/>
          </a:xfrm>
          <a:prstGeom prst="wedgeRectCallout">
            <a:avLst>
              <a:gd name="adj1" fmla="val 19105"/>
              <a:gd name="adj2" fmla="val -57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defRPr/>
            </a:pPr>
            <a:r>
              <a:rPr lang="en-GB" sz="1200" i="1" kern="0" dirty="0">
                <a:solidFill>
                  <a:schemeClr val="tx1"/>
                </a:solidFill>
              </a:rPr>
              <a:t>Inspiration drawn from: World Bank, M4P, Care, ICRW, Gates, DCED, Oxfam</a:t>
            </a:r>
          </a:p>
        </p:txBody>
      </p:sp>
      <p:sp>
        <p:nvSpPr>
          <p:cNvPr id="32" name="Freeform: Shape 31"/>
          <p:cNvSpPr/>
          <p:nvPr/>
        </p:nvSpPr>
        <p:spPr>
          <a:xfrm>
            <a:off x="4474550" y="2402591"/>
            <a:ext cx="1784191" cy="1811260"/>
          </a:xfrm>
          <a:custGeom>
            <a:avLst/>
            <a:gdLst>
              <a:gd name="connsiteX0" fmla="*/ 1718767 w 2421466"/>
              <a:gd name="connsiteY0" fmla="*/ 386075 h 2421466"/>
              <a:gd name="connsiteX1" fmla="*/ 1907119 w 2421466"/>
              <a:gd name="connsiteY1" fmla="*/ 228021 h 2421466"/>
              <a:gd name="connsiteX2" fmla="*/ 2057590 w 2421466"/>
              <a:gd name="connsiteY2" fmla="*/ 354281 h 2421466"/>
              <a:gd name="connsiteX3" fmla="*/ 1934644 w 2421466"/>
              <a:gd name="connsiteY3" fmla="*/ 567217 h 2421466"/>
              <a:gd name="connsiteX4" fmla="*/ 2129990 w 2421466"/>
              <a:gd name="connsiteY4" fmla="*/ 905566 h 2421466"/>
              <a:gd name="connsiteX5" fmla="*/ 2375871 w 2421466"/>
              <a:gd name="connsiteY5" fmla="*/ 905560 h 2421466"/>
              <a:gd name="connsiteX6" fmla="*/ 2409980 w 2421466"/>
              <a:gd name="connsiteY6" fmla="*/ 1099002 h 2421466"/>
              <a:gd name="connsiteX7" fmla="*/ 2178925 w 2421466"/>
              <a:gd name="connsiteY7" fmla="*/ 1183092 h 2421466"/>
              <a:gd name="connsiteX8" fmla="*/ 2111082 w 2421466"/>
              <a:gd name="connsiteY8" fmla="*/ 1567848 h 2421466"/>
              <a:gd name="connsiteX9" fmla="*/ 2299442 w 2421466"/>
              <a:gd name="connsiteY9" fmla="*/ 1725893 h 2421466"/>
              <a:gd name="connsiteX10" fmla="*/ 2201229 w 2421466"/>
              <a:gd name="connsiteY10" fmla="*/ 1896003 h 2421466"/>
              <a:gd name="connsiteX11" fmla="*/ 1970178 w 2421466"/>
              <a:gd name="connsiteY11" fmla="*/ 1811900 h 2421466"/>
              <a:gd name="connsiteX12" fmla="*/ 1670891 w 2421466"/>
              <a:gd name="connsiteY12" fmla="*/ 2063032 h 2421466"/>
              <a:gd name="connsiteX13" fmla="*/ 1713594 w 2421466"/>
              <a:gd name="connsiteY13" fmla="*/ 2305177 h 2421466"/>
              <a:gd name="connsiteX14" fmla="*/ 1529014 w 2421466"/>
              <a:gd name="connsiteY14" fmla="*/ 2372358 h 2421466"/>
              <a:gd name="connsiteX15" fmla="*/ 1406079 w 2421466"/>
              <a:gd name="connsiteY15" fmla="*/ 2159416 h 2421466"/>
              <a:gd name="connsiteX16" fmla="*/ 1015387 w 2421466"/>
              <a:gd name="connsiteY16" fmla="*/ 2159416 h 2421466"/>
              <a:gd name="connsiteX17" fmla="*/ 892452 w 2421466"/>
              <a:gd name="connsiteY17" fmla="*/ 2372358 h 2421466"/>
              <a:gd name="connsiteX18" fmla="*/ 707872 w 2421466"/>
              <a:gd name="connsiteY18" fmla="*/ 2305177 h 2421466"/>
              <a:gd name="connsiteX19" fmla="*/ 750575 w 2421466"/>
              <a:gd name="connsiteY19" fmla="*/ 2063032 h 2421466"/>
              <a:gd name="connsiteX20" fmla="*/ 451288 w 2421466"/>
              <a:gd name="connsiteY20" fmla="*/ 1811900 h 2421466"/>
              <a:gd name="connsiteX21" fmla="*/ 220237 w 2421466"/>
              <a:gd name="connsiteY21" fmla="*/ 1896003 h 2421466"/>
              <a:gd name="connsiteX22" fmla="*/ 122024 w 2421466"/>
              <a:gd name="connsiteY22" fmla="*/ 1725893 h 2421466"/>
              <a:gd name="connsiteX23" fmla="*/ 310384 w 2421466"/>
              <a:gd name="connsiteY23" fmla="*/ 1567848 h 2421466"/>
              <a:gd name="connsiteX24" fmla="*/ 242541 w 2421466"/>
              <a:gd name="connsiteY24" fmla="*/ 1183092 h 2421466"/>
              <a:gd name="connsiteX25" fmla="*/ 11486 w 2421466"/>
              <a:gd name="connsiteY25" fmla="*/ 1099002 h 2421466"/>
              <a:gd name="connsiteX26" fmla="*/ 45595 w 2421466"/>
              <a:gd name="connsiteY26" fmla="*/ 905560 h 2421466"/>
              <a:gd name="connsiteX27" fmla="*/ 291476 w 2421466"/>
              <a:gd name="connsiteY27" fmla="*/ 905566 h 2421466"/>
              <a:gd name="connsiteX28" fmla="*/ 486822 w 2421466"/>
              <a:gd name="connsiteY28" fmla="*/ 567217 h 2421466"/>
              <a:gd name="connsiteX29" fmla="*/ 363876 w 2421466"/>
              <a:gd name="connsiteY29" fmla="*/ 354281 h 2421466"/>
              <a:gd name="connsiteX30" fmla="*/ 514347 w 2421466"/>
              <a:gd name="connsiteY30" fmla="*/ 228021 h 2421466"/>
              <a:gd name="connsiteX31" fmla="*/ 702699 w 2421466"/>
              <a:gd name="connsiteY31" fmla="*/ 386075 h 2421466"/>
              <a:gd name="connsiteX32" fmla="*/ 1069829 w 2421466"/>
              <a:gd name="connsiteY32" fmla="*/ 252450 h 2421466"/>
              <a:gd name="connsiteX33" fmla="*/ 1112520 w 2421466"/>
              <a:gd name="connsiteY33" fmla="*/ 10304 h 2421466"/>
              <a:gd name="connsiteX34" fmla="*/ 1308946 w 2421466"/>
              <a:gd name="connsiteY34" fmla="*/ 10304 h 2421466"/>
              <a:gd name="connsiteX35" fmla="*/ 1351636 w 2421466"/>
              <a:gd name="connsiteY35" fmla="*/ 252450 h 2421466"/>
              <a:gd name="connsiteX36" fmla="*/ 1718766 w 2421466"/>
              <a:gd name="connsiteY36" fmla="*/ 386074 h 2421466"/>
              <a:gd name="connsiteX37" fmla="*/ 1718767 w 2421466"/>
              <a:gd name="connsiteY37" fmla="*/ 386075 h 242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21466" h="2421466">
                <a:moveTo>
                  <a:pt x="1718767" y="386075"/>
                </a:moveTo>
                <a:lnTo>
                  <a:pt x="1907119" y="228021"/>
                </a:lnTo>
                <a:lnTo>
                  <a:pt x="2057590" y="354281"/>
                </a:lnTo>
                <a:lnTo>
                  <a:pt x="1934644" y="567217"/>
                </a:lnTo>
                <a:cubicBezTo>
                  <a:pt x="2022066" y="665560"/>
                  <a:pt x="2088533" y="780685"/>
                  <a:pt x="2129990" y="905566"/>
                </a:cubicBezTo>
                <a:lnTo>
                  <a:pt x="2375871" y="905560"/>
                </a:lnTo>
                <a:lnTo>
                  <a:pt x="2409980" y="1099002"/>
                </a:lnTo>
                <a:lnTo>
                  <a:pt x="2178925" y="1183092"/>
                </a:lnTo>
                <a:cubicBezTo>
                  <a:pt x="2182680" y="1314621"/>
                  <a:pt x="2159596" y="1445536"/>
                  <a:pt x="2111082" y="1567848"/>
                </a:cubicBezTo>
                <a:lnTo>
                  <a:pt x="2299442" y="1725893"/>
                </a:lnTo>
                <a:lnTo>
                  <a:pt x="2201229" y="1896003"/>
                </a:lnTo>
                <a:lnTo>
                  <a:pt x="1970178" y="1811900"/>
                </a:lnTo>
                <a:cubicBezTo>
                  <a:pt x="1888509" y="1915071"/>
                  <a:pt x="1786676" y="2000519"/>
                  <a:pt x="1670891" y="2063032"/>
                </a:cubicBezTo>
                <a:lnTo>
                  <a:pt x="1713594" y="2305177"/>
                </a:lnTo>
                <a:lnTo>
                  <a:pt x="1529014" y="2372358"/>
                </a:lnTo>
                <a:lnTo>
                  <a:pt x="1406079" y="2159416"/>
                </a:lnTo>
                <a:cubicBezTo>
                  <a:pt x="1277200" y="2185954"/>
                  <a:pt x="1144266" y="2185954"/>
                  <a:pt x="1015387" y="2159416"/>
                </a:cubicBezTo>
                <a:lnTo>
                  <a:pt x="892452" y="2372358"/>
                </a:lnTo>
                <a:lnTo>
                  <a:pt x="707872" y="2305177"/>
                </a:lnTo>
                <a:lnTo>
                  <a:pt x="750575" y="2063032"/>
                </a:lnTo>
                <a:cubicBezTo>
                  <a:pt x="634790" y="2000520"/>
                  <a:pt x="532956" y="1915071"/>
                  <a:pt x="451288" y="1811900"/>
                </a:cubicBezTo>
                <a:lnTo>
                  <a:pt x="220237" y="1896003"/>
                </a:lnTo>
                <a:lnTo>
                  <a:pt x="122024" y="1725893"/>
                </a:lnTo>
                <a:lnTo>
                  <a:pt x="310384" y="1567848"/>
                </a:lnTo>
                <a:cubicBezTo>
                  <a:pt x="261870" y="1445536"/>
                  <a:pt x="238786" y="1314621"/>
                  <a:pt x="242541" y="1183092"/>
                </a:cubicBezTo>
                <a:lnTo>
                  <a:pt x="11486" y="1099002"/>
                </a:lnTo>
                <a:lnTo>
                  <a:pt x="45595" y="905560"/>
                </a:lnTo>
                <a:lnTo>
                  <a:pt x="291476" y="905566"/>
                </a:lnTo>
                <a:cubicBezTo>
                  <a:pt x="332933" y="780685"/>
                  <a:pt x="399400" y="665560"/>
                  <a:pt x="486822" y="567217"/>
                </a:cubicBezTo>
                <a:lnTo>
                  <a:pt x="363876" y="354281"/>
                </a:lnTo>
                <a:lnTo>
                  <a:pt x="514347" y="228021"/>
                </a:lnTo>
                <a:lnTo>
                  <a:pt x="702699" y="386075"/>
                </a:lnTo>
                <a:cubicBezTo>
                  <a:pt x="814729" y="317059"/>
                  <a:pt x="939646" y="271592"/>
                  <a:pt x="1069829" y="252450"/>
                </a:cubicBezTo>
                <a:lnTo>
                  <a:pt x="1112520" y="10304"/>
                </a:lnTo>
                <a:lnTo>
                  <a:pt x="1308946" y="10304"/>
                </a:lnTo>
                <a:lnTo>
                  <a:pt x="1351636" y="252450"/>
                </a:lnTo>
                <a:cubicBezTo>
                  <a:pt x="1481819" y="271592"/>
                  <a:pt x="1606736" y="317058"/>
                  <a:pt x="1718766" y="386074"/>
                </a:cubicBezTo>
                <a:lnTo>
                  <a:pt x="1718767" y="386075"/>
                </a:lnTo>
                <a:close/>
              </a:path>
            </a:pathLst>
          </a:custGeom>
          <a:solidFill>
            <a:schemeClr val="accent2"/>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577511" rIns="108000" bIns="616602" numCol="1" spcCol="1270" anchor="ctr" anchorCtr="0">
            <a:noAutofit/>
          </a:bodyPr>
          <a:lstStyle/>
          <a:p>
            <a:pPr marL="0" marR="0" lvl="0" indent="0" algn="ctr" defTabSz="1887463" eaLnBrk="1" fontAlgn="auto" latinLnBrk="0" hangingPunct="1">
              <a:lnSpc>
                <a:spcPct val="90000"/>
              </a:lnSpc>
              <a:spcBef>
                <a:spcPct val="0"/>
              </a:spcBef>
              <a:spcAft>
                <a:spcPct val="35000"/>
              </a:spcAft>
              <a:buClrTx/>
              <a:buSzTx/>
              <a:buFontTx/>
              <a:buNone/>
              <a:tabLst/>
              <a:defRPr/>
            </a:pPr>
            <a:endParaRPr kumimoji="0" lang="en-US" sz="1300" b="1" i="0" u="none" strike="noStrike" kern="0" cap="none" spc="0" normalizeH="0" baseline="0" noProof="0" dirty="0">
              <a:ln>
                <a:noFill/>
              </a:ln>
              <a:solidFill>
                <a:schemeClr val="bg1"/>
              </a:solidFill>
              <a:effectLst/>
              <a:uLnTx/>
              <a:uFillTx/>
            </a:endParaRPr>
          </a:p>
          <a:p>
            <a:pPr marL="0" marR="0" lvl="0" indent="0" algn="ctr" defTabSz="1887463" eaLnBrk="1" fontAlgn="auto" latinLnBrk="0" hangingPunct="1">
              <a:lnSpc>
                <a:spcPct val="90000"/>
              </a:lnSpc>
              <a:spcBef>
                <a:spcPct val="0"/>
              </a:spcBef>
              <a:spcAft>
                <a:spcPct val="35000"/>
              </a:spcAft>
              <a:buClrTx/>
              <a:buSzTx/>
              <a:buFontTx/>
              <a:buNone/>
              <a:tabLst/>
              <a:defRPr/>
            </a:pPr>
            <a:r>
              <a:rPr kumimoji="0" lang="en-US" sz="1300" b="1" i="0" u="none" strike="noStrike" kern="0" cap="none" spc="0" normalizeH="0" baseline="0" noProof="0" dirty="0">
                <a:ln>
                  <a:noFill/>
                </a:ln>
                <a:solidFill>
                  <a:schemeClr val="bg1"/>
                </a:solidFill>
                <a:effectLst/>
                <a:uLnTx/>
                <a:uFillTx/>
              </a:rPr>
              <a:t>Financial inclusion</a:t>
            </a:r>
          </a:p>
          <a:p>
            <a:pPr marL="0" marR="0" lvl="0" indent="0" algn="ctr" defTabSz="1887463" eaLnBrk="1" fontAlgn="auto" latinLnBrk="0" hangingPunct="1">
              <a:lnSpc>
                <a:spcPct val="90000"/>
              </a:lnSpc>
              <a:spcBef>
                <a:spcPct val="0"/>
              </a:spcBef>
              <a:spcAft>
                <a:spcPct val="35000"/>
              </a:spcAft>
              <a:buClrTx/>
              <a:buSzTx/>
              <a:buFontTx/>
              <a:buNone/>
              <a:tabLst/>
              <a:defRPr/>
            </a:pPr>
            <a:r>
              <a:rPr lang="en-US" sz="1200" i="1" kern="0" dirty="0">
                <a:solidFill>
                  <a:schemeClr val="bg1"/>
                </a:solidFill>
              </a:rPr>
              <a:t>Access, usage, </a:t>
            </a:r>
          </a:p>
          <a:p>
            <a:pPr marL="0" marR="0" lvl="0" indent="0" algn="ctr" defTabSz="1887463" eaLnBrk="1" fontAlgn="auto" latinLnBrk="0" hangingPunct="1">
              <a:lnSpc>
                <a:spcPct val="90000"/>
              </a:lnSpc>
              <a:spcBef>
                <a:spcPct val="0"/>
              </a:spcBef>
              <a:spcAft>
                <a:spcPct val="35000"/>
              </a:spcAft>
              <a:buClrTx/>
              <a:buSzTx/>
              <a:buFontTx/>
              <a:buNone/>
              <a:tabLst/>
              <a:defRPr/>
            </a:pPr>
            <a:r>
              <a:rPr lang="en-US" sz="1200" i="1" kern="0" dirty="0">
                <a:solidFill>
                  <a:schemeClr val="bg1"/>
                </a:solidFill>
              </a:rPr>
              <a:t>agency</a:t>
            </a:r>
            <a:r>
              <a:rPr lang="en-US" sz="1200" i="1" kern="0" baseline="30000" dirty="0">
                <a:solidFill>
                  <a:schemeClr val="bg1"/>
                </a:solidFill>
              </a:rPr>
              <a:t>1</a:t>
            </a:r>
            <a:endParaRPr kumimoji="0" lang="en-US" sz="1200" i="1" u="none" strike="noStrike" kern="0" cap="none" spc="0" normalizeH="0" baseline="0" noProof="0" dirty="0">
              <a:ln>
                <a:noFill/>
              </a:ln>
              <a:solidFill>
                <a:schemeClr val="bg1"/>
              </a:solidFill>
              <a:effectLst/>
              <a:uLnTx/>
              <a:uFillTx/>
            </a:endParaRPr>
          </a:p>
        </p:txBody>
      </p:sp>
      <p:pic>
        <p:nvPicPr>
          <p:cNvPr id="8197" name="Picture 5" descr="https://d30y9cdsu7xlg0.cloudfront.net/png/319314-20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979" y="2482979"/>
            <a:ext cx="946021" cy="946021"/>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6400800" y="1742502"/>
            <a:ext cx="2557727" cy="2700801"/>
            <a:chOff x="5819810" y="1747877"/>
            <a:chExt cx="2557727" cy="2700801"/>
          </a:xfrm>
        </p:grpSpPr>
        <p:sp>
          <p:nvSpPr>
            <p:cNvPr id="31" name="Arrow: Curved Left 38"/>
            <p:cNvSpPr/>
            <p:nvPr/>
          </p:nvSpPr>
          <p:spPr>
            <a:xfrm rot="16352007">
              <a:off x="6894690" y="851984"/>
              <a:ext cx="533693" cy="2325480"/>
            </a:xfrm>
            <a:prstGeom prst="curvedLeftArrow">
              <a:avLst/>
            </a:prstGeom>
            <a:solidFill>
              <a:srgbClr val="DDD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62" b="0" i="0" u="none" strike="noStrike" kern="0" cap="none" spc="0" normalizeH="0" baseline="0" noProof="0">
                <a:ln>
                  <a:noFill/>
                </a:ln>
                <a:solidFill>
                  <a:schemeClr val="tx1"/>
                </a:solidFill>
                <a:effectLst/>
                <a:uLnTx/>
                <a:uFillTx/>
              </a:endParaRPr>
            </a:p>
          </p:txBody>
        </p:sp>
        <p:sp>
          <p:nvSpPr>
            <p:cNvPr id="33" name="Arrow: Curved Left 38"/>
            <p:cNvSpPr/>
            <p:nvPr/>
          </p:nvSpPr>
          <p:spPr>
            <a:xfrm rot="5400000">
              <a:off x="6801355" y="3019092"/>
              <a:ext cx="533693" cy="2325480"/>
            </a:xfrm>
            <a:prstGeom prst="curvedLeftArrow">
              <a:avLst/>
            </a:prstGeom>
            <a:solidFill>
              <a:srgbClr val="DDD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62" b="0" i="0" u="none" strike="noStrike" kern="0" cap="none" spc="0" normalizeH="0" baseline="0" noProof="0">
                <a:ln>
                  <a:noFill/>
                </a:ln>
                <a:solidFill>
                  <a:schemeClr val="tx1"/>
                </a:solidFill>
                <a:effectLst/>
                <a:uLnTx/>
                <a:uFillTx/>
              </a:endParaRPr>
            </a:p>
          </p:txBody>
        </p:sp>
        <p:grpSp>
          <p:nvGrpSpPr>
            <p:cNvPr id="11" name="Group 10"/>
            <p:cNvGrpSpPr/>
            <p:nvPr/>
          </p:nvGrpSpPr>
          <p:grpSpPr>
            <a:xfrm>
              <a:off x="5819810" y="1797361"/>
              <a:ext cx="2557727" cy="2622240"/>
              <a:chOff x="1762507" y="3035727"/>
              <a:chExt cx="2134480" cy="2199021"/>
            </a:xfrm>
          </p:grpSpPr>
          <p:sp>
            <p:nvSpPr>
              <p:cNvPr id="46" name="Oval 45"/>
              <p:cNvSpPr/>
              <p:nvPr/>
            </p:nvSpPr>
            <p:spPr>
              <a:xfrm>
                <a:off x="1762507" y="3035727"/>
                <a:ext cx="2134480" cy="2199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100" kern="0" dirty="0">
                  <a:solidFill>
                    <a:sysClr val="windowText" lastClr="000000"/>
                  </a:solidFill>
                </a:endParaRPr>
              </a:p>
            </p:txBody>
          </p:sp>
          <p:sp>
            <p:nvSpPr>
              <p:cNvPr id="48" name="Freeform: Shape 47"/>
              <p:cNvSpPr/>
              <p:nvPr/>
            </p:nvSpPr>
            <p:spPr>
              <a:xfrm>
                <a:off x="1834244" y="3811936"/>
                <a:ext cx="1000126" cy="1000126"/>
              </a:xfrm>
              <a:custGeom>
                <a:avLst/>
                <a:gdLst>
                  <a:gd name="connsiteX0" fmla="*/ 1317712 w 1761066"/>
                  <a:gd name="connsiteY0" fmla="*/ 446033 h 1761066"/>
                  <a:gd name="connsiteX1" fmla="*/ 1577529 w 1761066"/>
                  <a:gd name="connsiteY1" fmla="*/ 367729 h 1761066"/>
                  <a:gd name="connsiteX2" fmla="*/ 1673132 w 1761066"/>
                  <a:gd name="connsiteY2" fmla="*/ 533319 h 1761066"/>
                  <a:gd name="connsiteX3" fmla="*/ 1475410 w 1761066"/>
                  <a:gd name="connsiteY3" fmla="*/ 719174 h 1761066"/>
                  <a:gd name="connsiteX4" fmla="*/ 1475410 w 1761066"/>
                  <a:gd name="connsiteY4" fmla="*/ 1041891 h 1761066"/>
                  <a:gd name="connsiteX5" fmla="*/ 1673132 w 1761066"/>
                  <a:gd name="connsiteY5" fmla="*/ 1227747 h 1761066"/>
                  <a:gd name="connsiteX6" fmla="*/ 1577529 w 1761066"/>
                  <a:gd name="connsiteY6" fmla="*/ 1393337 h 1761066"/>
                  <a:gd name="connsiteX7" fmla="*/ 1317712 w 1761066"/>
                  <a:gd name="connsiteY7" fmla="*/ 1315033 h 1761066"/>
                  <a:gd name="connsiteX8" fmla="*/ 1038231 w 1761066"/>
                  <a:gd name="connsiteY8" fmla="*/ 1476392 h 1761066"/>
                  <a:gd name="connsiteX9" fmla="*/ 976136 w 1761066"/>
                  <a:gd name="connsiteY9" fmla="*/ 1740551 h 1761066"/>
                  <a:gd name="connsiteX10" fmla="*/ 784930 w 1761066"/>
                  <a:gd name="connsiteY10" fmla="*/ 1740551 h 1761066"/>
                  <a:gd name="connsiteX11" fmla="*/ 722835 w 1761066"/>
                  <a:gd name="connsiteY11" fmla="*/ 1476391 h 1761066"/>
                  <a:gd name="connsiteX12" fmla="*/ 443354 w 1761066"/>
                  <a:gd name="connsiteY12" fmla="*/ 1315032 h 1761066"/>
                  <a:gd name="connsiteX13" fmla="*/ 183537 w 1761066"/>
                  <a:gd name="connsiteY13" fmla="*/ 1393337 h 1761066"/>
                  <a:gd name="connsiteX14" fmla="*/ 87934 w 1761066"/>
                  <a:gd name="connsiteY14" fmla="*/ 1227747 h 1761066"/>
                  <a:gd name="connsiteX15" fmla="*/ 285656 w 1761066"/>
                  <a:gd name="connsiteY15" fmla="*/ 1041892 h 1761066"/>
                  <a:gd name="connsiteX16" fmla="*/ 285656 w 1761066"/>
                  <a:gd name="connsiteY16" fmla="*/ 719175 h 1761066"/>
                  <a:gd name="connsiteX17" fmla="*/ 87934 w 1761066"/>
                  <a:gd name="connsiteY17" fmla="*/ 533319 h 1761066"/>
                  <a:gd name="connsiteX18" fmla="*/ 183537 w 1761066"/>
                  <a:gd name="connsiteY18" fmla="*/ 367729 h 1761066"/>
                  <a:gd name="connsiteX19" fmla="*/ 443354 w 1761066"/>
                  <a:gd name="connsiteY19" fmla="*/ 446033 h 1761066"/>
                  <a:gd name="connsiteX20" fmla="*/ 722835 w 1761066"/>
                  <a:gd name="connsiteY20" fmla="*/ 284674 h 1761066"/>
                  <a:gd name="connsiteX21" fmla="*/ 784930 w 1761066"/>
                  <a:gd name="connsiteY21" fmla="*/ 20515 h 1761066"/>
                  <a:gd name="connsiteX22" fmla="*/ 976136 w 1761066"/>
                  <a:gd name="connsiteY22" fmla="*/ 20515 h 1761066"/>
                  <a:gd name="connsiteX23" fmla="*/ 1038231 w 1761066"/>
                  <a:gd name="connsiteY23" fmla="*/ 284675 h 1761066"/>
                  <a:gd name="connsiteX24" fmla="*/ 1317712 w 1761066"/>
                  <a:gd name="connsiteY24" fmla="*/ 446034 h 1761066"/>
                  <a:gd name="connsiteX25" fmla="*/ 1317712 w 1761066"/>
                  <a:gd name="connsiteY25" fmla="*/ 446033 h 17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61066" h="1761066">
                    <a:moveTo>
                      <a:pt x="1317712" y="446033"/>
                    </a:moveTo>
                    <a:lnTo>
                      <a:pt x="1577529" y="367729"/>
                    </a:lnTo>
                    <a:lnTo>
                      <a:pt x="1673132" y="533319"/>
                    </a:lnTo>
                    <a:lnTo>
                      <a:pt x="1475410" y="719174"/>
                    </a:lnTo>
                    <a:cubicBezTo>
                      <a:pt x="1504071" y="824837"/>
                      <a:pt x="1504071" y="936228"/>
                      <a:pt x="1475410" y="1041891"/>
                    </a:cubicBezTo>
                    <a:lnTo>
                      <a:pt x="1673132" y="1227747"/>
                    </a:lnTo>
                    <a:lnTo>
                      <a:pt x="1577529" y="1393337"/>
                    </a:lnTo>
                    <a:lnTo>
                      <a:pt x="1317712" y="1315033"/>
                    </a:lnTo>
                    <a:cubicBezTo>
                      <a:pt x="1240535" y="1392686"/>
                      <a:pt x="1144068" y="1448381"/>
                      <a:pt x="1038231" y="1476392"/>
                    </a:cubicBezTo>
                    <a:lnTo>
                      <a:pt x="976136" y="1740551"/>
                    </a:lnTo>
                    <a:lnTo>
                      <a:pt x="784930" y="1740551"/>
                    </a:lnTo>
                    <a:lnTo>
                      <a:pt x="722835" y="1476391"/>
                    </a:lnTo>
                    <a:cubicBezTo>
                      <a:pt x="616997" y="1448380"/>
                      <a:pt x="520530" y="1392685"/>
                      <a:pt x="443354" y="1315032"/>
                    </a:cubicBezTo>
                    <a:lnTo>
                      <a:pt x="183537" y="1393337"/>
                    </a:lnTo>
                    <a:lnTo>
                      <a:pt x="87934" y="1227747"/>
                    </a:lnTo>
                    <a:lnTo>
                      <a:pt x="285656" y="1041892"/>
                    </a:lnTo>
                    <a:cubicBezTo>
                      <a:pt x="256995" y="936229"/>
                      <a:pt x="256995" y="824838"/>
                      <a:pt x="285656" y="719175"/>
                    </a:cubicBezTo>
                    <a:lnTo>
                      <a:pt x="87934" y="533319"/>
                    </a:lnTo>
                    <a:lnTo>
                      <a:pt x="183537" y="367729"/>
                    </a:lnTo>
                    <a:lnTo>
                      <a:pt x="443354" y="446033"/>
                    </a:lnTo>
                    <a:cubicBezTo>
                      <a:pt x="520531" y="368380"/>
                      <a:pt x="616998" y="312685"/>
                      <a:pt x="722835" y="284674"/>
                    </a:cubicBezTo>
                    <a:lnTo>
                      <a:pt x="784930" y="20515"/>
                    </a:lnTo>
                    <a:lnTo>
                      <a:pt x="976136" y="20515"/>
                    </a:lnTo>
                    <a:lnTo>
                      <a:pt x="1038231" y="284675"/>
                    </a:lnTo>
                    <a:cubicBezTo>
                      <a:pt x="1144069" y="312686"/>
                      <a:pt x="1240536" y="368381"/>
                      <a:pt x="1317712" y="446034"/>
                    </a:cubicBezTo>
                    <a:lnTo>
                      <a:pt x="1317712" y="446033"/>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472683" rIns="108000" bIns="472683" numCol="1" spcCol="1270" anchor="ctr" anchorCtr="0">
                <a:noAutofit/>
              </a:bodyPr>
              <a:lstStyle/>
              <a:p>
                <a:pPr algn="ctr" defTabSz="2133653">
                  <a:lnSpc>
                    <a:spcPct val="90000"/>
                  </a:lnSpc>
                  <a:spcBef>
                    <a:spcPct val="0"/>
                  </a:spcBef>
                  <a:spcAft>
                    <a:spcPct val="35000"/>
                  </a:spcAft>
                  <a:defRPr/>
                </a:pPr>
                <a:r>
                  <a:rPr lang="en-US" sz="1100" kern="0" dirty="0">
                    <a:solidFill>
                      <a:prstClr val="white"/>
                    </a:solidFill>
                  </a:rPr>
                  <a:t>Agency</a:t>
                </a:r>
              </a:p>
            </p:txBody>
          </p:sp>
          <p:sp>
            <p:nvSpPr>
              <p:cNvPr id="49" name="Freeform: Shape 48"/>
              <p:cNvSpPr/>
              <p:nvPr/>
            </p:nvSpPr>
            <p:spPr>
              <a:xfrm>
                <a:off x="2762258" y="3974977"/>
                <a:ext cx="1008000" cy="1029598"/>
              </a:xfrm>
              <a:custGeom>
                <a:avLst/>
                <a:gdLst>
                  <a:gd name="connsiteX0" fmla="*/ 1317712 w 1761066"/>
                  <a:gd name="connsiteY0" fmla="*/ 446033 h 1761066"/>
                  <a:gd name="connsiteX1" fmla="*/ 1577529 w 1761066"/>
                  <a:gd name="connsiteY1" fmla="*/ 367729 h 1761066"/>
                  <a:gd name="connsiteX2" fmla="*/ 1673132 w 1761066"/>
                  <a:gd name="connsiteY2" fmla="*/ 533319 h 1761066"/>
                  <a:gd name="connsiteX3" fmla="*/ 1475410 w 1761066"/>
                  <a:gd name="connsiteY3" fmla="*/ 719174 h 1761066"/>
                  <a:gd name="connsiteX4" fmla="*/ 1475410 w 1761066"/>
                  <a:gd name="connsiteY4" fmla="*/ 1041891 h 1761066"/>
                  <a:gd name="connsiteX5" fmla="*/ 1673132 w 1761066"/>
                  <a:gd name="connsiteY5" fmla="*/ 1227747 h 1761066"/>
                  <a:gd name="connsiteX6" fmla="*/ 1577529 w 1761066"/>
                  <a:gd name="connsiteY6" fmla="*/ 1393337 h 1761066"/>
                  <a:gd name="connsiteX7" fmla="*/ 1317712 w 1761066"/>
                  <a:gd name="connsiteY7" fmla="*/ 1315033 h 1761066"/>
                  <a:gd name="connsiteX8" fmla="*/ 1038231 w 1761066"/>
                  <a:gd name="connsiteY8" fmla="*/ 1476392 h 1761066"/>
                  <a:gd name="connsiteX9" fmla="*/ 976136 w 1761066"/>
                  <a:gd name="connsiteY9" fmla="*/ 1740551 h 1761066"/>
                  <a:gd name="connsiteX10" fmla="*/ 784930 w 1761066"/>
                  <a:gd name="connsiteY10" fmla="*/ 1740551 h 1761066"/>
                  <a:gd name="connsiteX11" fmla="*/ 722835 w 1761066"/>
                  <a:gd name="connsiteY11" fmla="*/ 1476391 h 1761066"/>
                  <a:gd name="connsiteX12" fmla="*/ 443354 w 1761066"/>
                  <a:gd name="connsiteY12" fmla="*/ 1315032 h 1761066"/>
                  <a:gd name="connsiteX13" fmla="*/ 183537 w 1761066"/>
                  <a:gd name="connsiteY13" fmla="*/ 1393337 h 1761066"/>
                  <a:gd name="connsiteX14" fmla="*/ 87934 w 1761066"/>
                  <a:gd name="connsiteY14" fmla="*/ 1227747 h 1761066"/>
                  <a:gd name="connsiteX15" fmla="*/ 285656 w 1761066"/>
                  <a:gd name="connsiteY15" fmla="*/ 1041892 h 1761066"/>
                  <a:gd name="connsiteX16" fmla="*/ 285656 w 1761066"/>
                  <a:gd name="connsiteY16" fmla="*/ 719175 h 1761066"/>
                  <a:gd name="connsiteX17" fmla="*/ 87934 w 1761066"/>
                  <a:gd name="connsiteY17" fmla="*/ 533319 h 1761066"/>
                  <a:gd name="connsiteX18" fmla="*/ 183537 w 1761066"/>
                  <a:gd name="connsiteY18" fmla="*/ 367729 h 1761066"/>
                  <a:gd name="connsiteX19" fmla="*/ 443354 w 1761066"/>
                  <a:gd name="connsiteY19" fmla="*/ 446033 h 1761066"/>
                  <a:gd name="connsiteX20" fmla="*/ 722835 w 1761066"/>
                  <a:gd name="connsiteY20" fmla="*/ 284674 h 1761066"/>
                  <a:gd name="connsiteX21" fmla="*/ 784930 w 1761066"/>
                  <a:gd name="connsiteY21" fmla="*/ 20515 h 1761066"/>
                  <a:gd name="connsiteX22" fmla="*/ 976136 w 1761066"/>
                  <a:gd name="connsiteY22" fmla="*/ 20515 h 1761066"/>
                  <a:gd name="connsiteX23" fmla="*/ 1038231 w 1761066"/>
                  <a:gd name="connsiteY23" fmla="*/ 284675 h 1761066"/>
                  <a:gd name="connsiteX24" fmla="*/ 1317712 w 1761066"/>
                  <a:gd name="connsiteY24" fmla="*/ 446034 h 1761066"/>
                  <a:gd name="connsiteX25" fmla="*/ 1317712 w 1761066"/>
                  <a:gd name="connsiteY25" fmla="*/ 446033 h 17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61066" h="1761066">
                    <a:moveTo>
                      <a:pt x="1317712" y="446033"/>
                    </a:moveTo>
                    <a:lnTo>
                      <a:pt x="1577529" y="367729"/>
                    </a:lnTo>
                    <a:lnTo>
                      <a:pt x="1673132" y="533319"/>
                    </a:lnTo>
                    <a:lnTo>
                      <a:pt x="1475410" y="719174"/>
                    </a:lnTo>
                    <a:cubicBezTo>
                      <a:pt x="1504071" y="824837"/>
                      <a:pt x="1504071" y="936228"/>
                      <a:pt x="1475410" y="1041891"/>
                    </a:cubicBezTo>
                    <a:lnTo>
                      <a:pt x="1673132" y="1227747"/>
                    </a:lnTo>
                    <a:lnTo>
                      <a:pt x="1577529" y="1393337"/>
                    </a:lnTo>
                    <a:lnTo>
                      <a:pt x="1317712" y="1315033"/>
                    </a:lnTo>
                    <a:cubicBezTo>
                      <a:pt x="1240535" y="1392686"/>
                      <a:pt x="1144068" y="1448381"/>
                      <a:pt x="1038231" y="1476392"/>
                    </a:cubicBezTo>
                    <a:lnTo>
                      <a:pt x="976136" y="1740551"/>
                    </a:lnTo>
                    <a:lnTo>
                      <a:pt x="784930" y="1740551"/>
                    </a:lnTo>
                    <a:lnTo>
                      <a:pt x="722835" y="1476391"/>
                    </a:lnTo>
                    <a:cubicBezTo>
                      <a:pt x="616997" y="1448380"/>
                      <a:pt x="520530" y="1392685"/>
                      <a:pt x="443354" y="1315032"/>
                    </a:cubicBezTo>
                    <a:lnTo>
                      <a:pt x="183537" y="1393337"/>
                    </a:lnTo>
                    <a:lnTo>
                      <a:pt x="87934" y="1227747"/>
                    </a:lnTo>
                    <a:lnTo>
                      <a:pt x="285656" y="1041892"/>
                    </a:lnTo>
                    <a:cubicBezTo>
                      <a:pt x="256995" y="936229"/>
                      <a:pt x="256995" y="824838"/>
                      <a:pt x="285656" y="719175"/>
                    </a:cubicBezTo>
                    <a:lnTo>
                      <a:pt x="87934" y="533319"/>
                    </a:lnTo>
                    <a:lnTo>
                      <a:pt x="183537" y="367729"/>
                    </a:lnTo>
                    <a:lnTo>
                      <a:pt x="443354" y="446033"/>
                    </a:lnTo>
                    <a:cubicBezTo>
                      <a:pt x="520531" y="368380"/>
                      <a:pt x="616998" y="312685"/>
                      <a:pt x="722835" y="284674"/>
                    </a:cubicBezTo>
                    <a:lnTo>
                      <a:pt x="784930" y="20515"/>
                    </a:lnTo>
                    <a:lnTo>
                      <a:pt x="976136" y="20515"/>
                    </a:lnTo>
                    <a:lnTo>
                      <a:pt x="1038231" y="284675"/>
                    </a:lnTo>
                    <a:cubicBezTo>
                      <a:pt x="1144069" y="312686"/>
                      <a:pt x="1240536" y="368381"/>
                      <a:pt x="1317712" y="446034"/>
                    </a:cubicBezTo>
                    <a:lnTo>
                      <a:pt x="1317712" y="446033"/>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472683" rIns="108000" bIns="472683" numCol="1" spcCol="1270" anchor="ctr" anchorCtr="0">
                <a:noAutofit/>
              </a:bodyPr>
              <a:lstStyle/>
              <a:p>
                <a:pPr algn="ctr" defTabSz="2133653">
                  <a:lnSpc>
                    <a:spcPct val="90000"/>
                  </a:lnSpc>
                  <a:spcBef>
                    <a:spcPct val="0"/>
                  </a:spcBef>
                  <a:spcAft>
                    <a:spcPct val="35000"/>
                  </a:spcAft>
                  <a:defRPr/>
                </a:pPr>
                <a:r>
                  <a:rPr lang="en-US" sz="1100" kern="0" dirty="0">
                    <a:solidFill>
                      <a:prstClr val="white"/>
                    </a:solidFill>
                  </a:rPr>
                  <a:t>Resources</a:t>
                </a:r>
              </a:p>
            </p:txBody>
          </p:sp>
          <p:sp>
            <p:nvSpPr>
              <p:cNvPr id="50" name="Freeform: Shape 49"/>
              <p:cNvSpPr/>
              <p:nvPr/>
            </p:nvSpPr>
            <p:spPr>
              <a:xfrm>
                <a:off x="2370213" y="3063878"/>
                <a:ext cx="1108564" cy="1054758"/>
              </a:xfrm>
              <a:custGeom>
                <a:avLst/>
                <a:gdLst>
                  <a:gd name="connsiteX0" fmla="*/ 1317712 w 1761066"/>
                  <a:gd name="connsiteY0" fmla="*/ 446033 h 1761066"/>
                  <a:gd name="connsiteX1" fmla="*/ 1577529 w 1761066"/>
                  <a:gd name="connsiteY1" fmla="*/ 367729 h 1761066"/>
                  <a:gd name="connsiteX2" fmla="*/ 1673132 w 1761066"/>
                  <a:gd name="connsiteY2" fmla="*/ 533319 h 1761066"/>
                  <a:gd name="connsiteX3" fmla="*/ 1475410 w 1761066"/>
                  <a:gd name="connsiteY3" fmla="*/ 719174 h 1761066"/>
                  <a:gd name="connsiteX4" fmla="*/ 1475410 w 1761066"/>
                  <a:gd name="connsiteY4" fmla="*/ 1041891 h 1761066"/>
                  <a:gd name="connsiteX5" fmla="*/ 1673132 w 1761066"/>
                  <a:gd name="connsiteY5" fmla="*/ 1227747 h 1761066"/>
                  <a:gd name="connsiteX6" fmla="*/ 1577529 w 1761066"/>
                  <a:gd name="connsiteY6" fmla="*/ 1393337 h 1761066"/>
                  <a:gd name="connsiteX7" fmla="*/ 1317712 w 1761066"/>
                  <a:gd name="connsiteY7" fmla="*/ 1315033 h 1761066"/>
                  <a:gd name="connsiteX8" fmla="*/ 1038231 w 1761066"/>
                  <a:gd name="connsiteY8" fmla="*/ 1476392 h 1761066"/>
                  <a:gd name="connsiteX9" fmla="*/ 976136 w 1761066"/>
                  <a:gd name="connsiteY9" fmla="*/ 1740551 h 1761066"/>
                  <a:gd name="connsiteX10" fmla="*/ 784930 w 1761066"/>
                  <a:gd name="connsiteY10" fmla="*/ 1740551 h 1761066"/>
                  <a:gd name="connsiteX11" fmla="*/ 722835 w 1761066"/>
                  <a:gd name="connsiteY11" fmla="*/ 1476391 h 1761066"/>
                  <a:gd name="connsiteX12" fmla="*/ 443354 w 1761066"/>
                  <a:gd name="connsiteY12" fmla="*/ 1315032 h 1761066"/>
                  <a:gd name="connsiteX13" fmla="*/ 183537 w 1761066"/>
                  <a:gd name="connsiteY13" fmla="*/ 1393337 h 1761066"/>
                  <a:gd name="connsiteX14" fmla="*/ 87934 w 1761066"/>
                  <a:gd name="connsiteY14" fmla="*/ 1227747 h 1761066"/>
                  <a:gd name="connsiteX15" fmla="*/ 285656 w 1761066"/>
                  <a:gd name="connsiteY15" fmla="*/ 1041892 h 1761066"/>
                  <a:gd name="connsiteX16" fmla="*/ 285656 w 1761066"/>
                  <a:gd name="connsiteY16" fmla="*/ 719175 h 1761066"/>
                  <a:gd name="connsiteX17" fmla="*/ 87934 w 1761066"/>
                  <a:gd name="connsiteY17" fmla="*/ 533319 h 1761066"/>
                  <a:gd name="connsiteX18" fmla="*/ 183537 w 1761066"/>
                  <a:gd name="connsiteY18" fmla="*/ 367729 h 1761066"/>
                  <a:gd name="connsiteX19" fmla="*/ 443354 w 1761066"/>
                  <a:gd name="connsiteY19" fmla="*/ 446033 h 1761066"/>
                  <a:gd name="connsiteX20" fmla="*/ 722835 w 1761066"/>
                  <a:gd name="connsiteY20" fmla="*/ 284674 h 1761066"/>
                  <a:gd name="connsiteX21" fmla="*/ 784930 w 1761066"/>
                  <a:gd name="connsiteY21" fmla="*/ 20515 h 1761066"/>
                  <a:gd name="connsiteX22" fmla="*/ 976136 w 1761066"/>
                  <a:gd name="connsiteY22" fmla="*/ 20515 h 1761066"/>
                  <a:gd name="connsiteX23" fmla="*/ 1038231 w 1761066"/>
                  <a:gd name="connsiteY23" fmla="*/ 284675 h 1761066"/>
                  <a:gd name="connsiteX24" fmla="*/ 1317712 w 1761066"/>
                  <a:gd name="connsiteY24" fmla="*/ 446034 h 1761066"/>
                  <a:gd name="connsiteX25" fmla="*/ 1317712 w 1761066"/>
                  <a:gd name="connsiteY25" fmla="*/ 446033 h 17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61066" h="1761066">
                    <a:moveTo>
                      <a:pt x="1317712" y="446033"/>
                    </a:moveTo>
                    <a:lnTo>
                      <a:pt x="1577529" y="367729"/>
                    </a:lnTo>
                    <a:lnTo>
                      <a:pt x="1673132" y="533319"/>
                    </a:lnTo>
                    <a:lnTo>
                      <a:pt x="1475410" y="719174"/>
                    </a:lnTo>
                    <a:cubicBezTo>
                      <a:pt x="1504071" y="824837"/>
                      <a:pt x="1504071" y="936228"/>
                      <a:pt x="1475410" y="1041891"/>
                    </a:cubicBezTo>
                    <a:lnTo>
                      <a:pt x="1673132" y="1227747"/>
                    </a:lnTo>
                    <a:lnTo>
                      <a:pt x="1577529" y="1393337"/>
                    </a:lnTo>
                    <a:lnTo>
                      <a:pt x="1317712" y="1315033"/>
                    </a:lnTo>
                    <a:cubicBezTo>
                      <a:pt x="1240535" y="1392686"/>
                      <a:pt x="1144068" y="1448381"/>
                      <a:pt x="1038231" y="1476392"/>
                    </a:cubicBezTo>
                    <a:lnTo>
                      <a:pt x="976136" y="1740551"/>
                    </a:lnTo>
                    <a:lnTo>
                      <a:pt x="784930" y="1740551"/>
                    </a:lnTo>
                    <a:lnTo>
                      <a:pt x="722835" y="1476391"/>
                    </a:lnTo>
                    <a:cubicBezTo>
                      <a:pt x="616997" y="1448380"/>
                      <a:pt x="520530" y="1392685"/>
                      <a:pt x="443354" y="1315032"/>
                    </a:cubicBezTo>
                    <a:lnTo>
                      <a:pt x="183537" y="1393337"/>
                    </a:lnTo>
                    <a:lnTo>
                      <a:pt x="87934" y="1227747"/>
                    </a:lnTo>
                    <a:lnTo>
                      <a:pt x="285656" y="1041892"/>
                    </a:lnTo>
                    <a:cubicBezTo>
                      <a:pt x="256995" y="936229"/>
                      <a:pt x="256995" y="824838"/>
                      <a:pt x="285656" y="719175"/>
                    </a:cubicBezTo>
                    <a:lnTo>
                      <a:pt x="87934" y="533319"/>
                    </a:lnTo>
                    <a:lnTo>
                      <a:pt x="183537" y="367729"/>
                    </a:lnTo>
                    <a:lnTo>
                      <a:pt x="443354" y="446033"/>
                    </a:lnTo>
                    <a:cubicBezTo>
                      <a:pt x="520531" y="368380"/>
                      <a:pt x="616998" y="312685"/>
                      <a:pt x="722835" y="284674"/>
                    </a:cubicBezTo>
                    <a:lnTo>
                      <a:pt x="784930" y="20515"/>
                    </a:lnTo>
                    <a:lnTo>
                      <a:pt x="976136" y="20515"/>
                    </a:lnTo>
                    <a:lnTo>
                      <a:pt x="1038231" y="284675"/>
                    </a:lnTo>
                    <a:cubicBezTo>
                      <a:pt x="1144069" y="312686"/>
                      <a:pt x="1240536" y="368381"/>
                      <a:pt x="1317712" y="446034"/>
                    </a:cubicBezTo>
                    <a:lnTo>
                      <a:pt x="1317712" y="446033"/>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472683" rIns="108000" bIns="472683" numCol="1" spcCol="1270" anchor="ctr" anchorCtr="0">
                <a:noAutofit/>
              </a:bodyPr>
              <a:lstStyle/>
              <a:p>
                <a:pPr algn="ctr" defTabSz="2133653">
                  <a:lnSpc>
                    <a:spcPct val="90000"/>
                  </a:lnSpc>
                  <a:spcBef>
                    <a:spcPct val="0"/>
                  </a:spcBef>
                  <a:spcAft>
                    <a:spcPct val="35000"/>
                  </a:spcAft>
                  <a:defRPr/>
                </a:pPr>
                <a:r>
                  <a:rPr lang="en-US" sz="1100" kern="0" dirty="0">
                    <a:solidFill>
                      <a:prstClr val="white"/>
                    </a:solidFill>
                  </a:rPr>
                  <a:t>Economic </a:t>
                </a:r>
              </a:p>
              <a:p>
                <a:pPr algn="ctr" defTabSz="2133653">
                  <a:lnSpc>
                    <a:spcPct val="90000"/>
                  </a:lnSpc>
                  <a:spcBef>
                    <a:spcPct val="0"/>
                  </a:spcBef>
                  <a:spcAft>
                    <a:spcPct val="35000"/>
                  </a:spcAft>
                  <a:defRPr/>
                </a:pPr>
                <a:r>
                  <a:rPr lang="en-US" sz="1100" kern="0" dirty="0">
                    <a:solidFill>
                      <a:prstClr val="white"/>
                    </a:solidFill>
                  </a:rPr>
                  <a:t>opportunities</a:t>
                </a:r>
              </a:p>
            </p:txBody>
          </p:sp>
        </p:grpSp>
      </p:grpSp>
      <p:grpSp>
        <p:nvGrpSpPr>
          <p:cNvPr id="6" name="Group 5"/>
          <p:cNvGrpSpPr/>
          <p:nvPr/>
        </p:nvGrpSpPr>
        <p:grpSpPr>
          <a:xfrm>
            <a:off x="223955" y="1922555"/>
            <a:ext cx="3281245" cy="515845"/>
            <a:chOff x="223955" y="1524000"/>
            <a:chExt cx="3281245" cy="515845"/>
          </a:xfrm>
        </p:grpSpPr>
        <p:sp>
          <p:nvSpPr>
            <p:cNvPr id="47" name="TextBox 46"/>
            <p:cNvSpPr txBox="1"/>
            <p:nvPr/>
          </p:nvSpPr>
          <p:spPr>
            <a:xfrm>
              <a:off x="233403" y="1603628"/>
              <a:ext cx="3271797" cy="436217"/>
            </a:xfrm>
            <a:prstGeom prst="rect">
              <a:avLst/>
            </a:prstGeom>
            <a:noFill/>
          </p:spPr>
          <p:txBody>
            <a:bodyPr wrap="square" lIns="0" tIns="0" rIns="0" bIns="0" rtlCol="0">
              <a:noAutofit/>
            </a:bodyPr>
            <a:lstStyle/>
            <a:p>
              <a:pPr marL="213952" marR="0" lvl="0" indent="0" algn="ctr" defTabSz="914400" eaLnBrk="1" fontAlgn="auto" latinLnBrk="0" hangingPunct="1">
                <a:lnSpc>
                  <a:spcPct val="100000"/>
                </a:lnSpc>
                <a:spcBef>
                  <a:spcPts val="0"/>
                </a:spcBef>
                <a:spcAft>
                  <a:spcPts val="0"/>
                </a:spcAft>
                <a:buClrTx/>
                <a:buSzTx/>
                <a:buFontTx/>
                <a:buNone/>
                <a:tabLst/>
                <a:defRPr/>
              </a:pPr>
              <a:r>
                <a:rPr lang="en-US" sz="1292" b="1" kern="0" dirty="0">
                  <a:solidFill>
                    <a:sysClr val="windowText" lastClr="000000"/>
                  </a:solidFill>
                </a:rPr>
                <a:t>Interventions across three spheres</a:t>
              </a:r>
              <a:r>
                <a:rPr kumimoji="0" lang="en-US" sz="1292" b="1" i="0" u="none" strike="noStrike" kern="0" cap="none" spc="0" normalizeH="0" baseline="0" noProof="0" dirty="0">
                  <a:ln>
                    <a:noFill/>
                  </a:ln>
                  <a:solidFill>
                    <a:sysClr val="windowText" lastClr="000000"/>
                  </a:solidFill>
                  <a:effectLst/>
                  <a:uLnTx/>
                  <a:uFillTx/>
                </a:rPr>
                <a:t> of influence, adapted to </a:t>
              </a:r>
              <a:r>
                <a:rPr lang="en-US" sz="1292" b="1" kern="0" dirty="0">
                  <a:solidFill>
                    <a:sysClr val="windowText" lastClr="000000"/>
                  </a:solidFill>
                </a:rPr>
                <a:t>women’s lifecycle needs and economic roles</a:t>
              </a:r>
              <a:r>
                <a:rPr kumimoji="0" lang="en-US" sz="1292" b="1" i="0" u="none" strike="noStrike" kern="0" cap="none" spc="0" normalizeH="0" baseline="0" noProof="0" dirty="0">
                  <a:ln>
                    <a:noFill/>
                  </a:ln>
                  <a:solidFill>
                    <a:sysClr val="windowText" lastClr="000000"/>
                  </a:solidFill>
                  <a:effectLst/>
                  <a:uLnTx/>
                  <a:uFillTx/>
                </a:rPr>
                <a:t>….</a:t>
              </a:r>
            </a:p>
          </p:txBody>
        </p:sp>
        <p:sp>
          <p:nvSpPr>
            <p:cNvPr id="54" name="Oval 53"/>
            <p:cNvSpPr/>
            <p:nvPr/>
          </p:nvSpPr>
          <p:spPr>
            <a:xfrm>
              <a:off x="223955" y="1524000"/>
              <a:ext cx="294587" cy="29458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grpSp>
      <p:grpSp>
        <p:nvGrpSpPr>
          <p:cNvPr id="10" name="Group 9"/>
          <p:cNvGrpSpPr/>
          <p:nvPr/>
        </p:nvGrpSpPr>
        <p:grpSpPr>
          <a:xfrm>
            <a:off x="3821152" y="1752600"/>
            <a:ext cx="2579648" cy="426633"/>
            <a:chOff x="3027794" y="1752600"/>
            <a:chExt cx="2579648" cy="426633"/>
          </a:xfrm>
        </p:grpSpPr>
        <p:sp>
          <p:nvSpPr>
            <p:cNvPr id="41" name="TextBox 40"/>
            <p:cNvSpPr txBox="1"/>
            <p:nvPr/>
          </p:nvSpPr>
          <p:spPr>
            <a:xfrm>
              <a:off x="3119227" y="1752600"/>
              <a:ext cx="2488215" cy="426633"/>
            </a:xfrm>
            <a:prstGeom prst="rect">
              <a:avLst/>
            </a:prstGeom>
            <a:noFill/>
          </p:spPr>
          <p:txBody>
            <a:bodyPr wrap="square" lIns="0" tIns="0" rIns="0" bIns="0" rtlCol="0">
              <a:noAutofit/>
            </a:bodyPr>
            <a:lstStyle/>
            <a:p>
              <a:pPr marL="213952" marR="0" lvl="0" indent="0" algn="ctr" defTabSz="914400" eaLnBrk="1" fontAlgn="auto" latinLnBrk="0" hangingPunct="1">
                <a:lnSpc>
                  <a:spcPct val="100000"/>
                </a:lnSpc>
                <a:spcBef>
                  <a:spcPts val="0"/>
                </a:spcBef>
                <a:spcAft>
                  <a:spcPts val="0"/>
                </a:spcAft>
                <a:buClrTx/>
                <a:buSzTx/>
                <a:buFontTx/>
                <a:buNone/>
                <a:tabLst/>
                <a:defRPr/>
              </a:pPr>
              <a:r>
                <a:rPr kumimoji="0" lang="en-US" sz="1292" b="1" i="0" u="none" strike="noStrike" kern="0" cap="none" spc="0" normalizeH="0" baseline="0" noProof="0" dirty="0">
                  <a:ln>
                    <a:noFill/>
                  </a:ln>
                  <a:solidFill>
                    <a:sysClr val="windowText" lastClr="000000"/>
                  </a:solidFill>
                  <a:effectLst/>
                  <a:uLnTx/>
                  <a:uFillTx/>
                </a:rPr>
                <a:t>…Drive financial inclusion for individual women and girls….</a:t>
              </a:r>
            </a:p>
          </p:txBody>
        </p:sp>
        <p:sp>
          <p:nvSpPr>
            <p:cNvPr id="55" name="Oval 54"/>
            <p:cNvSpPr/>
            <p:nvPr/>
          </p:nvSpPr>
          <p:spPr>
            <a:xfrm>
              <a:off x="3027794" y="1818623"/>
              <a:ext cx="294587" cy="29458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grpSp>
      <p:sp>
        <p:nvSpPr>
          <p:cNvPr id="56" name="Oval 55"/>
          <p:cNvSpPr/>
          <p:nvPr/>
        </p:nvSpPr>
        <p:spPr>
          <a:xfrm>
            <a:off x="6278880" y="1188720"/>
            <a:ext cx="294587" cy="29458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5" name="Title 4"/>
          <p:cNvSpPr>
            <a:spLocks noGrp="1"/>
          </p:cNvSpPr>
          <p:nvPr>
            <p:ph type="title"/>
          </p:nvPr>
        </p:nvSpPr>
        <p:spPr>
          <a:xfrm>
            <a:off x="315534" y="255760"/>
            <a:ext cx="8219257" cy="609600"/>
          </a:xfrm>
        </p:spPr>
        <p:txBody>
          <a:bodyPr/>
          <a:lstStyle/>
          <a:p>
            <a:r>
              <a:rPr lang="en-GB" dirty="0">
                <a:solidFill>
                  <a:schemeClr val="tx1"/>
                </a:solidFill>
              </a:rPr>
              <a:t>The </a:t>
            </a:r>
            <a:r>
              <a:rPr lang="en-GB" dirty="0" err="1">
                <a:solidFill>
                  <a:schemeClr val="tx1"/>
                </a:solidFill>
              </a:rPr>
              <a:t>PoWER</a:t>
            </a:r>
            <a:r>
              <a:rPr lang="en-GB" dirty="0">
                <a:solidFill>
                  <a:schemeClr val="tx1"/>
                </a:solidFill>
              </a:rPr>
              <a:t> Empowerment Framework</a:t>
            </a:r>
            <a:endParaRPr lang="en-US" dirty="0">
              <a:solidFill>
                <a:schemeClr val="tx1"/>
              </a:solidFill>
            </a:endParaRPr>
          </a:p>
        </p:txBody>
      </p:sp>
      <p:sp>
        <p:nvSpPr>
          <p:cNvPr id="9" name="Slide Number Placeholder 8"/>
          <p:cNvSpPr>
            <a:spLocks noGrp="1"/>
          </p:cNvSpPr>
          <p:nvPr>
            <p:ph type="sldNum" sz="quarter" idx="4294967295"/>
          </p:nvPr>
        </p:nvSpPr>
        <p:spPr>
          <a:xfrm>
            <a:off x="7860224" y="7390935"/>
            <a:ext cx="2057400" cy="365125"/>
          </a:xfrm>
          <a:prstGeom prst="rect">
            <a:avLst/>
          </a:prstGeom>
        </p:spPr>
        <p:txBody>
          <a:bodyPr/>
          <a:lstStyle/>
          <a:p>
            <a:fld id="{2595D1C1-32D3-4A09-A3BB-830F14256841}" type="slidenum">
              <a:rPr lang="en-US" smtClean="0">
                <a:solidFill>
                  <a:prstClr val="black">
                    <a:tint val="75000"/>
                  </a:prstClr>
                </a:solidFill>
              </a:rPr>
              <a:pPr/>
              <a:t>5</a:t>
            </a:fld>
            <a:endParaRPr lang="en-US" dirty="0">
              <a:solidFill>
                <a:prstClr val="black">
                  <a:tint val="75000"/>
                </a:prstClr>
              </a:solidFill>
            </a:endParaRPr>
          </a:p>
        </p:txBody>
      </p:sp>
      <p:grpSp>
        <p:nvGrpSpPr>
          <p:cNvPr id="19" name="Group 18">
            <a:extLst>
              <a:ext uri="{FF2B5EF4-FFF2-40B4-BE49-F238E27FC236}">
                <a16:creationId xmlns:a16="http://schemas.microsoft.com/office/drawing/2014/main" xmlns="" id="{89F81D70-4591-4526-B48E-E7FBE4A2A89E}"/>
              </a:ext>
            </a:extLst>
          </p:cNvPr>
          <p:cNvGrpSpPr/>
          <p:nvPr/>
        </p:nvGrpSpPr>
        <p:grpSpPr>
          <a:xfrm>
            <a:off x="685800" y="2692948"/>
            <a:ext cx="3886200" cy="3696563"/>
            <a:chOff x="685800" y="2692948"/>
            <a:chExt cx="3886200" cy="3696563"/>
          </a:xfrm>
        </p:grpSpPr>
        <p:sp>
          <p:nvSpPr>
            <p:cNvPr id="59" name="Oval 58">
              <a:extLst>
                <a:ext uri="{FF2B5EF4-FFF2-40B4-BE49-F238E27FC236}">
                  <a16:creationId xmlns:a16="http://schemas.microsoft.com/office/drawing/2014/main" xmlns="" id="{362C711B-3B97-4888-AF46-1B7ECC7B30F7}"/>
                </a:ext>
              </a:extLst>
            </p:cNvPr>
            <p:cNvSpPr/>
            <p:nvPr/>
          </p:nvSpPr>
          <p:spPr>
            <a:xfrm>
              <a:off x="685800" y="2692948"/>
              <a:ext cx="3886200" cy="369656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kern="0" dirty="0">
                <a:solidFill>
                  <a:sysClr val="windowText" lastClr="000000"/>
                </a:solidFill>
              </a:endParaRPr>
            </a:p>
          </p:txBody>
        </p:sp>
        <p:sp>
          <p:nvSpPr>
            <p:cNvPr id="25" name="Freeform: Shape 24"/>
            <p:cNvSpPr/>
            <p:nvPr/>
          </p:nvSpPr>
          <p:spPr>
            <a:xfrm>
              <a:off x="2575245" y="3069196"/>
              <a:ext cx="1728000" cy="1728000"/>
            </a:xfrm>
            <a:custGeom>
              <a:avLst/>
              <a:gdLst>
                <a:gd name="connsiteX0" fmla="*/ 1718767 w 2421466"/>
                <a:gd name="connsiteY0" fmla="*/ 386075 h 2421466"/>
                <a:gd name="connsiteX1" fmla="*/ 1907119 w 2421466"/>
                <a:gd name="connsiteY1" fmla="*/ 228021 h 2421466"/>
                <a:gd name="connsiteX2" fmla="*/ 2057590 w 2421466"/>
                <a:gd name="connsiteY2" fmla="*/ 354281 h 2421466"/>
                <a:gd name="connsiteX3" fmla="*/ 1934644 w 2421466"/>
                <a:gd name="connsiteY3" fmla="*/ 567217 h 2421466"/>
                <a:gd name="connsiteX4" fmla="*/ 2129990 w 2421466"/>
                <a:gd name="connsiteY4" fmla="*/ 905566 h 2421466"/>
                <a:gd name="connsiteX5" fmla="*/ 2375871 w 2421466"/>
                <a:gd name="connsiteY5" fmla="*/ 905560 h 2421466"/>
                <a:gd name="connsiteX6" fmla="*/ 2409980 w 2421466"/>
                <a:gd name="connsiteY6" fmla="*/ 1099002 h 2421466"/>
                <a:gd name="connsiteX7" fmla="*/ 2178925 w 2421466"/>
                <a:gd name="connsiteY7" fmla="*/ 1183092 h 2421466"/>
                <a:gd name="connsiteX8" fmla="*/ 2111082 w 2421466"/>
                <a:gd name="connsiteY8" fmla="*/ 1567848 h 2421466"/>
                <a:gd name="connsiteX9" fmla="*/ 2299442 w 2421466"/>
                <a:gd name="connsiteY9" fmla="*/ 1725893 h 2421466"/>
                <a:gd name="connsiteX10" fmla="*/ 2201229 w 2421466"/>
                <a:gd name="connsiteY10" fmla="*/ 1896003 h 2421466"/>
                <a:gd name="connsiteX11" fmla="*/ 1970178 w 2421466"/>
                <a:gd name="connsiteY11" fmla="*/ 1811900 h 2421466"/>
                <a:gd name="connsiteX12" fmla="*/ 1670891 w 2421466"/>
                <a:gd name="connsiteY12" fmla="*/ 2063032 h 2421466"/>
                <a:gd name="connsiteX13" fmla="*/ 1713594 w 2421466"/>
                <a:gd name="connsiteY13" fmla="*/ 2305177 h 2421466"/>
                <a:gd name="connsiteX14" fmla="*/ 1529014 w 2421466"/>
                <a:gd name="connsiteY14" fmla="*/ 2372358 h 2421466"/>
                <a:gd name="connsiteX15" fmla="*/ 1406079 w 2421466"/>
                <a:gd name="connsiteY15" fmla="*/ 2159416 h 2421466"/>
                <a:gd name="connsiteX16" fmla="*/ 1015387 w 2421466"/>
                <a:gd name="connsiteY16" fmla="*/ 2159416 h 2421466"/>
                <a:gd name="connsiteX17" fmla="*/ 892452 w 2421466"/>
                <a:gd name="connsiteY17" fmla="*/ 2372358 h 2421466"/>
                <a:gd name="connsiteX18" fmla="*/ 707872 w 2421466"/>
                <a:gd name="connsiteY18" fmla="*/ 2305177 h 2421466"/>
                <a:gd name="connsiteX19" fmla="*/ 750575 w 2421466"/>
                <a:gd name="connsiteY19" fmla="*/ 2063032 h 2421466"/>
                <a:gd name="connsiteX20" fmla="*/ 451288 w 2421466"/>
                <a:gd name="connsiteY20" fmla="*/ 1811900 h 2421466"/>
                <a:gd name="connsiteX21" fmla="*/ 220237 w 2421466"/>
                <a:gd name="connsiteY21" fmla="*/ 1896003 h 2421466"/>
                <a:gd name="connsiteX22" fmla="*/ 122024 w 2421466"/>
                <a:gd name="connsiteY22" fmla="*/ 1725893 h 2421466"/>
                <a:gd name="connsiteX23" fmla="*/ 310384 w 2421466"/>
                <a:gd name="connsiteY23" fmla="*/ 1567848 h 2421466"/>
                <a:gd name="connsiteX24" fmla="*/ 242541 w 2421466"/>
                <a:gd name="connsiteY24" fmla="*/ 1183092 h 2421466"/>
                <a:gd name="connsiteX25" fmla="*/ 11486 w 2421466"/>
                <a:gd name="connsiteY25" fmla="*/ 1099002 h 2421466"/>
                <a:gd name="connsiteX26" fmla="*/ 45595 w 2421466"/>
                <a:gd name="connsiteY26" fmla="*/ 905560 h 2421466"/>
                <a:gd name="connsiteX27" fmla="*/ 291476 w 2421466"/>
                <a:gd name="connsiteY27" fmla="*/ 905566 h 2421466"/>
                <a:gd name="connsiteX28" fmla="*/ 486822 w 2421466"/>
                <a:gd name="connsiteY28" fmla="*/ 567217 h 2421466"/>
                <a:gd name="connsiteX29" fmla="*/ 363876 w 2421466"/>
                <a:gd name="connsiteY29" fmla="*/ 354281 h 2421466"/>
                <a:gd name="connsiteX30" fmla="*/ 514347 w 2421466"/>
                <a:gd name="connsiteY30" fmla="*/ 228021 h 2421466"/>
                <a:gd name="connsiteX31" fmla="*/ 702699 w 2421466"/>
                <a:gd name="connsiteY31" fmla="*/ 386075 h 2421466"/>
                <a:gd name="connsiteX32" fmla="*/ 1069829 w 2421466"/>
                <a:gd name="connsiteY32" fmla="*/ 252450 h 2421466"/>
                <a:gd name="connsiteX33" fmla="*/ 1112520 w 2421466"/>
                <a:gd name="connsiteY33" fmla="*/ 10304 h 2421466"/>
                <a:gd name="connsiteX34" fmla="*/ 1308946 w 2421466"/>
                <a:gd name="connsiteY34" fmla="*/ 10304 h 2421466"/>
                <a:gd name="connsiteX35" fmla="*/ 1351636 w 2421466"/>
                <a:gd name="connsiteY35" fmla="*/ 252450 h 2421466"/>
                <a:gd name="connsiteX36" fmla="*/ 1718766 w 2421466"/>
                <a:gd name="connsiteY36" fmla="*/ 386074 h 2421466"/>
                <a:gd name="connsiteX37" fmla="*/ 1718767 w 2421466"/>
                <a:gd name="connsiteY37" fmla="*/ 386075 h 242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21466" h="2421466">
                  <a:moveTo>
                    <a:pt x="1718767" y="386075"/>
                  </a:moveTo>
                  <a:lnTo>
                    <a:pt x="1907119" y="228021"/>
                  </a:lnTo>
                  <a:lnTo>
                    <a:pt x="2057590" y="354281"/>
                  </a:lnTo>
                  <a:lnTo>
                    <a:pt x="1934644" y="567217"/>
                  </a:lnTo>
                  <a:cubicBezTo>
                    <a:pt x="2022066" y="665560"/>
                    <a:pt x="2088533" y="780685"/>
                    <a:pt x="2129990" y="905566"/>
                  </a:cubicBezTo>
                  <a:lnTo>
                    <a:pt x="2375871" y="905560"/>
                  </a:lnTo>
                  <a:lnTo>
                    <a:pt x="2409980" y="1099002"/>
                  </a:lnTo>
                  <a:lnTo>
                    <a:pt x="2178925" y="1183092"/>
                  </a:lnTo>
                  <a:cubicBezTo>
                    <a:pt x="2182680" y="1314621"/>
                    <a:pt x="2159596" y="1445536"/>
                    <a:pt x="2111082" y="1567848"/>
                  </a:cubicBezTo>
                  <a:lnTo>
                    <a:pt x="2299442" y="1725893"/>
                  </a:lnTo>
                  <a:lnTo>
                    <a:pt x="2201229" y="1896003"/>
                  </a:lnTo>
                  <a:lnTo>
                    <a:pt x="1970178" y="1811900"/>
                  </a:lnTo>
                  <a:cubicBezTo>
                    <a:pt x="1888509" y="1915071"/>
                    <a:pt x="1786676" y="2000519"/>
                    <a:pt x="1670891" y="2063032"/>
                  </a:cubicBezTo>
                  <a:lnTo>
                    <a:pt x="1713594" y="2305177"/>
                  </a:lnTo>
                  <a:lnTo>
                    <a:pt x="1529014" y="2372358"/>
                  </a:lnTo>
                  <a:lnTo>
                    <a:pt x="1406079" y="2159416"/>
                  </a:lnTo>
                  <a:cubicBezTo>
                    <a:pt x="1277200" y="2185954"/>
                    <a:pt x="1144266" y="2185954"/>
                    <a:pt x="1015387" y="2159416"/>
                  </a:cubicBezTo>
                  <a:lnTo>
                    <a:pt x="892452" y="2372358"/>
                  </a:lnTo>
                  <a:lnTo>
                    <a:pt x="707872" y="2305177"/>
                  </a:lnTo>
                  <a:lnTo>
                    <a:pt x="750575" y="2063032"/>
                  </a:lnTo>
                  <a:cubicBezTo>
                    <a:pt x="634790" y="2000520"/>
                    <a:pt x="532956" y="1915071"/>
                    <a:pt x="451288" y="1811900"/>
                  </a:cubicBezTo>
                  <a:lnTo>
                    <a:pt x="220237" y="1896003"/>
                  </a:lnTo>
                  <a:lnTo>
                    <a:pt x="122024" y="1725893"/>
                  </a:lnTo>
                  <a:lnTo>
                    <a:pt x="310384" y="1567848"/>
                  </a:lnTo>
                  <a:cubicBezTo>
                    <a:pt x="261870" y="1445536"/>
                    <a:pt x="238786" y="1314621"/>
                    <a:pt x="242541" y="1183092"/>
                  </a:cubicBezTo>
                  <a:lnTo>
                    <a:pt x="11486" y="1099002"/>
                  </a:lnTo>
                  <a:lnTo>
                    <a:pt x="45595" y="905560"/>
                  </a:lnTo>
                  <a:lnTo>
                    <a:pt x="291476" y="905566"/>
                  </a:lnTo>
                  <a:cubicBezTo>
                    <a:pt x="332933" y="780685"/>
                    <a:pt x="399400" y="665560"/>
                    <a:pt x="486822" y="567217"/>
                  </a:cubicBezTo>
                  <a:lnTo>
                    <a:pt x="363876" y="354281"/>
                  </a:lnTo>
                  <a:lnTo>
                    <a:pt x="514347" y="228021"/>
                  </a:lnTo>
                  <a:lnTo>
                    <a:pt x="702699" y="386075"/>
                  </a:lnTo>
                  <a:cubicBezTo>
                    <a:pt x="814729" y="317059"/>
                    <a:pt x="939646" y="271592"/>
                    <a:pt x="1069829" y="252450"/>
                  </a:cubicBezTo>
                  <a:lnTo>
                    <a:pt x="1112520" y="10304"/>
                  </a:lnTo>
                  <a:lnTo>
                    <a:pt x="1308946" y="10304"/>
                  </a:lnTo>
                  <a:lnTo>
                    <a:pt x="1351636" y="252450"/>
                  </a:lnTo>
                  <a:cubicBezTo>
                    <a:pt x="1481819" y="271592"/>
                    <a:pt x="1606736" y="317058"/>
                    <a:pt x="1718766" y="386074"/>
                  </a:cubicBezTo>
                  <a:lnTo>
                    <a:pt x="1718767" y="386075"/>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577511" rIns="108000" bIns="616602" numCol="1" spcCol="1270" anchor="ctr" anchorCtr="0">
              <a:noAutofit/>
            </a:bodyPr>
            <a:lstStyle/>
            <a:p>
              <a:pPr lvl="0" algn="ctr" defTabSz="1887463">
                <a:lnSpc>
                  <a:spcPct val="90000"/>
                </a:lnSpc>
                <a:spcBef>
                  <a:spcPct val="0"/>
                </a:spcBef>
                <a:spcAft>
                  <a:spcPct val="35000"/>
                </a:spcAft>
                <a:defRPr/>
              </a:pPr>
              <a:r>
                <a:rPr lang="en-US" sz="1200" b="1" kern="0" dirty="0">
                  <a:solidFill>
                    <a:prstClr val="white"/>
                  </a:solidFill>
                </a:rPr>
                <a:t>Enabling environment </a:t>
              </a:r>
            </a:p>
            <a:p>
              <a:pPr lvl="0" algn="ctr" defTabSz="1887463">
                <a:lnSpc>
                  <a:spcPct val="90000"/>
                </a:lnSpc>
                <a:spcBef>
                  <a:spcPct val="0"/>
                </a:spcBef>
                <a:spcAft>
                  <a:spcPct val="35000"/>
                </a:spcAft>
                <a:defRPr/>
              </a:pPr>
              <a:r>
                <a:rPr lang="en-US" sz="1200" i="1" kern="0" dirty="0">
                  <a:solidFill>
                    <a:prstClr val="white"/>
                  </a:solidFill>
                </a:rPr>
                <a:t>(policy, regulation,        laws)</a:t>
              </a:r>
            </a:p>
          </p:txBody>
        </p:sp>
        <p:sp>
          <p:nvSpPr>
            <p:cNvPr id="60" name="Freeform: Shape 59">
              <a:extLst>
                <a:ext uri="{FF2B5EF4-FFF2-40B4-BE49-F238E27FC236}">
                  <a16:creationId xmlns:a16="http://schemas.microsoft.com/office/drawing/2014/main" xmlns="" id="{FAF286B4-3C36-494B-BC02-D53E70B529E8}"/>
                </a:ext>
              </a:extLst>
            </p:cNvPr>
            <p:cNvSpPr/>
            <p:nvPr/>
          </p:nvSpPr>
          <p:spPr>
            <a:xfrm>
              <a:off x="2082000" y="4593326"/>
              <a:ext cx="1728000" cy="1728000"/>
            </a:xfrm>
            <a:custGeom>
              <a:avLst/>
              <a:gdLst>
                <a:gd name="connsiteX0" fmla="*/ 1718767 w 2421466"/>
                <a:gd name="connsiteY0" fmla="*/ 386075 h 2421466"/>
                <a:gd name="connsiteX1" fmla="*/ 1907119 w 2421466"/>
                <a:gd name="connsiteY1" fmla="*/ 228021 h 2421466"/>
                <a:gd name="connsiteX2" fmla="*/ 2057590 w 2421466"/>
                <a:gd name="connsiteY2" fmla="*/ 354281 h 2421466"/>
                <a:gd name="connsiteX3" fmla="*/ 1934644 w 2421466"/>
                <a:gd name="connsiteY3" fmla="*/ 567217 h 2421466"/>
                <a:gd name="connsiteX4" fmla="*/ 2129990 w 2421466"/>
                <a:gd name="connsiteY4" fmla="*/ 905566 h 2421466"/>
                <a:gd name="connsiteX5" fmla="*/ 2375871 w 2421466"/>
                <a:gd name="connsiteY5" fmla="*/ 905560 h 2421466"/>
                <a:gd name="connsiteX6" fmla="*/ 2409980 w 2421466"/>
                <a:gd name="connsiteY6" fmla="*/ 1099002 h 2421466"/>
                <a:gd name="connsiteX7" fmla="*/ 2178925 w 2421466"/>
                <a:gd name="connsiteY7" fmla="*/ 1183092 h 2421466"/>
                <a:gd name="connsiteX8" fmla="*/ 2111082 w 2421466"/>
                <a:gd name="connsiteY8" fmla="*/ 1567848 h 2421466"/>
                <a:gd name="connsiteX9" fmla="*/ 2299442 w 2421466"/>
                <a:gd name="connsiteY9" fmla="*/ 1725893 h 2421466"/>
                <a:gd name="connsiteX10" fmla="*/ 2201229 w 2421466"/>
                <a:gd name="connsiteY10" fmla="*/ 1896003 h 2421466"/>
                <a:gd name="connsiteX11" fmla="*/ 1970178 w 2421466"/>
                <a:gd name="connsiteY11" fmla="*/ 1811900 h 2421466"/>
                <a:gd name="connsiteX12" fmla="*/ 1670891 w 2421466"/>
                <a:gd name="connsiteY12" fmla="*/ 2063032 h 2421466"/>
                <a:gd name="connsiteX13" fmla="*/ 1713594 w 2421466"/>
                <a:gd name="connsiteY13" fmla="*/ 2305177 h 2421466"/>
                <a:gd name="connsiteX14" fmla="*/ 1529014 w 2421466"/>
                <a:gd name="connsiteY14" fmla="*/ 2372358 h 2421466"/>
                <a:gd name="connsiteX15" fmla="*/ 1406079 w 2421466"/>
                <a:gd name="connsiteY15" fmla="*/ 2159416 h 2421466"/>
                <a:gd name="connsiteX16" fmla="*/ 1015387 w 2421466"/>
                <a:gd name="connsiteY16" fmla="*/ 2159416 h 2421466"/>
                <a:gd name="connsiteX17" fmla="*/ 892452 w 2421466"/>
                <a:gd name="connsiteY17" fmla="*/ 2372358 h 2421466"/>
                <a:gd name="connsiteX18" fmla="*/ 707872 w 2421466"/>
                <a:gd name="connsiteY18" fmla="*/ 2305177 h 2421466"/>
                <a:gd name="connsiteX19" fmla="*/ 750575 w 2421466"/>
                <a:gd name="connsiteY19" fmla="*/ 2063032 h 2421466"/>
                <a:gd name="connsiteX20" fmla="*/ 451288 w 2421466"/>
                <a:gd name="connsiteY20" fmla="*/ 1811900 h 2421466"/>
                <a:gd name="connsiteX21" fmla="*/ 220237 w 2421466"/>
                <a:gd name="connsiteY21" fmla="*/ 1896003 h 2421466"/>
                <a:gd name="connsiteX22" fmla="*/ 122024 w 2421466"/>
                <a:gd name="connsiteY22" fmla="*/ 1725893 h 2421466"/>
                <a:gd name="connsiteX23" fmla="*/ 310384 w 2421466"/>
                <a:gd name="connsiteY23" fmla="*/ 1567848 h 2421466"/>
                <a:gd name="connsiteX24" fmla="*/ 242541 w 2421466"/>
                <a:gd name="connsiteY24" fmla="*/ 1183092 h 2421466"/>
                <a:gd name="connsiteX25" fmla="*/ 11486 w 2421466"/>
                <a:gd name="connsiteY25" fmla="*/ 1099002 h 2421466"/>
                <a:gd name="connsiteX26" fmla="*/ 45595 w 2421466"/>
                <a:gd name="connsiteY26" fmla="*/ 905560 h 2421466"/>
                <a:gd name="connsiteX27" fmla="*/ 291476 w 2421466"/>
                <a:gd name="connsiteY27" fmla="*/ 905566 h 2421466"/>
                <a:gd name="connsiteX28" fmla="*/ 486822 w 2421466"/>
                <a:gd name="connsiteY28" fmla="*/ 567217 h 2421466"/>
                <a:gd name="connsiteX29" fmla="*/ 363876 w 2421466"/>
                <a:gd name="connsiteY29" fmla="*/ 354281 h 2421466"/>
                <a:gd name="connsiteX30" fmla="*/ 514347 w 2421466"/>
                <a:gd name="connsiteY30" fmla="*/ 228021 h 2421466"/>
                <a:gd name="connsiteX31" fmla="*/ 702699 w 2421466"/>
                <a:gd name="connsiteY31" fmla="*/ 386075 h 2421466"/>
                <a:gd name="connsiteX32" fmla="*/ 1069829 w 2421466"/>
                <a:gd name="connsiteY32" fmla="*/ 252450 h 2421466"/>
                <a:gd name="connsiteX33" fmla="*/ 1112520 w 2421466"/>
                <a:gd name="connsiteY33" fmla="*/ 10304 h 2421466"/>
                <a:gd name="connsiteX34" fmla="*/ 1308946 w 2421466"/>
                <a:gd name="connsiteY34" fmla="*/ 10304 h 2421466"/>
                <a:gd name="connsiteX35" fmla="*/ 1351636 w 2421466"/>
                <a:gd name="connsiteY35" fmla="*/ 252450 h 2421466"/>
                <a:gd name="connsiteX36" fmla="*/ 1718766 w 2421466"/>
                <a:gd name="connsiteY36" fmla="*/ 386074 h 2421466"/>
                <a:gd name="connsiteX37" fmla="*/ 1718767 w 2421466"/>
                <a:gd name="connsiteY37" fmla="*/ 386075 h 242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21466" h="2421466">
                  <a:moveTo>
                    <a:pt x="1718767" y="386075"/>
                  </a:moveTo>
                  <a:lnTo>
                    <a:pt x="1907119" y="228021"/>
                  </a:lnTo>
                  <a:lnTo>
                    <a:pt x="2057590" y="354281"/>
                  </a:lnTo>
                  <a:lnTo>
                    <a:pt x="1934644" y="567217"/>
                  </a:lnTo>
                  <a:cubicBezTo>
                    <a:pt x="2022066" y="665560"/>
                    <a:pt x="2088533" y="780685"/>
                    <a:pt x="2129990" y="905566"/>
                  </a:cubicBezTo>
                  <a:lnTo>
                    <a:pt x="2375871" y="905560"/>
                  </a:lnTo>
                  <a:lnTo>
                    <a:pt x="2409980" y="1099002"/>
                  </a:lnTo>
                  <a:lnTo>
                    <a:pt x="2178925" y="1183092"/>
                  </a:lnTo>
                  <a:cubicBezTo>
                    <a:pt x="2182680" y="1314621"/>
                    <a:pt x="2159596" y="1445536"/>
                    <a:pt x="2111082" y="1567848"/>
                  </a:cubicBezTo>
                  <a:lnTo>
                    <a:pt x="2299442" y="1725893"/>
                  </a:lnTo>
                  <a:lnTo>
                    <a:pt x="2201229" y="1896003"/>
                  </a:lnTo>
                  <a:lnTo>
                    <a:pt x="1970178" y="1811900"/>
                  </a:lnTo>
                  <a:cubicBezTo>
                    <a:pt x="1888509" y="1915071"/>
                    <a:pt x="1786676" y="2000519"/>
                    <a:pt x="1670891" y="2063032"/>
                  </a:cubicBezTo>
                  <a:lnTo>
                    <a:pt x="1713594" y="2305177"/>
                  </a:lnTo>
                  <a:lnTo>
                    <a:pt x="1529014" y="2372358"/>
                  </a:lnTo>
                  <a:lnTo>
                    <a:pt x="1406079" y="2159416"/>
                  </a:lnTo>
                  <a:cubicBezTo>
                    <a:pt x="1277200" y="2185954"/>
                    <a:pt x="1144266" y="2185954"/>
                    <a:pt x="1015387" y="2159416"/>
                  </a:cubicBezTo>
                  <a:lnTo>
                    <a:pt x="892452" y="2372358"/>
                  </a:lnTo>
                  <a:lnTo>
                    <a:pt x="707872" y="2305177"/>
                  </a:lnTo>
                  <a:lnTo>
                    <a:pt x="750575" y="2063032"/>
                  </a:lnTo>
                  <a:cubicBezTo>
                    <a:pt x="634790" y="2000520"/>
                    <a:pt x="532956" y="1915071"/>
                    <a:pt x="451288" y="1811900"/>
                  </a:cubicBezTo>
                  <a:lnTo>
                    <a:pt x="220237" y="1896003"/>
                  </a:lnTo>
                  <a:lnTo>
                    <a:pt x="122024" y="1725893"/>
                  </a:lnTo>
                  <a:lnTo>
                    <a:pt x="310384" y="1567848"/>
                  </a:lnTo>
                  <a:cubicBezTo>
                    <a:pt x="261870" y="1445536"/>
                    <a:pt x="238786" y="1314621"/>
                    <a:pt x="242541" y="1183092"/>
                  </a:cubicBezTo>
                  <a:lnTo>
                    <a:pt x="11486" y="1099002"/>
                  </a:lnTo>
                  <a:lnTo>
                    <a:pt x="45595" y="905560"/>
                  </a:lnTo>
                  <a:lnTo>
                    <a:pt x="291476" y="905566"/>
                  </a:lnTo>
                  <a:cubicBezTo>
                    <a:pt x="332933" y="780685"/>
                    <a:pt x="399400" y="665560"/>
                    <a:pt x="486822" y="567217"/>
                  </a:cubicBezTo>
                  <a:lnTo>
                    <a:pt x="363876" y="354281"/>
                  </a:lnTo>
                  <a:lnTo>
                    <a:pt x="514347" y="228021"/>
                  </a:lnTo>
                  <a:lnTo>
                    <a:pt x="702699" y="386075"/>
                  </a:lnTo>
                  <a:cubicBezTo>
                    <a:pt x="814729" y="317059"/>
                    <a:pt x="939646" y="271592"/>
                    <a:pt x="1069829" y="252450"/>
                  </a:cubicBezTo>
                  <a:lnTo>
                    <a:pt x="1112520" y="10304"/>
                  </a:lnTo>
                  <a:lnTo>
                    <a:pt x="1308946" y="10304"/>
                  </a:lnTo>
                  <a:lnTo>
                    <a:pt x="1351636" y="252450"/>
                  </a:lnTo>
                  <a:cubicBezTo>
                    <a:pt x="1481819" y="271592"/>
                    <a:pt x="1606736" y="317058"/>
                    <a:pt x="1718766" y="386074"/>
                  </a:cubicBezTo>
                  <a:lnTo>
                    <a:pt x="1718767" y="386075"/>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577511" rIns="108000" bIns="616602" numCol="1" spcCol="1270" anchor="ctr" anchorCtr="0">
              <a:noAutofit/>
            </a:bodyPr>
            <a:lstStyle/>
            <a:p>
              <a:pPr lvl="0" algn="ctr" defTabSz="1887463">
                <a:lnSpc>
                  <a:spcPct val="90000"/>
                </a:lnSpc>
                <a:spcBef>
                  <a:spcPct val="0"/>
                </a:spcBef>
                <a:spcAft>
                  <a:spcPct val="35000"/>
                </a:spcAft>
                <a:defRPr/>
              </a:pPr>
              <a:r>
                <a:rPr lang="en-US" sz="1200" b="1" kern="0" dirty="0">
                  <a:solidFill>
                    <a:prstClr val="white"/>
                  </a:solidFill>
                </a:rPr>
                <a:t>Supply</a:t>
              </a:r>
            </a:p>
            <a:p>
              <a:pPr lvl="0" algn="ctr" defTabSz="1887463">
                <a:lnSpc>
                  <a:spcPct val="90000"/>
                </a:lnSpc>
                <a:spcBef>
                  <a:spcPct val="0"/>
                </a:spcBef>
                <a:spcAft>
                  <a:spcPct val="35000"/>
                </a:spcAft>
                <a:defRPr/>
              </a:pPr>
              <a:r>
                <a:rPr lang="en-US" sz="1200" i="1" kern="0" dirty="0">
                  <a:solidFill>
                    <a:prstClr val="white"/>
                  </a:solidFill>
                </a:rPr>
                <a:t>of financial products  &amp; services </a:t>
              </a:r>
            </a:p>
            <a:p>
              <a:pPr lvl="0" algn="ctr" defTabSz="1887463">
                <a:lnSpc>
                  <a:spcPct val="90000"/>
                </a:lnSpc>
                <a:spcBef>
                  <a:spcPct val="0"/>
                </a:spcBef>
                <a:spcAft>
                  <a:spcPct val="35000"/>
                </a:spcAft>
                <a:defRPr/>
              </a:pPr>
              <a:r>
                <a:rPr lang="en-US" sz="1200" i="1" kern="0" dirty="0">
                  <a:solidFill>
                    <a:prstClr val="white"/>
                  </a:solidFill>
                </a:rPr>
                <a:t>(financial markets)</a:t>
              </a:r>
            </a:p>
          </p:txBody>
        </p:sp>
        <p:sp>
          <p:nvSpPr>
            <p:cNvPr id="62" name="Freeform: Shape 61">
              <a:extLst>
                <a:ext uri="{FF2B5EF4-FFF2-40B4-BE49-F238E27FC236}">
                  <a16:creationId xmlns:a16="http://schemas.microsoft.com/office/drawing/2014/main" xmlns="" id="{6B5A9BE2-7948-4810-AC58-6FCC0A11C4CB}"/>
                </a:ext>
              </a:extLst>
            </p:cNvPr>
            <p:cNvSpPr/>
            <p:nvPr/>
          </p:nvSpPr>
          <p:spPr>
            <a:xfrm>
              <a:off x="939058" y="3276600"/>
              <a:ext cx="1728000" cy="1728000"/>
            </a:xfrm>
            <a:custGeom>
              <a:avLst/>
              <a:gdLst>
                <a:gd name="connsiteX0" fmla="*/ 1718767 w 2421466"/>
                <a:gd name="connsiteY0" fmla="*/ 386075 h 2421466"/>
                <a:gd name="connsiteX1" fmla="*/ 1907119 w 2421466"/>
                <a:gd name="connsiteY1" fmla="*/ 228021 h 2421466"/>
                <a:gd name="connsiteX2" fmla="*/ 2057590 w 2421466"/>
                <a:gd name="connsiteY2" fmla="*/ 354281 h 2421466"/>
                <a:gd name="connsiteX3" fmla="*/ 1934644 w 2421466"/>
                <a:gd name="connsiteY3" fmla="*/ 567217 h 2421466"/>
                <a:gd name="connsiteX4" fmla="*/ 2129990 w 2421466"/>
                <a:gd name="connsiteY4" fmla="*/ 905566 h 2421466"/>
                <a:gd name="connsiteX5" fmla="*/ 2375871 w 2421466"/>
                <a:gd name="connsiteY5" fmla="*/ 905560 h 2421466"/>
                <a:gd name="connsiteX6" fmla="*/ 2409980 w 2421466"/>
                <a:gd name="connsiteY6" fmla="*/ 1099002 h 2421466"/>
                <a:gd name="connsiteX7" fmla="*/ 2178925 w 2421466"/>
                <a:gd name="connsiteY7" fmla="*/ 1183092 h 2421466"/>
                <a:gd name="connsiteX8" fmla="*/ 2111082 w 2421466"/>
                <a:gd name="connsiteY8" fmla="*/ 1567848 h 2421466"/>
                <a:gd name="connsiteX9" fmla="*/ 2299442 w 2421466"/>
                <a:gd name="connsiteY9" fmla="*/ 1725893 h 2421466"/>
                <a:gd name="connsiteX10" fmla="*/ 2201229 w 2421466"/>
                <a:gd name="connsiteY10" fmla="*/ 1896003 h 2421466"/>
                <a:gd name="connsiteX11" fmla="*/ 1970178 w 2421466"/>
                <a:gd name="connsiteY11" fmla="*/ 1811900 h 2421466"/>
                <a:gd name="connsiteX12" fmla="*/ 1670891 w 2421466"/>
                <a:gd name="connsiteY12" fmla="*/ 2063032 h 2421466"/>
                <a:gd name="connsiteX13" fmla="*/ 1713594 w 2421466"/>
                <a:gd name="connsiteY13" fmla="*/ 2305177 h 2421466"/>
                <a:gd name="connsiteX14" fmla="*/ 1529014 w 2421466"/>
                <a:gd name="connsiteY14" fmla="*/ 2372358 h 2421466"/>
                <a:gd name="connsiteX15" fmla="*/ 1406079 w 2421466"/>
                <a:gd name="connsiteY15" fmla="*/ 2159416 h 2421466"/>
                <a:gd name="connsiteX16" fmla="*/ 1015387 w 2421466"/>
                <a:gd name="connsiteY16" fmla="*/ 2159416 h 2421466"/>
                <a:gd name="connsiteX17" fmla="*/ 892452 w 2421466"/>
                <a:gd name="connsiteY17" fmla="*/ 2372358 h 2421466"/>
                <a:gd name="connsiteX18" fmla="*/ 707872 w 2421466"/>
                <a:gd name="connsiteY18" fmla="*/ 2305177 h 2421466"/>
                <a:gd name="connsiteX19" fmla="*/ 750575 w 2421466"/>
                <a:gd name="connsiteY19" fmla="*/ 2063032 h 2421466"/>
                <a:gd name="connsiteX20" fmla="*/ 451288 w 2421466"/>
                <a:gd name="connsiteY20" fmla="*/ 1811900 h 2421466"/>
                <a:gd name="connsiteX21" fmla="*/ 220237 w 2421466"/>
                <a:gd name="connsiteY21" fmla="*/ 1896003 h 2421466"/>
                <a:gd name="connsiteX22" fmla="*/ 122024 w 2421466"/>
                <a:gd name="connsiteY22" fmla="*/ 1725893 h 2421466"/>
                <a:gd name="connsiteX23" fmla="*/ 310384 w 2421466"/>
                <a:gd name="connsiteY23" fmla="*/ 1567848 h 2421466"/>
                <a:gd name="connsiteX24" fmla="*/ 242541 w 2421466"/>
                <a:gd name="connsiteY24" fmla="*/ 1183092 h 2421466"/>
                <a:gd name="connsiteX25" fmla="*/ 11486 w 2421466"/>
                <a:gd name="connsiteY25" fmla="*/ 1099002 h 2421466"/>
                <a:gd name="connsiteX26" fmla="*/ 45595 w 2421466"/>
                <a:gd name="connsiteY26" fmla="*/ 905560 h 2421466"/>
                <a:gd name="connsiteX27" fmla="*/ 291476 w 2421466"/>
                <a:gd name="connsiteY27" fmla="*/ 905566 h 2421466"/>
                <a:gd name="connsiteX28" fmla="*/ 486822 w 2421466"/>
                <a:gd name="connsiteY28" fmla="*/ 567217 h 2421466"/>
                <a:gd name="connsiteX29" fmla="*/ 363876 w 2421466"/>
                <a:gd name="connsiteY29" fmla="*/ 354281 h 2421466"/>
                <a:gd name="connsiteX30" fmla="*/ 514347 w 2421466"/>
                <a:gd name="connsiteY30" fmla="*/ 228021 h 2421466"/>
                <a:gd name="connsiteX31" fmla="*/ 702699 w 2421466"/>
                <a:gd name="connsiteY31" fmla="*/ 386075 h 2421466"/>
                <a:gd name="connsiteX32" fmla="*/ 1069829 w 2421466"/>
                <a:gd name="connsiteY32" fmla="*/ 252450 h 2421466"/>
                <a:gd name="connsiteX33" fmla="*/ 1112520 w 2421466"/>
                <a:gd name="connsiteY33" fmla="*/ 10304 h 2421466"/>
                <a:gd name="connsiteX34" fmla="*/ 1308946 w 2421466"/>
                <a:gd name="connsiteY34" fmla="*/ 10304 h 2421466"/>
                <a:gd name="connsiteX35" fmla="*/ 1351636 w 2421466"/>
                <a:gd name="connsiteY35" fmla="*/ 252450 h 2421466"/>
                <a:gd name="connsiteX36" fmla="*/ 1718766 w 2421466"/>
                <a:gd name="connsiteY36" fmla="*/ 386074 h 2421466"/>
                <a:gd name="connsiteX37" fmla="*/ 1718767 w 2421466"/>
                <a:gd name="connsiteY37" fmla="*/ 386075 h 242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21466" h="2421466">
                  <a:moveTo>
                    <a:pt x="1718767" y="386075"/>
                  </a:moveTo>
                  <a:lnTo>
                    <a:pt x="1907119" y="228021"/>
                  </a:lnTo>
                  <a:lnTo>
                    <a:pt x="2057590" y="354281"/>
                  </a:lnTo>
                  <a:lnTo>
                    <a:pt x="1934644" y="567217"/>
                  </a:lnTo>
                  <a:cubicBezTo>
                    <a:pt x="2022066" y="665560"/>
                    <a:pt x="2088533" y="780685"/>
                    <a:pt x="2129990" y="905566"/>
                  </a:cubicBezTo>
                  <a:lnTo>
                    <a:pt x="2375871" y="905560"/>
                  </a:lnTo>
                  <a:lnTo>
                    <a:pt x="2409980" y="1099002"/>
                  </a:lnTo>
                  <a:lnTo>
                    <a:pt x="2178925" y="1183092"/>
                  </a:lnTo>
                  <a:cubicBezTo>
                    <a:pt x="2182680" y="1314621"/>
                    <a:pt x="2159596" y="1445536"/>
                    <a:pt x="2111082" y="1567848"/>
                  </a:cubicBezTo>
                  <a:lnTo>
                    <a:pt x="2299442" y="1725893"/>
                  </a:lnTo>
                  <a:lnTo>
                    <a:pt x="2201229" y="1896003"/>
                  </a:lnTo>
                  <a:lnTo>
                    <a:pt x="1970178" y="1811900"/>
                  </a:lnTo>
                  <a:cubicBezTo>
                    <a:pt x="1888509" y="1915071"/>
                    <a:pt x="1786676" y="2000519"/>
                    <a:pt x="1670891" y="2063032"/>
                  </a:cubicBezTo>
                  <a:lnTo>
                    <a:pt x="1713594" y="2305177"/>
                  </a:lnTo>
                  <a:lnTo>
                    <a:pt x="1529014" y="2372358"/>
                  </a:lnTo>
                  <a:lnTo>
                    <a:pt x="1406079" y="2159416"/>
                  </a:lnTo>
                  <a:cubicBezTo>
                    <a:pt x="1277200" y="2185954"/>
                    <a:pt x="1144266" y="2185954"/>
                    <a:pt x="1015387" y="2159416"/>
                  </a:cubicBezTo>
                  <a:lnTo>
                    <a:pt x="892452" y="2372358"/>
                  </a:lnTo>
                  <a:lnTo>
                    <a:pt x="707872" y="2305177"/>
                  </a:lnTo>
                  <a:lnTo>
                    <a:pt x="750575" y="2063032"/>
                  </a:lnTo>
                  <a:cubicBezTo>
                    <a:pt x="634790" y="2000520"/>
                    <a:pt x="532956" y="1915071"/>
                    <a:pt x="451288" y="1811900"/>
                  </a:cubicBezTo>
                  <a:lnTo>
                    <a:pt x="220237" y="1896003"/>
                  </a:lnTo>
                  <a:lnTo>
                    <a:pt x="122024" y="1725893"/>
                  </a:lnTo>
                  <a:lnTo>
                    <a:pt x="310384" y="1567848"/>
                  </a:lnTo>
                  <a:cubicBezTo>
                    <a:pt x="261870" y="1445536"/>
                    <a:pt x="238786" y="1314621"/>
                    <a:pt x="242541" y="1183092"/>
                  </a:cubicBezTo>
                  <a:lnTo>
                    <a:pt x="11486" y="1099002"/>
                  </a:lnTo>
                  <a:lnTo>
                    <a:pt x="45595" y="905560"/>
                  </a:lnTo>
                  <a:lnTo>
                    <a:pt x="291476" y="905566"/>
                  </a:lnTo>
                  <a:cubicBezTo>
                    <a:pt x="332933" y="780685"/>
                    <a:pt x="399400" y="665560"/>
                    <a:pt x="486822" y="567217"/>
                  </a:cubicBezTo>
                  <a:lnTo>
                    <a:pt x="363876" y="354281"/>
                  </a:lnTo>
                  <a:lnTo>
                    <a:pt x="514347" y="228021"/>
                  </a:lnTo>
                  <a:lnTo>
                    <a:pt x="702699" y="386075"/>
                  </a:lnTo>
                  <a:cubicBezTo>
                    <a:pt x="814729" y="317059"/>
                    <a:pt x="939646" y="271592"/>
                    <a:pt x="1069829" y="252450"/>
                  </a:cubicBezTo>
                  <a:lnTo>
                    <a:pt x="1112520" y="10304"/>
                  </a:lnTo>
                  <a:lnTo>
                    <a:pt x="1308946" y="10304"/>
                  </a:lnTo>
                  <a:lnTo>
                    <a:pt x="1351636" y="252450"/>
                  </a:lnTo>
                  <a:cubicBezTo>
                    <a:pt x="1481819" y="271592"/>
                    <a:pt x="1606736" y="317058"/>
                    <a:pt x="1718766" y="386074"/>
                  </a:cubicBezTo>
                  <a:lnTo>
                    <a:pt x="1718767" y="386075"/>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577511" rIns="108000" bIns="616602" numCol="1" spcCol="1270" anchor="ctr" anchorCtr="0">
              <a:noAutofit/>
            </a:bodyPr>
            <a:lstStyle/>
            <a:p>
              <a:pPr lvl="0" algn="ctr" defTabSz="1887463">
                <a:lnSpc>
                  <a:spcPct val="90000"/>
                </a:lnSpc>
                <a:spcBef>
                  <a:spcPct val="0"/>
                </a:spcBef>
                <a:spcAft>
                  <a:spcPct val="35000"/>
                </a:spcAft>
                <a:defRPr/>
              </a:pPr>
              <a:r>
                <a:rPr lang="en-US" sz="1200" b="1" kern="0" dirty="0">
                  <a:solidFill>
                    <a:prstClr val="white"/>
                  </a:solidFill>
                </a:rPr>
                <a:t>Demand</a:t>
              </a:r>
            </a:p>
            <a:p>
              <a:pPr lvl="0" algn="ctr" defTabSz="1887463">
                <a:lnSpc>
                  <a:spcPct val="90000"/>
                </a:lnSpc>
                <a:spcBef>
                  <a:spcPct val="0"/>
                </a:spcBef>
                <a:spcAft>
                  <a:spcPct val="35000"/>
                </a:spcAft>
                <a:defRPr/>
              </a:pPr>
              <a:r>
                <a:rPr lang="en-US" sz="1200" i="1" kern="0" dirty="0">
                  <a:solidFill>
                    <a:prstClr val="white"/>
                  </a:solidFill>
                </a:rPr>
                <a:t>for financial products  &amp; services </a:t>
              </a:r>
            </a:p>
            <a:p>
              <a:pPr lvl="0" algn="ctr" defTabSz="1887463">
                <a:lnSpc>
                  <a:spcPct val="90000"/>
                </a:lnSpc>
                <a:spcBef>
                  <a:spcPct val="0"/>
                </a:spcBef>
                <a:spcAft>
                  <a:spcPct val="35000"/>
                </a:spcAft>
                <a:defRPr/>
              </a:pPr>
              <a:r>
                <a:rPr lang="en-US" sz="1200" i="1" kern="0" dirty="0">
                  <a:solidFill>
                    <a:prstClr val="white"/>
                  </a:solidFill>
                </a:rPr>
                <a:t>(households)</a:t>
              </a:r>
            </a:p>
          </p:txBody>
        </p:sp>
        <p:sp>
          <p:nvSpPr>
            <p:cNvPr id="18" name="TextBox 17">
              <a:extLst>
                <a:ext uri="{FF2B5EF4-FFF2-40B4-BE49-F238E27FC236}">
                  <a16:creationId xmlns:a16="http://schemas.microsoft.com/office/drawing/2014/main" xmlns="" id="{C77A0502-90DE-4CBD-BCE9-C1071F6FC491}"/>
                </a:ext>
              </a:extLst>
            </p:cNvPr>
            <p:cNvSpPr txBox="1"/>
            <p:nvPr/>
          </p:nvSpPr>
          <p:spPr>
            <a:xfrm>
              <a:off x="999419" y="4947354"/>
              <a:ext cx="2006248" cy="677108"/>
            </a:xfrm>
            <a:prstGeom prst="rect">
              <a:avLst/>
            </a:prstGeom>
            <a:noFill/>
          </p:spPr>
          <p:txBody>
            <a:bodyPr wrap="square" rtlCol="0">
              <a:spAutoFit/>
            </a:bodyPr>
            <a:lstStyle/>
            <a:p>
              <a:r>
                <a:rPr lang="en-US" sz="1300" b="1" dirty="0">
                  <a:solidFill>
                    <a:schemeClr val="bg1"/>
                  </a:solidFill>
                </a:rPr>
                <a:t>Socio-cultural </a:t>
              </a:r>
            </a:p>
            <a:p>
              <a:r>
                <a:rPr lang="en-US" sz="1300" b="1" dirty="0">
                  <a:solidFill>
                    <a:schemeClr val="bg1"/>
                  </a:solidFill>
                </a:rPr>
                <a:t>context </a:t>
              </a:r>
            </a:p>
            <a:p>
              <a:r>
                <a:rPr lang="en-US" sz="1200" i="1" dirty="0">
                  <a:solidFill>
                    <a:schemeClr val="bg1"/>
                  </a:solidFill>
                </a:rPr>
                <a:t>(gender norms)</a:t>
              </a:r>
            </a:p>
          </p:txBody>
        </p:sp>
      </p:grpSp>
      <p:sp>
        <p:nvSpPr>
          <p:cNvPr id="70" name="TextBox 69">
            <a:extLst>
              <a:ext uri="{FF2B5EF4-FFF2-40B4-BE49-F238E27FC236}">
                <a16:creationId xmlns:a16="http://schemas.microsoft.com/office/drawing/2014/main" xmlns="" id="{4A56305C-441D-4895-8AE3-0CCD41725888}"/>
              </a:ext>
            </a:extLst>
          </p:cNvPr>
          <p:cNvSpPr txBox="1"/>
          <p:nvPr/>
        </p:nvSpPr>
        <p:spPr>
          <a:xfrm>
            <a:off x="75940" y="6344355"/>
            <a:ext cx="5234132" cy="381000"/>
          </a:xfrm>
          <a:prstGeom prst="rect">
            <a:avLst/>
          </a:prstGeom>
          <a:noFill/>
          <a:ln>
            <a:noFill/>
          </a:ln>
        </p:spPr>
        <p:txBody>
          <a:bodyPr wrap="square" lIns="36000" rIns="36000" rtlCol="0">
            <a:noAutofit/>
          </a:bodyPr>
          <a:lstStyle/>
          <a:p>
            <a:r>
              <a:rPr lang="en-ZA" sz="1000" dirty="0"/>
              <a:t>[1] The definition of agency in the financial inclusion context refers to controlling the benefits of financial product &amp; service use. [2] A recent Gates Foundation study highlighted 6 other key drivers of WEE.</a:t>
            </a:r>
          </a:p>
        </p:txBody>
      </p:sp>
      <p:sp>
        <p:nvSpPr>
          <p:cNvPr id="72" name="Arrow: Curved Left 38">
            <a:extLst>
              <a:ext uri="{FF2B5EF4-FFF2-40B4-BE49-F238E27FC236}">
                <a16:creationId xmlns:a16="http://schemas.microsoft.com/office/drawing/2014/main" xmlns="" id="{EDD6135B-053B-45A9-8A3F-8860EF0212CD}"/>
              </a:ext>
            </a:extLst>
          </p:cNvPr>
          <p:cNvSpPr/>
          <p:nvPr/>
        </p:nvSpPr>
        <p:spPr>
          <a:xfrm rot="9639428">
            <a:off x="601181" y="3656160"/>
            <a:ext cx="533693" cy="2733693"/>
          </a:xfrm>
          <a:prstGeom prst="curvedLeftArrow">
            <a:avLst/>
          </a:prstGeom>
          <a:solidFill>
            <a:srgbClr val="DDD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62" b="0" i="0" u="none" strike="noStrike" kern="0" cap="none" spc="0" normalizeH="0" baseline="0" noProof="0">
              <a:ln>
                <a:noFill/>
              </a:ln>
              <a:solidFill>
                <a:schemeClr val="tx1"/>
              </a:solidFill>
              <a:effectLst/>
              <a:uLnTx/>
              <a:uFillTx/>
            </a:endParaRPr>
          </a:p>
        </p:txBody>
      </p:sp>
      <p:sp>
        <p:nvSpPr>
          <p:cNvPr id="73" name="Arrow: Curved Left 38">
            <a:extLst>
              <a:ext uri="{FF2B5EF4-FFF2-40B4-BE49-F238E27FC236}">
                <a16:creationId xmlns:a16="http://schemas.microsoft.com/office/drawing/2014/main" xmlns="" id="{4798E8E1-AEFA-487F-A923-3568FD92638A}"/>
              </a:ext>
            </a:extLst>
          </p:cNvPr>
          <p:cNvSpPr/>
          <p:nvPr/>
        </p:nvSpPr>
        <p:spPr>
          <a:xfrm rot="20023342">
            <a:off x="3971573" y="2416115"/>
            <a:ext cx="533693" cy="2733693"/>
          </a:xfrm>
          <a:prstGeom prst="curvedLeftArrow">
            <a:avLst/>
          </a:prstGeom>
          <a:solidFill>
            <a:srgbClr val="DDD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62" b="0" i="0" u="none" strike="noStrike" kern="0" cap="none" spc="0" normalizeH="0" baseline="0" noProof="0">
              <a:ln>
                <a:noFill/>
              </a:ln>
              <a:solidFill>
                <a:schemeClr val="tx1"/>
              </a:solidFill>
              <a:effectLst/>
              <a:uLnTx/>
              <a:uFillTx/>
            </a:endParaRPr>
          </a:p>
        </p:txBody>
      </p:sp>
    </p:spTree>
    <p:extLst>
      <p:ext uri="{BB962C8B-B14F-4D97-AF65-F5344CB8AC3E}">
        <p14:creationId xmlns:p14="http://schemas.microsoft.com/office/powerpoint/2010/main" val="264456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 Placeholder 4"/>
          <p:cNvSpPr txBox="1">
            <a:spLocks/>
          </p:cNvSpPr>
          <p:nvPr/>
        </p:nvSpPr>
        <p:spPr>
          <a:xfrm>
            <a:off x="381000" y="6400800"/>
            <a:ext cx="8153400" cy="244830"/>
          </a:xfrm>
          <a:prstGeom prst="rect">
            <a:avLst/>
          </a:prstGeom>
          <a:noFill/>
          <a:ln w="63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lgn="l" defTabSz="914400" rtl="0" eaLnBrk="1" latinLnBrk="0" hangingPunct="1">
              <a:spcBef>
                <a:spcPct val="20000"/>
              </a:spcBef>
              <a:buFont typeface="Arial" pitchFamily="34" charset="0"/>
              <a:buNone/>
              <a:defRPr sz="2400" kern="1200">
                <a:solidFill>
                  <a:srgbClr val="404040"/>
                </a:solidFill>
                <a:latin typeface="+mn-lt"/>
                <a:ea typeface="+mn-ea"/>
                <a:cs typeface="+mn-cs"/>
              </a:defRPr>
            </a:lvl1pPr>
            <a:lvl2pPr marL="804672" indent="-347472" algn="l" defTabSz="914400" rtl="0" eaLnBrk="1" latinLnBrk="0" hangingPunct="1">
              <a:spcBef>
                <a:spcPct val="20000"/>
              </a:spcBef>
              <a:buFont typeface="Arial" pitchFamily="34" charset="0"/>
              <a:buChar char="•"/>
              <a:defRPr sz="2400" kern="1200">
                <a:solidFill>
                  <a:srgbClr val="404040"/>
                </a:solidFill>
                <a:latin typeface="+mn-lt"/>
                <a:ea typeface="+mn-ea"/>
                <a:cs typeface="+mn-cs"/>
              </a:defRPr>
            </a:lvl2pPr>
            <a:lvl3pPr marL="1261872" indent="-347472" algn="l" defTabSz="914400" rtl="0" eaLnBrk="1" latinLnBrk="0" hangingPunct="1">
              <a:spcBef>
                <a:spcPct val="20000"/>
              </a:spcBef>
              <a:buFont typeface="Wingdings" pitchFamily="2" charset="2"/>
              <a:buChar char="ü"/>
              <a:defRPr sz="2400" kern="1200">
                <a:solidFill>
                  <a:srgbClr val="404040"/>
                </a:solidFill>
                <a:latin typeface="+mn-lt"/>
                <a:ea typeface="+mn-ea"/>
                <a:cs typeface="+mn-cs"/>
              </a:defRPr>
            </a:lvl3pPr>
            <a:lvl4pPr marL="1600200" indent="-347472" algn="l" defTabSz="914400" rtl="0" eaLnBrk="1" latinLnBrk="0" hangingPunct="1">
              <a:spcBef>
                <a:spcPct val="20000"/>
              </a:spcBef>
              <a:buFont typeface="Arial" pitchFamily="34" charset="0"/>
              <a:buChar char="–"/>
              <a:defRPr sz="2400" kern="1200">
                <a:solidFill>
                  <a:srgbClr val="404040"/>
                </a:solidFill>
                <a:latin typeface="+mn-lt"/>
                <a:ea typeface="+mn-ea"/>
                <a:cs typeface="+mn-cs"/>
              </a:defRPr>
            </a:lvl4pPr>
            <a:lvl5pPr marL="2057400" indent="-347472" algn="l" defTabSz="914400" rtl="0" eaLnBrk="1" latinLnBrk="0" hangingPunct="1">
              <a:spcBef>
                <a:spcPct val="20000"/>
              </a:spcBef>
              <a:buFont typeface="Arial" pitchFamily="34" charset="0"/>
              <a:buChar char="•"/>
              <a:defRPr sz="24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1100" b="0" i="0" u="none" strike="noStrike" kern="1200" cap="none" spc="0" normalizeH="0" baseline="30000" noProof="0" dirty="0">
                <a:ln>
                  <a:noFill/>
                </a:ln>
                <a:solidFill>
                  <a:prstClr val="black"/>
                </a:solidFill>
                <a:effectLst/>
                <a:uLnTx/>
                <a:uFillTx/>
                <a:latin typeface="Myriad Pro"/>
              </a:rPr>
              <a:t>1</a:t>
            </a:r>
            <a:r>
              <a:rPr kumimoji="0" lang="en-ZA" sz="1100" b="0" i="0" u="none" strike="noStrike" kern="1200" cap="none" spc="0" normalizeH="0" baseline="0" noProof="0" dirty="0">
                <a:ln>
                  <a:noFill/>
                </a:ln>
                <a:solidFill>
                  <a:prstClr val="black"/>
                </a:solidFill>
                <a:effectLst/>
                <a:uLnTx/>
                <a:uFillTx/>
                <a:latin typeface="Myriad Pro"/>
              </a:rPr>
              <a:t> Adolescent girls are defined as those in the 10 to 24 year age group. </a:t>
            </a:r>
            <a:r>
              <a:rPr kumimoji="0" lang="en-ZA" sz="1100" b="0" i="0" u="none" strike="noStrike" kern="1200" cap="none" spc="0" normalizeH="0" baseline="30000" noProof="0" dirty="0">
                <a:ln>
                  <a:noFill/>
                </a:ln>
                <a:solidFill>
                  <a:prstClr val="black"/>
                </a:solidFill>
                <a:effectLst/>
                <a:uLnTx/>
                <a:uFillTx/>
                <a:latin typeface="Myriad Pro"/>
              </a:rPr>
              <a:t>2 </a:t>
            </a:r>
            <a:r>
              <a:rPr kumimoji="0" lang="en-ZA" sz="1100" b="0" i="0" u="none" strike="noStrike" kern="1200" cap="none" spc="0" normalizeH="0" baseline="0" noProof="0" dirty="0">
                <a:ln>
                  <a:noFill/>
                </a:ln>
                <a:solidFill>
                  <a:prstClr val="black"/>
                </a:solidFill>
                <a:effectLst/>
                <a:uLnTx/>
                <a:uFillTx/>
                <a:latin typeface="Myriad Pro"/>
              </a:rPr>
              <a:t>This could include other family members dying. </a:t>
            </a:r>
            <a:r>
              <a:rPr kumimoji="0" lang="en-ZA" sz="1100" b="0" i="0" u="none" strike="noStrike" kern="1200" cap="none" spc="0" normalizeH="0" baseline="30000" noProof="0" dirty="0">
                <a:ln>
                  <a:noFill/>
                </a:ln>
                <a:solidFill>
                  <a:prstClr val="black"/>
                </a:solidFill>
                <a:effectLst/>
                <a:uLnTx/>
                <a:uFillTx/>
                <a:latin typeface="Myriad Pro"/>
              </a:rPr>
              <a:t>3 </a:t>
            </a:r>
            <a:r>
              <a:rPr kumimoji="0" lang="en-ZA" sz="1100" b="0" i="0" u="none" strike="noStrike" kern="1200" cap="none" spc="0" normalizeH="0" baseline="0" noProof="0" dirty="0">
                <a:ln>
                  <a:noFill/>
                </a:ln>
                <a:solidFill>
                  <a:prstClr val="black"/>
                </a:solidFill>
                <a:effectLst/>
                <a:uLnTx/>
                <a:uFillTx/>
                <a:latin typeface="Myriad Pro"/>
              </a:rPr>
              <a:t>In Ethiopia for example, some girls may be forced to migrate for marriage. </a:t>
            </a:r>
            <a:endParaRPr kumimoji="0" lang="en-ZA" sz="1100" b="0" i="0" u="none" strike="noStrike" kern="1200" cap="none" spc="0" normalizeH="0" baseline="30000" noProof="0" dirty="0">
              <a:ln>
                <a:noFill/>
              </a:ln>
              <a:solidFill>
                <a:prstClr val="black"/>
              </a:solidFill>
              <a:effectLst/>
              <a:uLnTx/>
              <a:uFillTx/>
              <a:latin typeface="Myriad Pro"/>
            </a:endParaRPr>
          </a:p>
        </p:txBody>
      </p:sp>
      <p:grpSp>
        <p:nvGrpSpPr>
          <p:cNvPr id="5" name="Group 4"/>
          <p:cNvGrpSpPr/>
          <p:nvPr/>
        </p:nvGrpSpPr>
        <p:grpSpPr>
          <a:xfrm>
            <a:off x="320084" y="1267054"/>
            <a:ext cx="2399628" cy="1411704"/>
            <a:chOff x="505211" y="1267617"/>
            <a:chExt cx="4193216" cy="897590"/>
          </a:xfrm>
        </p:grpSpPr>
        <p:sp>
          <p:nvSpPr>
            <p:cNvPr id="94" name="Freeform: Shape 93"/>
            <p:cNvSpPr/>
            <p:nvPr/>
          </p:nvSpPr>
          <p:spPr>
            <a:xfrm>
              <a:off x="505212" y="1267617"/>
              <a:ext cx="401714" cy="254953"/>
            </a:xfrm>
            <a:custGeom>
              <a:avLst/>
              <a:gdLst>
                <a:gd name="connsiteX0" fmla="*/ 0 w 1223227"/>
                <a:gd name="connsiteY0" fmla="*/ 115174 h 691031"/>
                <a:gd name="connsiteX1" fmla="*/ 115174 w 1223227"/>
                <a:gd name="connsiteY1" fmla="*/ 0 h 691031"/>
                <a:gd name="connsiteX2" fmla="*/ 1108053 w 1223227"/>
                <a:gd name="connsiteY2" fmla="*/ 0 h 691031"/>
                <a:gd name="connsiteX3" fmla="*/ 1223227 w 1223227"/>
                <a:gd name="connsiteY3" fmla="*/ 115174 h 691031"/>
                <a:gd name="connsiteX4" fmla="*/ 1223227 w 1223227"/>
                <a:gd name="connsiteY4" fmla="*/ 575857 h 691031"/>
                <a:gd name="connsiteX5" fmla="*/ 1108053 w 1223227"/>
                <a:gd name="connsiteY5" fmla="*/ 691031 h 691031"/>
                <a:gd name="connsiteX6" fmla="*/ 115174 w 1223227"/>
                <a:gd name="connsiteY6" fmla="*/ 691031 h 691031"/>
                <a:gd name="connsiteX7" fmla="*/ 0 w 1223227"/>
                <a:gd name="connsiteY7" fmla="*/ 575857 h 691031"/>
                <a:gd name="connsiteX8" fmla="*/ 0 w 1223227"/>
                <a:gd name="connsiteY8" fmla="*/ 115174 h 69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27" h="691031">
                  <a:moveTo>
                    <a:pt x="0" y="115174"/>
                  </a:moveTo>
                  <a:cubicBezTo>
                    <a:pt x="0" y="51565"/>
                    <a:pt x="51565" y="0"/>
                    <a:pt x="115174" y="0"/>
                  </a:cubicBezTo>
                  <a:lnTo>
                    <a:pt x="1108053" y="0"/>
                  </a:lnTo>
                  <a:cubicBezTo>
                    <a:pt x="1171662" y="0"/>
                    <a:pt x="1223227" y="51565"/>
                    <a:pt x="1223227" y="115174"/>
                  </a:cubicBezTo>
                  <a:lnTo>
                    <a:pt x="1223227" y="575857"/>
                  </a:lnTo>
                  <a:cubicBezTo>
                    <a:pt x="1223227" y="639466"/>
                    <a:pt x="1171662" y="691031"/>
                    <a:pt x="1108053" y="691031"/>
                  </a:cubicBezTo>
                  <a:lnTo>
                    <a:pt x="115174" y="691031"/>
                  </a:lnTo>
                  <a:cubicBezTo>
                    <a:pt x="51565" y="691031"/>
                    <a:pt x="0" y="639466"/>
                    <a:pt x="0" y="575857"/>
                  </a:cubicBezTo>
                  <a:lnTo>
                    <a:pt x="0" y="115174"/>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453" tIns="79453" rIns="79453" bIns="79453"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Myriad Pro"/>
              </a:endParaRPr>
            </a:p>
          </p:txBody>
        </p:sp>
        <p:sp>
          <p:nvSpPr>
            <p:cNvPr id="95" name="Freeform: Shape 94"/>
            <p:cNvSpPr/>
            <p:nvPr/>
          </p:nvSpPr>
          <p:spPr>
            <a:xfrm>
              <a:off x="505211" y="1572712"/>
              <a:ext cx="401714" cy="254953"/>
            </a:xfrm>
            <a:custGeom>
              <a:avLst/>
              <a:gdLst>
                <a:gd name="connsiteX0" fmla="*/ 0 w 1223227"/>
                <a:gd name="connsiteY0" fmla="*/ 115174 h 691031"/>
                <a:gd name="connsiteX1" fmla="*/ 115174 w 1223227"/>
                <a:gd name="connsiteY1" fmla="*/ 0 h 691031"/>
                <a:gd name="connsiteX2" fmla="*/ 1108053 w 1223227"/>
                <a:gd name="connsiteY2" fmla="*/ 0 h 691031"/>
                <a:gd name="connsiteX3" fmla="*/ 1223227 w 1223227"/>
                <a:gd name="connsiteY3" fmla="*/ 115174 h 691031"/>
                <a:gd name="connsiteX4" fmla="*/ 1223227 w 1223227"/>
                <a:gd name="connsiteY4" fmla="*/ 575857 h 691031"/>
                <a:gd name="connsiteX5" fmla="*/ 1108053 w 1223227"/>
                <a:gd name="connsiteY5" fmla="*/ 691031 h 691031"/>
                <a:gd name="connsiteX6" fmla="*/ 115174 w 1223227"/>
                <a:gd name="connsiteY6" fmla="*/ 691031 h 691031"/>
                <a:gd name="connsiteX7" fmla="*/ 0 w 1223227"/>
                <a:gd name="connsiteY7" fmla="*/ 575857 h 691031"/>
                <a:gd name="connsiteX8" fmla="*/ 0 w 1223227"/>
                <a:gd name="connsiteY8" fmla="*/ 115174 h 69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27" h="691031">
                  <a:moveTo>
                    <a:pt x="0" y="115174"/>
                  </a:moveTo>
                  <a:cubicBezTo>
                    <a:pt x="0" y="51565"/>
                    <a:pt x="51565" y="0"/>
                    <a:pt x="115174" y="0"/>
                  </a:cubicBezTo>
                  <a:lnTo>
                    <a:pt x="1108053" y="0"/>
                  </a:lnTo>
                  <a:cubicBezTo>
                    <a:pt x="1171662" y="0"/>
                    <a:pt x="1223227" y="51565"/>
                    <a:pt x="1223227" y="115174"/>
                  </a:cubicBezTo>
                  <a:lnTo>
                    <a:pt x="1223227" y="575857"/>
                  </a:lnTo>
                  <a:cubicBezTo>
                    <a:pt x="1223227" y="639466"/>
                    <a:pt x="1171662" y="691031"/>
                    <a:pt x="1108053" y="691031"/>
                  </a:cubicBezTo>
                  <a:lnTo>
                    <a:pt x="115174" y="691031"/>
                  </a:lnTo>
                  <a:cubicBezTo>
                    <a:pt x="51565" y="691031"/>
                    <a:pt x="0" y="639466"/>
                    <a:pt x="0" y="575857"/>
                  </a:cubicBezTo>
                  <a:lnTo>
                    <a:pt x="0" y="115174"/>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453" tIns="79453" rIns="79453" bIns="79453"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Myriad Pro"/>
              </a:endParaRPr>
            </a:p>
          </p:txBody>
        </p:sp>
        <p:sp>
          <p:nvSpPr>
            <p:cNvPr id="96" name="Freeform: Shape 95"/>
            <p:cNvSpPr/>
            <p:nvPr/>
          </p:nvSpPr>
          <p:spPr>
            <a:xfrm>
              <a:off x="511857" y="1903865"/>
              <a:ext cx="401714" cy="254953"/>
            </a:xfrm>
            <a:custGeom>
              <a:avLst/>
              <a:gdLst>
                <a:gd name="connsiteX0" fmla="*/ 0 w 1223227"/>
                <a:gd name="connsiteY0" fmla="*/ 115174 h 691031"/>
                <a:gd name="connsiteX1" fmla="*/ 115174 w 1223227"/>
                <a:gd name="connsiteY1" fmla="*/ 0 h 691031"/>
                <a:gd name="connsiteX2" fmla="*/ 1108053 w 1223227"/>
                <a:gd name="connsiteY2" fmla="*/ 0 h 691031"/>
                <a:gd name="connsiteX3" fmla="*/ 1223227 w 1223227"/>
                <a:gd name="connsiteY3" fmla="*/ 115174 h 691031"/>
                <a:gd name="connsiteX4" fmla="*/ 1223227 w 1223227"/>
                <a:gd name="connsiteY4" fmla="*/ 575857 h 691031"/>
                <a:gd name="connsiteX5" fmla="*/ 1108053 w 1223227"/>
                <a:gd name="connsiteY5" fmla="*/ 691031 h 691031"/>
                <a:gd name="connsiteX6" fmla="*/ 115174 w 1223227"/>
                <a:gd name="connsiteY6" fmla="*/ 691031 h 691031"/>
                <a:gd name="connsiteX7" fmla="*/ 0 w 1223227"/>
                <a:gd name="connsiteY7" fmla="*/ 575857 h 691031"/>
                <a:gd name="connsiteX8" fmla="*/ 0 w 1223227"/>
                <a:gd name="connsiteY8" fmla="*/ 115174 h 69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27" h="691031">
                  <a:moveTo>
                    <a:pt x="0" y="115174"/>
                  </a:moveTo>
                  <a:cubicBezTo>
                    <a:pt x="0" y="51565"/>
                    <a:pt x="51565" y="0"/>
                    <a:pt x="115174" y="0"/>
                  </a:cubicBezTo>
                  <a:lnTo>
                    <a:pt x="1108053" y="0"/>
                  </a:lnTo>
                  <a:cubicBezTo>
                    <a:pt x="1171662" y="0"/>
                    <a:pt x="1223227" y="51565"/>
                    <a:pt x="1223227" y="115174"/>
                  </a:cubicBezTo>
                  <a:lnTo>
                    <a:pt x="1223227" y="575857"/>
                  </a:lnTo>
                  <a:cubicBezTo>
                    <a:pt x="1223227" y="639466"/>
                    <a:pt x="1171662" y="691031"/>
                    <a:pt x="1108053" y="691031"/>
                  </a:cubicBezTo>
                  <a:lnTo>
                    <a:pt x="115174" y="691031"/>
                  </a:lnTo>
                  <a:cubicBezTo>
                    <a:pt x="51565" y="691031"/>
                    <a:pt x="0" y="639466"/>
                    <a:pt x="0" y="575857"/>
                  </a:cubicBezTo>
                  <a:lnTo>
                    <a:pt x="0" y="115174"/>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453" tIns="79453" rIns="79453" bIns="79453"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Myriad Pro"/>
              </a:endParaRPr>
            </a:p>
          </p:txBody>
        </p:sp>
        <p:sp>
          <p:nvSpPr>
            <p:cNvPr id="97" name="Text Placeholder 4"/>
            <p:cNvSpPr txBox="1">
              <a:spLocks/>
            </p:cNvSpPr>
            <p:nvPr/>
          </p:nvSpPr>
          <p:spPr>
            <a:xfrm>
              <a:off x="979969" y="1271244"/>
              <a:ext cx="3225957" cy="305094"/>
            </a:xfrm>
            <a:prstGeom prst="rect">
              <a:avLst/>
            </a:prstGeom>
            <a:noFill/>
            <a:ln w="63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lgn="l" defTabSz="914400" rtl="0" eaLnBrk="1" latinLnBrk="0" hangingPunct="1">
                <a:spcBef>
                  <a:spcPct val="20000"/>
                </a:spcBef>
                <a:buFont typeface="Arial" pitchFamily="34" charset="0"/>
                <a:buNone/>
                <a:defRPr sz="2400" kern="1200">
                  <a:solidFill>
                    <a:srgbClr val="404040"/>
                  </a:solidFill>
                  <a:latin typeface="+mn-lt"/>
                  <a:ea typeface="+mn-ea"/>
                  <a:cs typeface="+mn-cs"/>
                </a:defRPr>
              </a:lvl1pPr>
              <a:lvl2pPr marL="804672" indent="-347472" algn="l" defTabSz="914400" rtl="0" eaLnBrk="1" latinLnBrk="0" hangingPunct="1">
                <a:spcBef>
                  <a:spcPct val="20000"/>
                </a:spcBef>
                <a:buFont typeface="Arial" pitchFamily="34" charset="0"/>
                <a:buChar char="•"/>
                <a:defRPr sz="2400" kern="1200">
                  <a:solidFill>
                    <a:srgbClr val="404040"/>
                  </a:solidFill>
                  <a:latin typeface="+mn-lt"/>
                  <a:ea typeface="+mn-ea"/>
                  <a:cs typeface="+mn-cs"/>
                </a:defRPr>
              </a:lvl2pPr>
              <a:lvl3pPr marL="1261872" indent="-347472" algn="l" defTabSz="914400" rtl="0" eaLnBrk="1" latinLnBrk="0" hangingPunct="1">
                <a:spcBef>
                  <a:spcPct val="20000"/>
                </a:spcBef>
                <a:buFont typeface="Wingdings" pitchFamily="2" charset="2"/>
                <a:buChar char="ü"/>
                <a:defRPr sz="2400" kern="1200">
                  <a:solidFill>
                    <a:srgbClr val="404040"/>
                  </a:solidFill>
                  <a:latin typeface="+mn-lt"/>
                  <a:ea typeface="+mn-ea"/>
                  <a:cs typeface="+mn-cs"/>
                </a:defRPr>
              </a:lvl3pPr>
              <a:lvl4pPr marL="1600200" indent="-347472" algn="l" defTabSz="914400" rtl="0" eaLnBrk="1" latinLnBrk="0" hangingPunct="1">
                <a:spcBef>
                  <a:spcPct val="20000"/>
                </a:spcBef>
                <a:buFont typeface="Arial" pitchFamily="34" charset="0"/>
                <a:buChar char="–"/>
                <a:defRPr sz="2400" kern="1200">
                  <a:solidFill>
                    <a:srgbClr val="404040"/>
                  </a:solidFill>
                  <a:latin typeface="+mn-lt"/>
                  <a:ea typeface="+mn-ea"/>
                  <a:cs typeface="+mn-cs"/>
                </a:defRPr>
              </a:lvl4pPr>
              <a:lvl5pPr marL="2057400" indent="-347472" algn="l" defTabSz="914400" rtl="0" eaLnBrk="1" latinLnBrk="0" hangingPunct="1">
                <a:spcBef>
                  <a:spcPct val="20000"/>
                </a:spcBef>
                <a:buFont typeface="Arial" pitchFamily="34" charset="0"/>
                <a:buChar char="•"/>
                <a:defRPr sz="24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1200" b="0" i="0" u="none" strike="noStrike" kern="1200" cap="none" spc="0" normalizeH="0" baseline="0" noProof="0" dirty="0">
                  <a:ln>
                    <a:noFill/>
                  </a:ln>
                  <a:solidFill>
                    <a:prstClr val="black"/>
                  </a:solidFill>
                  <a:effectLst/>
                  <a:uLnTx/>
                  <a:uFillTx/>
                  <a:latin typeface="Myriad Pro"/>
                </a:rPr>
                <a:t>Adolescent girl</a:t>
              </a:r>
              <a:r>
                <a:rPr kumimoji="0" lang="en-ZA" sz="1200" b="0" i="0" u="none" strike="noStrike" kern="1200" cap="none" spc="0" normalizeH="0" baseline="30000" noProof="0" dirty="0">
                  <a:ln>
                    <a:noFill/>
                  </a:ln>
                  <a:solidFill>
                    <a:prstClr val="black"/>
                  </a:solidFill>
                  <a:effectLst/>
                  <a:uLnTx/>
                  <a:uFillTx/>
                  <a:latin typeface="Myriad Pro"/>
                </a:rPr>
                <a:t>1</a:t>
              </a:r>
              <a:r>
                <a:rPr kumimoji="0" lang="en-ZA" sz="1200" b="0" i="0" u="none" strike="noStrike" kern="1200" cap="none" spc="0" normalizeH="0" baseline="0" noProof="0" dirty="0">
                  <a:ln>
                    <a:noFill/>
                  </a:ln>
                  <a:solidFill>
                    <a:prstClr val="black"/>
                  </a:solidFill>
                  <a:effectLst/>
                  <a:uLnTx/>
                  <a:uFillTx/>
                  <a:latin typeface="Myriad Pro"/>
                </a:rPr>
                <a:t> life stage</a:t>
              </a:r>
            </a:p>
          </p:txBody>
        </p:sp>
        <p:sp>
          <p:nvSpPr>
            <p:cNvPr id="98" name="Text Placeholder 4"/>
            <p:cNvSpPr txBox="1">
              <a:spLocks/>
            </p:cNvSpPr>
            <p:nvPr/>
          </p:nvSpPr>
          <p:spPr>
            <a:xfrm>
              <a:off x="940820" y="1563556"/>
              <a:ext cx="3757607" cy="281464"/>
            </a:xfrm>
            <a:prstGeom prst="rect">
              <a:avLst/>
            </a:prstGeom>
            <a:noFill/>
            <a:ln w="63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lgn="l" defTabSz="914400" rtl="0" eaLnBrk="1" latinLnBrk="0" hangingPunct="1">
                <a:spcBef>
                  <a:spcPct val="20000"/>
                </a:spcBef>
                <a:buFont typeface="Arial" pitchFamily="34" charset="0"/>
                <a:buNone/>
                <a:defRPr sz="2400" kern="1200">
                  <a:solidFill>
                    <a:srgbClr val="404040"/>
                  </a:solidFill>
                  <a:latin typeface="+mn-lt"/>
                  <a:ea typeface="+mn-ea"/>
                  <a:cs typeface="+mn-cs"/>
                </a:defRPr>
              </a:lvl1pPr>
              <a:lvl2pPr marL="804672" indent="-347472" algn="l" defTabSz="914400" rtl="0" eaLnBrk="1" latinLnBrk="0" hangingPunct="1">
                <a:spcBef>
                  <a:spcPct val="20000"/>
                </a:spcBef>
                <a:buFont typeface="Arial" pitchFamily="34" charset="0"/>
                <a:buChar char="•"/>
                <a:defRPr sz="2400" kern="1200">
                  <a:solidFill>
                    <a:srgbClr val="404040"/>
                  </a:solidFill>
                  <a:latin typeface="+mn-lt"/>
                  <a:ea typeface="+mn-ea"/>
                  <a:cs typeface="+mn-cs"/>
                </a:defRPr>
              </a:lvl2pPr>
              <a:lvl3pPr marL="1261872" indent="-347472" algn="l" defTabSz="914400" rtl="0" eaLnBrk="1" latinLnBrk="0" hangingPunct="1">
                <a:spcBef>
                  <a:spcPct val="20000"/>
                </a:spcBef>
                <a:buFont typeface="Wingdings" pitchFamily="2" charset="2"/>
                <a:buChar char="ü"/>
                <a:defRPr sz="2400" kern="1200">
                  <a:solidFill>
                    <a:srgbClr val="404040"/>
                  </a:solidFill>
                  <a:latin typeface="+mn-lt"/>
                  <a:ea typeface="+mn-ea"/>
                  <a:cs typeface="+mn-cs"/>
                </a:defRPr>
              </a:lvl3pPr>
              <a:lvl4pPr marL="1600200" indent="-347472" algn="l" defTabSz="914400" rtl="0" eaLnBrk="1" latinLnBrk="0" hangingPunct="1">
                <a:spcBef>
                  <a:spcPct val="20000"/>
                </a:spcBef>
                <a:buFont typeface="Arial" pitchFamily="34" charset="0"/>
                <a:buChar char="–"/>
                <a:defRPr sz="2400" kern="1200">
                  <a:solidFill>
                    <a:srgbClr val="404040"/>
                  </a:solidFill>
                  <a:latin typeface="+mn-lt"/>
                  <a:ea typeface="+mn-ea"/>
                  <a:cs typeface="+mn-cs"/>
                </a:defRPr>
              </a:lvl4pPr>
              <a:lvl5pPr marL="2057400" indent="-347472" algn="l" defTabSz="914400" rtl="0" eaLnBrk="1" latinLnBrk="0" hangingPunct="1">
                <a:spcBef>
                  <a:spcPct val="20000"/>
                </a:spcBef>
                <a:buFont typeface="Arial" pitchFamily="34" charset="0"/>
                <a:buChar char="•"/>
                <a:defRPr sz="24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1200" b="0" i="0" u="none" strike="noStrike" kern="1200" cap="none" spc="0" normalizeH="0" baseline="0" noProof="0" dirty="0">
                  <a:ln>
                    <a:noFill/>
                  </a:ln>
                  <a:solidFill>
                    <a:prstClr val="black"/>
                  </a:solidFill>
                  <a:effectLst/>
                  <a:uLnTx/>
                  <a:uFillTx/>
                  <a:latin typeface="Myriad Pro"/>
                </a:rPr>
                <a:t>Adolescent and/or adult woman life stage</a:t>
              </a:r>
            </a:p>
          </p:txBody>
        </p:sp>
        <p:sp>
          <p:nvSpPr>
            <p:cNvPr id="99" name="Text Placeholder 4"/>
            <p:cNvSpPr txBox="1">
              <a:spLocks/>
            </p:cNvSpPr>
            <p:nvPr/>
          </p:nvSpPr>
          <p:spPr>
            <a:xfrm>
              <a:off x="939835" y="1883743"/>
              <a:ext cx="3757607" cy="281464"/>
            </a:xfrm>
            <a:prstGeom prst="rect">
              <a:avLst/>
            </a:prstGeom>
            <a:noFill/>
            <a:ln w="63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lgn="l" defTabSz="914400" rtl="0" eaLnBrk="1" latinLnBrk="0" hangingPunct="1">
                <a:spcBef>
                  <a:spcPct val="20000"/>
                </a:spcBef>
                <a:buFont typeface="Arial" pitchFamily="34" charset="0"/>
                <a:buNone/>
                <a:defRPr sz="2400" kern="1200">
                  <a:solidFill>
                    <a:srgbClr val="404040"/>
                  </a:solidFill>
                  <a:latin typeface="+mn-lt"/>
                  <a:ea typeface="+mn-ea"/>
                  <a:cs typeface="+mn-cs"/>
                </a:defRPr>
              </a:lvl1pPr>
              <a:lvl2pPr marL="804672" indent="-347472" algn="l" defTabSz="914400" rtl="0" eaLnBrk="1" latinLnBrk="0" hangingPunct="1">
                <a:spcBef>
                  <a:spcPct val="20000"/>
                </a:spcBef>
                <a:buFont typeface="Arial" pitchFamily="34" charset="0"/>
                <a:buChar char="•"/>
                <a:defRPr sz="2400" kern="1200">
                  <a:solidFill>
                    <a:srgbClr val="404040"/>
                  </a:solidFill>
                  <a:latin typeface="+mn-lt"/>
                  <a:ea typeface="+mn-ea"/>
                  <a:cs typeface="+mn-cs"/>
                </a:defRPr>
              </a:lvl2pPr>
              <a:lvl3pPr marL="1261872" indent="-347472" algn="l" defTabSz="914400" rtl="0" eaLnBrk="1" latinLnBrk="0" hangingPunct="1">
                <a:spcBef>
                  <a:spcPct val="20000"/>
                </a:spcBef>
                <a:buFont typeface="Wingdings" pitchFamily="2" charset="2"/>
                <a:buChar char="ü"/>
                <a:defRPr sz="2400" kern="1200">
                  <a:solidFill>
                    <a:srgbClr val="404040"/>
                  </a:solidFill>
                  <a:latin typeface="+mn-lt"/>
                  <a:ea typeface="+mn-ea"/>
                  <a:cs typeface="+mn-cs"/>
                </a:defRPr>
              </a:lvl3pPr>
              <a:lvl4pPr marL="1600200" indent="-347472" algn="l" defTabSz="914400" rtl="0" eaLnBrk="1" latinLnBrk="0" hangingPunct="1">
                <a:spcBef>
                  <a:spcPct val="20000"/>
                </a:spcBef>
                <a:buFont typeface="Arial" pitchFamily="34" charset="0"/>
                <a:buChar char="–"/>
                <a:defRPr sz="2400" kern="1200">
                  <a:solidFill>
                    <a:srgbClr val="404040"/>
                  </a:solidFill>
                  <a:latin typeface="+mn-lt"/>
                  <a:ea typeface="+mn-ea"/>
                  <a:cs typeface="+mn-cs"/>
                </a:defRPr>
              </a:lvl4pPr>
              <a:lvl5pPr marL="2057400" indent="-347472" algn="l" defTabSz="914400" rtl="0" eaLnBrk="1" latinLnBrk="0" hangingPunct="1">
                <a:spcBef>
                  <a:spcPct val="20000"/>
                </a:spcBef>
                <a:buFont typeface="Arial" pitchFamily="34" charset="0"/>
                <a:buChar char="•"/>
                <a:defRPr sz="24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1200" b="0" i="0" u="none" strike="noStrike" kern="1200" cap="none" spc="0" normalizeH="0" baseline="0" noProof="0" dirty="0">
                  <a:ln>
                    <a:noFill/>
                  </a:ln>
                  <a:solidFill>
                    <a:prstClr val="black"/>
                  </a:solidFill>
                  <a:effectLst/>
                  <a:uLnTx/>
                  <a:uFillTx/>
                  <a:latin typeface="Myriad Pro"/>
                </a:rPr>
                <a:t>Adult woman life stage</a:t>
              </a:r>
            </a:p>
          </p:txBody>
        </p:sp>
      </p:grpSp>
      <p:sp>
        <p:nvSpPr>
          <p:cNvPr id="2" name="Title 1"/>
          <p:cNvSpPr>
            <a:spLocks noGrp="1"/>
          </p:cNvSpPr>
          <p:nvPr>
            <p:ph type="title"/>
          </p:nvPr>
        </p:nvSpPr>
        <p:spPr/>
        <p:txBody>
          <a:bodyPr/>
          <a:lstStyle/>
          <a:p>
            <a:r>
              <a:rPr lang="en-US" sz="2400" dirty="0">
                <a:solidFill>
                  <a:schemeClr val="tx1"/>
                </a:solidFill>
              </a:rPr>
              <a:t>During a woman’s life, she goes through multiple life cycle transition stages</a:t>
            </a:r>
          </a:p>
        </p:txBody>
      </p:sp>
      <p:sp>
        <p:nvSpPr>
          <p:cNvPr id="73" name="Freeform: Shape 72"/>
          <p:cNvSpPr/>
          <p:nvPr/>
        </p:nvSpPr>
        <p:spPr>
          <a:xfrm>
            <a:off x="3810000" y="3205281"/>
            <a:ext cx="1544491" cy="1156850"/>
          </a:xfrm>
          <a:custGeom>
            <a:avLst/>
            <a:gdLst>
              <a:gd name="connsiteX0" fmla="*/ 0 w 1370615"/>
              <a:gd name="connsiteY0" fmla="*/ 76145 h 761453"/>
              <a:gd name="connsiteX1" fmla="*/ 76145 w 1370615"/>
              <a:gd name="connsiteY1" fmla="*/ 0 h 761453"/>
              <a:gd name="connsiteX2" fmla="*/ 1294470 w 1370615"/>
              <a:gd name="connsiteY2" fmla="*/ 0 h 761453"/>
              <a:gd name="connsiteX3" fmla="*/ 1370615 w 1370615"/>
              <a:gd name="connsiteY3" fmla="*/ 76145 h 761453"/>
              <a:gd name="connsiteX4" fmla="*/ 1370615 w 1370615"/>
              <a:gd name="connsiteY4" fmla="*/ 685308 h 761453"/>
              <a:gd name="connsiteX5" fmla="*/ 1294470 w 1370615"/>
              <a:gd name="connsiteY5" fmla="*/ 761453 h 761453"/>
              <a:gd name="connsiteX6" fmla="*/ 76145 w 1370615"/>
              <a:gd name="connsiteY6" fmla="*/ 761453 h 761453"/>
              <a:gd name="connsiteX7" fmla="*/ 0 w 1370615"/>
              <a:gd name="connsiteY7" fmla="*/ 685308 h 761453"/>
              <a:gd name="connsiteX8" fmla="*/ 0 w 1370615"/>
              <a:gd name="connsiteY8" fmla="*/ 76145 h 76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0615" h="761453">
                <a:moveTo>
                  <a:pt x="0" y="76145"/>
                </a:moveTo>
                <a:cubicBezTo>
                  <a:pt x="0" y="34091"/>
                  <a:pt x="34091" y="0"/>
                  <a:pt x="76145" y="0"/>
                </a:cubicBezTo>
                <a:lnTo>
                  <a:pt x="1294470" y="0"/>
                </a:lnTo>
                <a:cubicBezTo>
                  <a:pt x="1336524" y="0"/>
                  <a:pt x="1370615" y="34091"/>
                  <a:pt x="1370615" y="76145"/>
                </a:cubicBezTo>
                <a:lnTo>
                  <a:pt x="1370615" y="685308"/>
                </a:lnTo>
                <a:cubicBezTo>
                  <a:pt x="1370615" y="727362"/>
                  <a:pt x="1336524" y="761453"/>
                  <a:pt x="1294470" y="761453"/>
                </a:cubicBezTo>
                <a:lnTo>
                  <a:pt x="76145" y="761453"/>
                </a:lnTo>
                <a:cubicBezTo>
                  <a:pt x="34091" y="761453"/>
                  <a:pt x="0" y="727362"/>
                  <a:pt x="0" y="685308"/>
                </a:cubicBezTo>
                <a:lnTo>
                  <a:pt x="0" y="76145"/>
                </a:lnTo>
                <a:close/>
              </a:path>
            </a:pathLst>
          </a:custGeom>
          <a:solidFill>
            <a:schemeClr val="bg1">
              <a:lumMod val="85000"/>
              <a:alpha val="90000"/>
            </a:schemeClr>
          </a:solidFill>
          <a:ln>
            <a:solidFill>
              <a:schemeClr val="bg1">
                <a:lumMod val="95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5642" tIns="75642" rIns="75642" bIns="75642"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300" b="1" i="0" u="none" strike="noStrike" kern="1200" cap="none" spc="0" normalizeH="0" baseline="0" noProof="0" dirty="0">
                <a:ln>
                  <a:noFill/>
                </a:ln>
                <a:solidFill>
                  <a:prstClr val="black">
                    <a:hueOff val="0"/>
                    <a:satOff val="0"/>
                    <a:lumOff val="0"/>
                    <a:alphaOff val="0"/>
                  </a:prstClr>
                </a:solidFill>
                <a:effectLst/>
                <a:uLnTx/>
                <a:uFillTx/>
                <a:latin typeface="Myriad Pro"/>
              </a:rPr>
              <a:t>Key life cycle stages of transition for women and girls</a:t>
            </a:r>
          </a:p>
        </p:txBody>
      </p:sp>
      <p:grpSp>
        <p:nvGrpSpPr>
          <p:cNvPr id="3" name="Group 2"/>
          <p:cNvGrpSpPr/>
          <p:nvPr/>
        </p:nvGrpSpPr>
        <p:grpSpPr>
          <a:xfrm>
            <a:off x="1752600" y="1600200"/>
            <a:ext cx="5631345" cy="4208216"/>
            <a:chOff x="1624758" y="1575019"/>
            <a:chExt cx="5631345" cy="4208216"/>
          </a:xfrm>
        </p:grpSpPr>
        <p:grpSp>
          <p:nvGrpSpPr>
            <p:cNvPr id="72" name="Group 71"/>
            <p:cNvGrpSpPr/>
            <p:nvPr/>
          </p:nvGrpSpPr>
          <p:grpSpPr>
            <a:xfrm>
              <a:off x="1624758" y="1575019"/>
              <a:ext cx="5631345" cy="4208216"/>
              <a:chOff x="1842859" y="1739763"/>
              <a:chExt cx="5631345" cy="4208216"/>
            </a:xfrm>
          </p:grpSpPr>
          <p:sp>
            <p:nvSpPr>
              <p:cNvPr id="75" name="Freeform: Shape 74"/>
              <p:cNvSpPr/>
              <p:nvPr/>
            </p:nvSpPr>
            <p:spPr>
              <a:xfrm>
                <a:off x="3972732" y="1739763"/>
                <a:ext cx="1371600" cy="822960"/>
              </a:xfrm>
              <a:custGeom>
                <a:avLst/>
                <a:gdLst>
                  <a:gd name="connsiteX0" fmla="*/ 0 w 1223227"/>
                  <a:gd name="connsiteY0" fmla="*/ 115174 h 691031"/>
                  <a:gd name="connsiteX1" fmla="*/ 115174 w 1223227"/>
                  <a:gd name="connsiteY1" fmla="*/ 0 h 691031"/>
                  <a:gd name="connsiteX2" fmla="*/ 1108053 w 1223227"/>
                  <a:gd name="connsiteY2" fmla="*/ 0 h 691031"/>
                  <a:gd name="connsiteX3" fmla="*/ 1223227 w 1223227"/>
                  <a:gd name="connsiteY3" fmla="*/ 115174 h 691031"/>
                  <a:gd name="connsiteX4" fmla="*/ 1223227 w 1223227"/>
                  <a:gd name="connsiteY4" fmla="*/ 575857 h 691031"/>
                  <a:gd name="connsiteX5" fmla="*/ 1108053 w 1223227"/>
                  <a:gd name="connsiteY5" fmla="*/ 691031 h 691031"/>
                  <a:gd name="connsiteX6" fmla="*/ 115174 w 1223227"/>
                  <a:gd name="connsiteY6" fmla="*/ 691031 h 691031"/>
                  <a:gd name="connsiteX7" fmla="*/ 0 w 1223227"/>
                  <a:gd name="connsiteY7" fmla="*/ 575857 h 691031"/>
                  <a:gd name="connsiteX8" fmla="*/ 0 w 1223227"/>
                  <a:gd name="connsiteY8" fmla="*/ 115174 h 69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27" h="691031">
                    <a:moveTo>
                      <a:pt x="0" y="115174"/>
                    </a:moveTo>
                    <a:cubicBezTo>
                      <a:pt x="0" y="51565"/>
                      <a:pt x="51565" y="0"/>
                      <a:pt x="115174" y="0"/>
                    </a:cubicBezTo>
                    <a:lnTo>
                      <a:pt x="1108053" y="0"/>
                    </a:lnTo>
                    <a:cubicBezTo>
                      <a:pt x="1171662" y="0"/>
                      <a:pt x="1223227" y="51565"/>
                      <a:pt x="1223227" y="115174"/>
                    </a:cubicBezTo>
                    <a:lnTo>
                      <a:pt x="1223227" y="575857"/>
                    </a:lnTo>
                    <a:cubicBezTo>
                      <a:pt x="1223227" y="639466"/>
                      <a:pt x="1171662" y="691031"/>
                      <a:pt x="1108053" y="691031"/>
                    </a:cubicBezTo>
                    <a:lnTo>
                      <a:pt x="115174" y="691031"/>
                    </a:lnTo>
                    <a:cubicBezTo>
                      <a:pt x="51565" y="691031"/>
                      <a:pt x="0" y="639466"/>
                      <a:pt x="0" y="575857"/>
                    </a:cubicBezTo>
                    <a:lnTo>
                      <a:pt x="0" y="115174"/>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453" tIns="79453" rIns="79453" bIns="79453"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Myriad Pro"/>
                  </a:rPr>
                  <a:t>Primary to secondary school</a:t>
                </a:r>
              </a:p>
            </p:txBody>
          </p:sp>
          <p:sp>
            <p:nvSpPr>
              <p:cNvPr id="77" name="Freeform: Shape 76"/>
              <p:cNvSpPr/>
              <p:nvPr/>
            </p:nvSpPr>
            <p:spPr>
              <a:xfrm>
                <a:off x="5416804" y="2136728"/>
                <a:ext cx="1371600" cy="822960"/>
              </a:xfrm>
              <a:custGeom>
                <a:avLst/>
                <a:gdLst>
                  <a:gd name="connsiteX0" fmla="*/ 0 w 1223227"/>
                  <a:gd name="connsiteY0" fmla="*/ 115174 h 691031"/>
                  <a:gd name="connsiteX1" fmla="*/ 115174 w 1223227"/>
                  <a:gd name="connsiteY1" fmla="*/ 0 h 691031"/>
                  <a:gd name="connsiteX2" fmla="*/ 1108053 w 1223227"/>
                  <a:gd name="connsiteY2" fmla="*/ 0 h 691031"/>
                  <a:gd name="connsiteX3" fmla="*/ 1223227 w 1223227"/>
                  <a:gd name="connsiteY3" fmla="*/ 115174 h 691031"/>
                  <a:gd name="connsiteX4" fmla="*/ 1223227 w 1223227"/>
                  <a:gd name="connsiteY4" fmla="*/ 575857 h 691031"/>
                  <a:gd name="connsiteX5" fmla="*/ 1108053 w 1223227"/>
                  <a:gd name="connsiteY5" fmla="*/ 691031 h 691031"/>
                  <a:gd name="connsiteX6" fmla="*/ 115174 w 1223227"/>
                  <a:gd name="connsiteY6" fmla="*/ 691031 h 691031"/>
                  <a:gd name="connsiteX7" fmla="*/ 0 w 1223227"/>
                  <a:gd name="connsiteY7" fmla="*/ 575857 h 691031"/>
                  <a:gd name="connsiteX8" fmla="*/ 0 w 1223227"/>
                  <a:gd name="connsiteY8" fmla="*/ 115174 h 69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27" h="691031">
                    <a:moveTo>
                      <a:pt x="0" y="115174"/>
                    </a:moveTo>
                    <a:cubicBezTo>
                      <a:pt x="0" y="51565"/>
                      <a:pt x="51565" y="0"/>
                      <a:pt x="115174" y="0"/>
                    </a:cubicBezTo>
                    <a:lnTo>
                      <a:pt x="1108053" y="0"/>
                    </a:lnTo>
                    <a:cubicBezTo>
                      <a:pt x="1171662" y="0"/>
                      <a:pt x="1223227" y="51565"/>
                      <a:pt x="1223227" y="115174"/>
                    </a:cubicBezTo>
                    <a:lnTo>
                      <a:pt x="1223227" y="575857"/>
                    </a:lnTo>
                    <a:cubicBezTo>
                      <a:pt x="1223227" y="639466"/>
                      <a:pt x="1171662" y="691031"/>
                      <a:pt x="1108053" y="691031"/>
                    </a:cubicBezTo>
                    <a:lnTo>
                      <a:pt x="115174" y="691031"/>
                    </a:lnTo>
                    <a:cubicBezTo>
                      <a:pt x="51565" y="691031"/>
                      <a:pt x="0" y="639466"/>
                      <a:pt x="0" y="575857"/>
                    </a:cubicBezTo>
                    <a:lnTo>
                      <a:pt x="0" y="115174"/>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453" tIns="79453" rIns="79453" bIns="79453"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Myriad Pro"/>
                  </a:rPr>
                  <a:t>Secondary to higher education</a:t>
                </a:r>
              </a:p>
            </p:txBody>
          </p:sp>
          <p:sp>
            <p:nvSpPr>
              <p:cNvPr id="79" name="Freeform: Shape 78"/>
              <p:cNvSpPr/>
              <p:nvPr/>
            </p:nvSpPr>
            <p:spPr>
              <a:xfrm>
                <a:off x="6102604" y="3896901"/>
                <a:ext cx="1371600" cy="822960"/>
              </a:xfrm>
              <a:custGeom>
                <a:avLst/>
                <a:gdLst>
                  <a:gd name="connsiteX0" fmla="*/ 0 w 1223227"/>
                  <a:gd name="connsiteY0" fmla="*/ 115174 h 691031"/>
                  <a:gd name="connsiteX1" fmla="*/ 115174 w 1223227"/>
                  <a:gd name="connsiteY1" fmla="*/ 0 h 691031"/>
                  <a:gd name="connsiteX2" fmla="*/ 1108053 w 1223227"/>
                  <a:gd name="connsiteY2" fmla="*/ 0 h 691031"/>
                  <a:gd name="connsiteX3" fmla="*/ 1223227 w 1223227"/>
                  <a:gd name="connsiteY3" fmla="*/ 115174 h 691031"/>
                  <a:gd name="connsiteX4" fmla="*/ 1223227 w 1223227"/>
                  <a:gd name="connsiteY4" fmla="*/ 575857 h 691031"/>
                  <a:gd name="connsiteX5" fmla="*/ 1108053 w 1223227"/>
                  <a:gd name="connsiteY5" fmla="*/ 691031 h 691031"/>
                  <a:gd name="connsiteX6" fmla="*/ 115174 w 1223227"/>
                  <a:gd name="connsiteY6" fmla="*/ 691031 h 691031"/>
                  <a:gd name="connsiteX7" fmla="*/ 0 w 1223227"/>
                  <a:gd name="connsiteY7" fmla="*/ 575857 h 691031"/>
                  <a:gd name="connsiteX8" fmla="*/ 0 w 1223227"/>
                  <a:gd name="connsiteY8" fmla="*/ 115174 h 69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27" h="691031">
                    <a:moveTo>
                      <a:pt x="0" y="115174"/>
                    </a:moveTo>
                    <a:cubicBezTo>
                      <a:pt x="0" y="51565"/>
                      <a:pt x="51565" y="0"/>
                      <a:pt x="115174" y="0"/>
                    </a:cubicBezTo>
                    <a:lnTo>
                      <a:pt x="1108053" y="0"/>
                    </a:lnTo>
                    <a:cubicBezTo>
                      <a:pt x="1171662" y="0"/>
                      <a:pt x="1223227" y="51565"/>
                      <a:pt x="1223227" y="115174"/>
                    </a:cubicBezTo>
                    <a:lnTo>
                      <a:pt x="1223227" y="575857"/>
                    </a:lnTo>
                    <a:cubicBezTo>
                      <a:pt x="1223227" y="639466"/>
                      <a:pt x="1171662" y="691031"/>
                      <a:pt x="1108053" y="691031"/>
                    </a:cubicBezTo>
                    <a:lnTo>
                      <a:pt x="115174" y="691031"/>
                    </a:lnTo>
                    <a:cubicBezTo>
                      <a:pt x="51565" y="691031"/>
                      <a:pt x="0" y="639466"/>
                      <a:pt x="0" y="575857"/>
                    </a:cubicBezTo>
                    <a:lnTo>
                      <a:pt x="0" y="115174"/>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453" tIns="79453" rIns="79453" bIns="79453"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Myriad Pro"/>
                  </a:rPr>
                  <a:t>Household contributor to manager</a:t>
                </a:r>
              </a:p>
            </p:txBody>
          </p:sp>
          <p:sp>
            <p:nvSpPr>
              <p:cNvPr id="81" name="Freeform: Shape 80"/>
              <p:cNvSpPr/>
              <p:nvPr/>
            </p:nvSpPr>
            <p:spPr>
              <a:xfrm>
                <a:off x="5455527" y="4755557"/>
                <a:ext cx="1371600" cy="822960"/>
              </a:xfrm>
              <a:custGeom>
                <a:avLst/>
                <a:gdLst>
                  <a:gd name="connsiteX0" fmla="*/ 0 w 1223227"/>
                  <a:gd name="connsiteY0" fmla="*/ 115174 h 691031"/>
                  <a:gd name="connsiteX1" fmla="*/ 115174 w 1223227"/>
                  <a:gd name="connsiteY1" fmla="*/ 0 h 691031"/>
                  <a:gd name="connsiteX2" fmla="*/ 1108053 w 1223227"/>
                  <a:gd name="connsiteY2" fmla="*/ 0 h 691031"/>
                  <a:gd name="connsiteX3" fmla="*/ 1223227 w 1223227"/>
                  <a:gd name="connsiteY3" fmla="*/ 115174 h 691031"/>
                  <a:gd name="connsiteX4" fmla="*/ 1223227 w 1223227"/>
                  <a:gd name="connsiteY4" fmla="*/ 575857 h 691031"/>
                  <a:gd name="connsiteX5" fmla="*/ 1108053 w 1223227"/>
                  <a:gd name="connsiteY5" fmla="*/ 691031 h 691031"/>
                  <a:gd name="connsiteX6" fmla="*/ 115174 w 1223227"/>
                  <a:gd name="connsiteY6" fmla="*/ 691031 h 691031"/>
                  <a:gd name="connsiteX7" fmla="*/ 0 w 1223227"/>
                  <a:gd name="connsiteY7" fmla="*/ 575857 h 691031"/>
                  <a:gd name="connsiteX8" fmla="*/ 0 w 1223227"/>
                  <a:gd name="connsiteY8" fmla="*/ 115174 h 69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27" h="691031">
                    <a:moveTo>
                      <a:pt x="0" y="115174"/>
                    </a:moveTo>
                    <a:cubicBezTo>
                      <a:pt x="0" y="51565"/>
                      <a:pt x="51565" y="0"/>
                      <a:pt x="115174" y="0"/>
                    </a:cubicBezTo>
                    <a:lnTo>
                      <a:pt x="1108053" y="0"/>
                    </a:lnTo>
                    <a:cubicBezTo>
                      <a:pt x="1171662" y="0"/>
                      <a:pt x="1223227" y="51565"/>
                      <a:pt x="1223227" y="115174"/>
                    </a:cubicBezTo>
                    <a:lnTo>
                      <a:pt x="1223227" y="575857"/>
                    </a:lnTo>
                    <a:cubicBezTo>
                      <a:pt x="1223227" y="639466"/>
                      <a:pt x="1171662" y="691031"/>
                      <a:pt x="1108053" y="691031"/>
                    </a:cubicBezTo>
                    <a:lnTo>
                      <a:pt x="115174" y="691031"/>
                    </a:lnTo>
                    <a:cubicBezTo>
                      <a:pt x="51565" y="691031"/>
                      <a:pt x="0" y="639466"/>
                      <a:pt x="0" y="575857"/>
                    </a:cubicBezTo>
                    <a:lnTo>
                      <a:pt x="0" y="115174"/>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453" tIns="79453" rIns="79453" bIns="79453"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Myriad Pro"/>
                  </a:rPr>
                  <a:t>Marriage</a:t>
                </a:r>
              </a:p>
            </p:txBody>
          </p:sp>
          <p:sp>
            <p:nvSpPr>
              <p:cNvPr id="83" name="Freeform: Shape 82"/>
              <p:cNvSpPr/>
              <p:nvPr/>
            </p:nvSpPr>
            <p:spPr>
              <a:xfrm>
                <a:off x="4048529" y="5125019"/>
                <a:ext cx="1371600" cy="822960"/>
              </a:xfrm>
              <a:custGeom>
                <a:avLst/>
                <a:gdLst>
                  <a:gd name="connsiteX0" fmla="*/ 0 w 1223227"/>
                  <a:gd name="connsiteY0" fmla="*/ 115174 h 691031"/>
                  <a:gd name="connsiteX1" fmla="*/ 115174 w 1223227"/>
                  <a:gd name="connsiteY1" fmla="*/ 0 h 691031"/>
                  <a:gd name="connsiteX2" fmla="*/ 1108053 w 1223227"/>
                  <a:gd name="connsiteY2" fmla="*/ 0 h 691031"/>
                  <a:gd name="connsiteX3" fmla="*/ 1223227 w 1223227"/>
                  <a:gd name="connsiteY3" fmla="*/ 115174 h 691031"/>
                  <a:gd name="connsiteX4" fmla="*/ 1223227 w 1223227"/>
                  <a:gd name="connsiteY4" fmla="*/ 575857 h 691031"/>
                  <a:gd name="connsiteX5" fmla="*/ 1108053 w 1223227"/>
                  <a:gd name="connsiteY5" fmla="*/ 691031 h 691031"/>
                  <a:gd name="connsiteX6" fmla="*/ 115174 w 1223227"/>
                  <a:gd name="connsiteY6" fmla="*/ 691031 h 691031"/>
                  <a:gd name="connsiteX7" fmla="*/ 0 w 1223227"/>
                  <a:gd name="connsiteY7" fmla="*/ 575857 h 691031"/>
                  <a:gd name="connsiteX8" fmla="*/ 0 w 1223227"/>
                  <a:gd name="connsiteY8" fmla="*/ 115174 h 69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27" h="691031">
                    <a:moveTo>
                      <a:pt x="0" y="115174"/>
                    </a:moveTo>
                    <a:cubicBezTo>
                      <a:pt x="0" y="51565"/>
                      <a:pt x="51565" y="0"/>
                      <a:pt x="115174" y="0"/>
                    </a:cubicBezTo>
                    <a:lnTo>
                      <a:pt x="1108053" y="0"/>
                    </a:lnTo>
                    <a:cubicBezTo>
                      <a:pt x="1171662" y="0"/>
                      <a:pt x="1223227" y="51565"/>
                      <a:pt x="1223227" y="115174"/>
                    </a:cubicBezTo>
                    <a:lnTo>
                      <a:pt x="1223227" y="575857"/>
                    </a:lnTo>
                    <a:cubicBezTo>
                      <a:pt x="1223227" y="639466"/>
                      <a:pt x="1171662" y="691031"/>
                      <a:pt x="1108053" y="691031"/>
                    </a:cubicBezTo>
                    <a:lnTo>
                      <a:pt x="115174" y="691031"/>
                    </a:lnTo>
                    <a:cubicBezTo>
                      <a:pt x="51565" y="691031"/>
                      <a:pt x="0" y="639466"/>
                      <a:pt x="0" y="575857"/>
                    </a:cubicBezTo>
                    <a:lnTo>
                      <a:pt x="0" y="115174"/>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453" tIns="79453" rIns="79453" bIns="79453"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Myriad Pro"/>
                  </a:rPr>
                  <a:t>Building a family</a:t>
                </a:r>
              </a:p>
            </p:txBody>
          </p:sp>
          <p:sp>
            <p:nvSpPr>
              <p:cNvPr id="85" name="Freeform: Shape 84"/>
              <p:cNvSpPr/>
              <p:nvPr/>
            </p:nvSpPr>
            <p:spPr>
              <a:xfrm>
                <a:off x="1842859" y="3915872"/>
                <a:ext cx="1371600" cy="822960"/>
              </a:xfrm>
              <a:custGeom>
                <a:avLst/>
                <a:gdLst>
                  <a:gd name="connsiteX0" fmla="*/ 0 w 1223227"/>
                  <a:gd name="connsiteY0" fmla="*/ 115174 h 691031"/>
                  <a:gd name="connsiteX1" fmla="*/ 115174 w 1223227"/>
                  <a:gd name="connsiteY1" fmla="*/ 0 h 691031"/>
                  <a:gd name="connsiteX2" fmla="*/ 1108053 w 1223227"/>
                  <a:gd name="connsiteY2" fmla="*/ 0 h 691031"/>
                  <a:gd name="connsiteX3" fmla="*/ 1223227 w 1223227"/>
                  <a:gd name="connsiteY3" fmla="*/ 115174 h 691031"/>
                  <a:gd name="connsiteX4" fmla="*/ 1223227 w 1223227"/>
                  <a:gd name="connsiteY4" fmla="*/ 575857 h 691031"/>
                  <a:gd name="connsiteX5" fmla="*/ 1108053 w 1223227"/>
                  <a:gd name="connsiteY5" fmla="*/ 691031 h 691031"/>
                  <a:gd name="connsiteX6" fmla="*/ 115174 w 1223227"/>
                  <a:gd name="connsiteY6" fmla="*/ 691031 h 691031"/>
                  <a:gd name="connsiteX7" fmla="*/ 0 w 1223227"/>
                  <a:gd name="connsiteY7" fmla="*/ 575857 h 691031"/>
                  <a:gd name="connsiteX8" fmla="*/ 0 w 1223227"/>
                  <a:gd name="connsiteY8" fmla="*/ 115174 h 69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27" h="691031">
                    <a:moveTo>
                      <a:pt x="0" y="115174"/>
                    </a:moveTo>
                    <a:cubicBezTo>
                      <a:pt x="0" y="51565"/>
                      <a:pt x="51565" y="0"/>
                      <a:pt x="115174" y="0"/>
                    </a:cubicBezTo>
                    <a:lnTo>
                      <a:pt x="1108053" y="0"/>
                    </a:lnTo>
                    <a:cubicBezTo>
                      <a:pt x="1171662" y="0"/>
                      <a:pt x="1223227" y="51565"/>
                      <a:pt x="1223227" y="115174"/>
                    </a:cubicBezTo>
                    <a:lnTo>
                      <a:pt x="1223227" y="575857"/>
                    </a:lnTo>
                    <a:cubicBezTo>
                      <a:pt x="1223227" y="639466"/>
                      <a:pt x="1171662" y="691031"/>
                      <a:pt x="1108053" y="691031"/>
                    </a:cubicBezTo>
                    <a:lnTo>
                      <a:pt x="115174" y="691031"/>
                    </a:lnTo>
                    <a:cubicBezTo>
                      <a:pt x="51565" y="691031"/>
                      <a:pt x="0" y="639466"/>
                      <a:pt x="0" y="575857"/>
                    </a:cubicBezTo>
                    <a:lnTo>
                      <a:pt x="0" y="115174"/>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453" tIns="79453" rIns="79453" bIns="79453"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Myriad Pro"/>
                  </a:rPr>
                  <a:t>Caring for ageing/infirm relatives</a:t>
                </a:r>
              </a:p>
            </p:txBody>
          </p:sp>
          <p:sp>
            <p:nvSpPr>
              <p:cNvPr id="86" name="Freeform: Shape 85"/>
              <p:cNvSpPr/>
              <p:nvPr/>
            </p:nvSpPr>
            <p:spPr>
              <a:xfrm>
                <a:off x="1842859" y="3015066"/>
                <a:ext cx="1371600" cy="822960"/>
              </a:xfrm>
              <a:custGeom>
                <a:avLst/>
                <a:gdLst>
                  <a:gd name="connsiteX0" fmla="*/ 0 w 1223227"/>
                  <a:gd name="connsiteY0" fmla="*/ 115174 h 691031"/>
                  <a:gd name="connsiteX1" fmla="*/ 115174 w 1223227"/>
                  <a:gd name="connsiteY1" fmla="*/ 0 h 691031"/>
                  <a:gd name="connsiteX2" fmla="*/ 1108053 w 1223227"/>
                  <a:gd name="connsiteY2" fmla="*/ 0 h 691031"/>
                  <a:gd name="connsiteX3" fmla="*/ 1223227 w 1223227"/>
                  <a:gd name="connsiteY3" fmla="*/ 115174 h 691031"/>
                  <a:gd name="connsiteX4" fmla="*/ 1223227 w 1223227"/>
                  <a:gd name="connsiteY4" fmla="*/ 575857 h 691031"/>
                  <a:gd name="connsiteX5" fmla="*/ 1108053 w 1223227"/>
                  <a:gd name="connsiteY5" fmla="*/ 691031 h 691031"/>
                  <a:gd name="connsiteX6" fmla="*/ 115174 w 1223227"/>
                  <a:gd name="connsiteY6" fmla="*/ 691031 h 691031"/>
                  <a:gd name="connsiteX7" fmla="*/ 0 w 1223227"/>
                  <a:gd name="connsiteY7" fmla="*/ 575857 h 691031"/>
                  <a:gd name="connsiteX8" fmla="*/ 0 w 1223227"/>
                  <a:gd name="connsiteY8" fmla="*/ 115174 h 69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27" h="691031">
                    <a:moveTo>
                      <a:pt x="0" y="115174"/>
                    </a:moveTo>
                    <a:cubicBezTo>
                      <a:pt x="0" y="51565"/>
                      <a:pt x="51565" y="0"/>
                      <a:pt x="115174" y="0"/>
                    </a:cubicBezTo>
                    <a:lnTo>
                      <a:pt x="1108053" y="0"/>
                    </a:lnTo>
                    <a:cubicBezTo>
                      <a:pt x="1171662" y="0"/>
                      <a:pt x="1223227" y="51565"/>
                      <a:pt x="1223227" y="115174"/>
                    </a:cubicBezTo>
                    <a:lnTo>
                      <a:pt x="1223227" y="575857"/>
                    </a:lnTo>
                    <a:cubicBezTo>
                      <a:pt x="1223227" y="639466"/>
                      <a:pt x="1171662" y="691031"/>
                      <a:pt x="1108053" y="691031"/>
                    </a:cubicBezTo>
                    <a:lnTo>
                      <a:pt x="115174" y="691031"/>
                    </a:lnTo>
                    <a:cubicBezTo>
                      <a:pt x="51565" y="691031"/>
                      <a:pt x="0" y="639466"/>
                      <a:pt x="0" y="575857"/>
                    </a:cubicBezTo>
                    <a:lnTo>
                      <a:pt x="0" y="115174"/>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453" tIns="79453" rIns="79453" bIns="79453"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Myriad Pro"/>
                  </a:rPr>
                  <a:t>Spousal death</a:t>
                </a:r>
                <a:r>
                  <a:rPr kumimoji="0" lang="en-US" sz="1300" b="1" i="0" u="none" strike="noStrike" kern="1200" cap="none" spc="0" normalizeH="0" baseline="30000" noProof="0" dirty="0">
                    <a:ln>
                      <a:noFill/>
                    </a:ln>
                    <a:solidFill>
                      <a:prstClr val="white"/>
                    </a:solidFill>
                    <a:effectLst/>
                    <a:uLnTx/>
                    <a:uFillTx/>
                    <a:latin typeface="Myriad Pro"/>
                  </a:rPr>
                  <a:t>2</a:t>
                </a:r>
                <a:endParaRPr kumimoji="0" lang="en-US" sz="1300" b="1" i="0" u="none" strike="noStrike" kern="1200" cap="none" spc="0" normalizeH="0" baseline="0" noProof="0" dirty="0">
                  <a:ln>
                    <a:noFill/>
                  </a:ln>
                  <a:solidFill>
                    <a:prstClr val="white"/>
                  </a:solidFill>
                  <a:effectLst/>
                  <a:uLnTx/>
                  <a:uFillTx/>
                  <a:latin typeface="Myriad Pro"/>
                </a:endParaRPr>
              </a:p>
            </p:txBody>
          </p:sp>
          <p:sp>
            <p:nvSpPr>
              <p:cNvPr id="88" name="Freeform: Shape 87"/>
              <p:cNvSpPr/>
              <p:nvPr/>
            </p:nvSpPr>
            <p:spPr>
              <a:xfrm>
                <a:off x="2525335" y="2123079"/>
                <a:ext cx="1371600" cy="822960"/>
              </a:xfrm>
              <a:custGeom>
                <a:avLst/>
                <a:gdLst>
                  <a:gd name="connsiteX0" fmla="*/ 0 w 1223227"/>
                  <a:gd name="connsiteY0" fmla="*/ 115174 h 691031"/>
                  <a:gd name="connsiteX1" fmla="*/ 115174 w 1223227"/>
                  <a:gd name="connsiteY1" fmla="*/ 0 h 691031"/>
                  <a:gd name="connsiteX2" fmla="*/ 1108053 w 1223227"/>
                  <a:gd name="connsiteY2" fmla="*/ 0 h 691031"/>
                  <a:gd name="connsiteX3" fmla="*/ 1223227 w 1223227"/>
                  <a:gd name="connsiteY3" fmla="*/ 115174 h 691031"/>
                  <a:gd name="connsiteX4" fmla="*/ 1223227 w 1223227"/>
                  <a:gd name="connsiteY4" fmla="*/ 575857 h 691031"/>
                  <a:gd name="connsiteX5" fmla="*/ 1108053 w 1223227"/>
                  <a:gd name="connsiteY5" fmla="*/ 691031 h 691031"/>
                  <a:gd name="connsiteX6" fmla="*/ 115174 w 1223227"/>
                  <a:gd name="connsiteY6" fmla="*/ 691031 h 691031"/>
                  <a:gd name="connsiteX7" fmla="*/ 0 w 1223227"/>
                  <a:gd name="connsiteY7" fmla="*/ 575857 h 691031"/>
                  <a:gd name="connsiteX8" fmla="*/ 0 w 1223227"/>
                  <a:gd name="connsiteY8" fmla="*/ 115174 h 69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27" h="691031">
                    <a:moveTo>
                      <a:pt x="0" y="115174"/>
                    </a:moveTo>
                    <a:cubicBezTo>
                      <a:pt x="0" y="51565"/>
                      <a:pt x="51565" y="0"/>
                      <a:pt x="115174" y="0"/>
                    </a:cubicBezTo>
                    <a:lnTo>
                      <a:pt x="1108053" y="0"/>
                    </a:lnTo>
                    <a:cubicBezTo>
                      <a:pt x="1171662" y="0"/>
                      <a:pt x="1223227" y="51565"/>
                      <a:pt x="1223227" y="115174"/>
                    </a:cubicBezTo>
                    <a:lnTo>
                      <a:pt x="1223227" y="575857"/>
                    </a:lnTo>
                    <a:cubicBezTo>
                      <a:pt x="1223227" y="639466"/>
                      <a:pt x="1171662" y="691031"/>
                      <a:pt x="1108053" y="691031"/>
                    </a:cubicBezTo>
                    <a:lnTo>
                      <a:pt x="115174" y="691031"/>
                    </a:lnTo>
                    <a:cubicBezTo>
                      <a:pt x="51565" y="691031"/>
                      <a:pt x="0" y="639466"/>
                      <a:pt x="0" y="575857"/>
                    </a:cubicBezTo>
                    <a:lnTo>
                      <a:pt x="0" y="115174"/>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453" tIns="79453" rIns="79453" bIns="79453"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Myriad Pro"/>
                  </a:rPr>
                  <a:t>Ageing to death</a:t>
                </a:r>
              </a:p>
            </p:txBody>
          </p:sp>
        </p:grpSp>
        <p:sp>
          <p:nvSpPr>
            <p:cNvPr id="74" name="Freeform: Shape 73"/>
            <p:cNvSpPr/>
            <p:nvPr/>
          </p:nvSpPr>
          <p:spPr>
            <a:xfrm>
              <a:off x="5884503" y="2823554"/>
              <a:ext cx="1371600" cy="822960"/>
            </a:xfrm>
            <a:custGeom>
              <a:avLst/>
              <a:gdLst>
                <a:gd name="connsiteX0" fmla="*/ 0 w 1223227"/>
                <a:gd name="connsiteY0" fmla="*/ 115174 h 691031"/>
                <a:gd name="connsiteX1" fmla="*/ 115174 w 1223227"/>
                <a:gd name="connsiteY1" fmla="*/ 0 h 691031"/>
                <a:gd name="connsiteX2" fmla="*/ 1108053 w 1223227"/>
                <a:gd name="connsiteY2" fmla="*/ 0 h 691031"/>
                <a:gd name="connsiteX3" fmla="*/ 1223227 w 1223227"/>
                <a:gd name="connsiteY3" fmla="*/ 115174 h 691031"/>
                <a:gd name="connsiteX4" fmla="*/ 1223227 w 1223227"/>
                <a:gd name="connsiteY4" fmla="*/ 575857 h 691031"/>
                <a:gd name="connsiteX5" fmla="*/ 1108053 w 1223227"/>
                <a:gd name="connsiteY5" fmla="*/ 691031 h 691031"/>
                <a:gd name="connsiteX6" fmla="*/ 115174 w 1223227"/>
                <a:gd name="connsiteY6" fmla="*/ 691031 h 691031"/>
                <a:gd name="connsiteX7" fmla="*/ 0 w 1223227"/>
                <a:gd name="connsiteY7" fmla="*/ 575857 h 691031"/>
                <a:gd name="connsiteX8" fmla="*/ 0 w 1223227"/>
                <a:gd name="connsiteY8" fmla="*/ 115174 h 69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27" h="691031">
                  <a:moveTo>
                    <a:pt x="0" y="115174"/>
                  </a:moveTo>
                  <a:cubicBezTo>
                    <a:pt x="0" y="51565"/>
                    <a:pt x="51565" y="0"/>
                    <a:pt x="115174" y="0"/>
                  </a:cubicBezTo>
                  <a:lnTo>
                    <a:pt x="1108053" y="0"/>
                  </a:lnTo>
                  <a:cubicBezTo>
                    <a:pt x="1171662" y="0"/>
                    <a:pt x="1223227" y="51565"/>
                    <a:pt x="1223227" y="115174"/>
                  </a:cubicBezTo>
                  <a:lnTo>
                    <a:pt x="1223227" y="575857"/>
                  </a:lnTo>
                  <a:cubicBezTo>
                    <a:pt x="1223227" y="639466"/>
                    <a:pt x="1171662" y="691031"/>
                    <a:pt x="1108053" y="691031"/>
                  </a:cubicBezTo>
                  <a:lnTo>
                    <a:pt x="115174" y="691031"/>
                  </a:lnTo>
                  <a:cubicBezTo>
                    <a:pt x="51565" y="691031"/>
                    <a:pt x="0" y="639466"/>
                    <a:pt x="0" y="575857"/>
                  </a:cubicBezTo>
                  <a:lnTo>
                    <a:pt x="0" y="115174"/>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453" tIns="79453" rIns="79453" bIns="79453"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Myriad Pro"/>
                </a:rPr>
                <a:t>Education to employment </a:t>
              </a:r>
            </a:p>
          </p:txBody>
        </p:sp>
        <p:sp>
          <p:nvSpPr>
            <p:cNvPr id="33" name="Freeform: Shape 32"/>
            <p:cNvSpPr/>
            <p:nvPr/>
          </p:nvSpPr>
          <p:spPr>
            <a:xfrm>
              <a:off x="2433544" y="4607465"/>
              <a:ext cx="1371600" cy="822960"/>
            </a:xfrm>
            <a:custGeom>
              <a:avLst/>
              <a:gdLst>
                <a:gd name="connsiteX0" fmla="*/ 0 w 1223227"/>
                <a:gd name="connsiteY0" fmla="*/ 115174 h 691031"/>
                <a:gd name="connsiteX1" fmla="*/ 115174 w 1223227"/>
                <a:gd name="connsiteY1" fmla="*/ 0 h 691031"/>
                <a:gd name="connsiteX2" fmla="*/ 1108053 w 1223227"/>
                <a:gd name="connsiteY2" fmla="*/ 0 h 691031"/>
                <a:gd name="connsiteX3" fmla="*/ 1223227 w 1223227"/>
                <a:gd name="connsiteY3" fmla="*/ 115174 h 691031"/>
                <a:gd name="connsiteX4" fmla="*/ 1223227 w 1223227"/>
                <a:gd name="connsiteY4" fmla="*/ 575857 h 691031"/>
                <a:gd name="connsiteX5" fmla="*/ 1108053 w 1223227"/>
                <a:gd name="connsiteY5" fmla="*/ 691031 h 691031"/>
                <a:gd name="connsiteX6" fmla="*/ 115174 w 1223227"/>
                <a:gd name="connsiteY6" fmla="*/ 691031 h 691031"/>
                <a:gd name="connsiteX7" fmla="*/ 0 w 1223227"/>
                <a:gd name="connsiteY7" fmla="*/ 575857 h 691031"/>
                <a:gd name="connsiteX8" fmla="*/ 0 w 1223227"/>
                <a:gd name="connsiteY8" fmla="*/ 115174 h 69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27" h="691031">
                  <a:moveTo>
                    <a:pt x="0" y="115174"/>
                  </a:moveTo>
                  <a:cubicBezTo>
                    <a:pt x="0" y="51565"/>
                    <a:pt x="51565" y="0"/>
                    <a:pt x="115174" y="0"/>
                  </a:cubicBezTo>
                  <a:lnTo>
                    <a:pt x="1108053" y="0"/>
                  </a:lnTo>
                  <a:cubicBezTo>
                    <a:pt x="1171662" y="0"/>
                    <a:pt x="1223227" y="51565"/>
                    <a:pt x="1223227" y="115174"/>
                  </a:cubicBezTo>
                  <a:lnTo>
                    <a:pt x="1223227" y="575857"/>
                  </a:lnTo>
                  <a:cubicBezTo>
                    <a:pt x="1223227" y="639466"/>
                    <a:pt x="1171662" y="691031"/>
                    <a:pt x="1108053" y="691031"/>
                  </a:cubicBezTo>
                  <a:lnTo>
                    <a:pt x="115174" y="691031"/>
                  </a:lnTo>
                  <a:cubicBezTo>
                    <a:pt x="51565" y="691031"/>
                    <a:pt x="0" y="639466"/>
                    <a:pt x="0" y="575857"/>
                  </a:cubicBezTo>
                  <a:lnTo>
                    <a:pt x="0" y="115174"/>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453" tIns="79453" rIns="79453" bIns="79453"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Myriad Pro"/>
                </a:rPr>
                <a:t>Migration induced household changes</a:t>
              </a:r>
            </a:p>
          </p:txBody>
        </p:sp>
      </p:grpSp>
      <p:sp>
        <p:nvSpPr>
          <p:cNvPr id="4" name="Rectangular Callout 3"/>
          <p:cNvSpPr/>
          <p:nvPr/>
        </p:nvSpPr>
        <p:spPr>
          <a:xfrm>
            <a:off x="6858000" y="1363602"/>
            <a:ext cx="1904142" cy="998598"/>
          </a:xfrm>
          <a:prstGeom prst="wedgeRectCallout">
            <a:avLst>
              <a:gd name="adj1" fmla="val -48045"/>
              <a:gd name="adj2" fmla="val 77838"/>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50" b="0" i="1" u="none" strike="noStrike" kern="1200" cap="none" spc="0" normalizeH="0" baseline="0" noProof="0" dirty="0">
                <a:ln>
                  <a:noFill/>
                </a:ln>
                <a:solidFill>
                  <a:prstClr val="black"/>
                </a:solidFill>
                <a:effectLst/>
                <a:uLnTx/>
                <a:uFillTx/>
                <a:latin typeface="Myriad Pro"/>
              </a:rPr>
              <a:t>These transitions are not linear nor exhaustive. A woman’s life cycle will ultimately depend on country-context</a:t>
            </a:r>
          </a:p>
        </p:txBody>
      </p:sp>
      <p:grpSp>
        <p:nvGrpSpPr>
          <p:cNvPr id="29" name="Group 28"/>
          <p:cNvGrpSpPr/>
          <p:nvPr/>
        </p:nvGrpSpPr>
        <p:grpSpPr>
          <a:xfrm>
            <a:off x="3877889" y="2895600"/>
            <a:ext cx="1432749" cy="1803295"/>
            <a:chOff x="4685487" y="2764069"/>
            <a:chExt cx="1432749" cy="1803295"/>
          </a:xfrm>
        </p:grpSpPr>
        <p:sp>
          <p:nvSpPr>
            <p:cNvPr id="31" name="Arrow: Curved Down 3"/>
            <p:cNvSpPr/>
            <p:nvPr/>
          </p:nvSpPr>
          <p:spPr>
            <a:xfrm rot="525043">
              <a:off x="4772045" y="2764069"/>
              <a:ext cx="1346191" cy="484184"/>
            </a:xfrm>
            <a:prstGeom prst="curved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Myriad Pro"/>
              </a:endParaRPr>
            </a:p>
          </p:txBody>
        </p:sp>
        <p:sp>
          <p:nvSpPr>
            <p:cNvPr id="32" name="Arrow: Curved Down 58"/>
            <p:cNvSpPr/>
            <p:nvPr/>
          </p:nvSpPr>
          <p:spPr>
            <a:xfrm rot="11104147">
              <a:off x="4685487" y="4083180"/>
              <a:ext cx="1346191" cy="484184"/>
            </a:xfrm>
            <a:prstGeom prst="curved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Myriad Pro"/>
              </a:endParaRPr>
            </a:p>
          </p:txBody>
        </p:sp>
      </p:grpSp>
      <p:sp>
        <p:nvSpPr>
          <p:cNvPr id="34" name="Rectangular Callout 3"/>
          <p:cNvSpPr/>
          <p:nvPr/>
        </p:nvSpPr>
        <p:spPr>
          <a:xfrm>
            <a:off x="6945719" y="4757422"/>
            <a:ext cx="1816423" cy="1618654"/>
          </a:xfrm>
          <a:prstGeom prst="wedgeRectCallout">
            <a:avLst>
              <a:gd name="adj1" fmla="val -26358"/>
              <a:gd name="adj2" fmla="val -61569"/>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50" b="0" i="1" u="none" strike="noStrike" kern="1200" cap="none" spc="0" normalizeH="0" baseline="0" noProof="0" dirty="0">
                <a:ln>
                  <a:noFill/>
                </a:ln>
                <a:solidFill>
                  <a:prstClr val="black"/>
                </a:solidFill>
                <a:effectLst/>
                <a:uLnTx/>
                <a:uFillTx/>
                <a:latin typeface="Myriad Pro"/>
              </a:rPr>
              <a:t>Girls may have different starting points, may skip stages or may transition between stages at different ages e.g. out-of-school girls would skip the first three stages</a:t>
            </a:r>
          </a:p>
        </p:txBody>
      </p:sp>
      <p:sp>
        <p:nvSpPr>
          <p:cNvPr id="35" name="Rectangular Callout 3"/>
          <p:cNvSpPr/>
          <p:nvPr/>
        </p:nvSpPr>
        <p:spPr>
          <a:xfrm>
            <a:off x="320084" y="3846407"/>
            <a:ext cx="1397118" cy="2262855"/>
          </a:xfrm>
          <a:prstGeom prst="wedgeRectCallout">
            <a:avLst>
              <a:gd name="adj1" fmla="val 105450"/>
              <a:gd name="adj2" fmla="val 1132"/>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50" b="0" i="1" u="none" strike="noStrike" kern="1200" cap="none" spc="0" normalizeH="0" baseline="0" noProof="0" dirty="0">
                <a:ln>
                  <a:noFill/>
                </a:ln>
                <a:solidFill>
                  <a:prstClr val="black"/>
                </a:solidFill>
                <a:effectLst/>
                <a:uLnTx/>
                <a:uFillTx/>
                <a:latin typeface="Myriad Pro"/>
              </a:rPr>
              <a:t>Due to conflict amongst other reasons, ideal/aspirational progressions between stages may be quite different from the reality that many women and girls face</a:t>
            </a:r>
            <a:r>
              <a:rPr kumimoji="0" lang="en-GB" sz="1250" b="0" i="1" u="none" strike="noStrike" kern="1200" cap="none" spc="0" normalizeH="0" baseline="30000" noProof="0" dirty="0">
                <a:ln>
                  <a:noFill/>
                </a:ln>
                <a:solidFill>
                  <a:prstClr val="black"/>
                </a:solidFill>
                <a:effectLst/>
                <a:uLnTx/>
                <a:uFillTx/>
                <a:latin typeface="Myriad Pro"/>
              </a:rPr>
              <a:t>3</a:t>
            </a:r>
            <a:endParaRPr kumimoji="0" lang="en-GB" sz="1250" b="0" i="1" u="none" strike="noStrike" kern="1200" cap="none" spc="0" normalizeH="0" baseline="0" noProof="0" dirty="0">
              <a:ln>
                <a:noFill/>
              </a:ln>
              <a:solidFill>
                <a:prstClr val="black"/>
              </a:solidFill>
              <a:effectLst/>
              <a:uLnTx/>
              <a:uFillTx/>
              <a:latin typeface="Myriad Pro"/>
            </a:endParaRPr>
          </a:p>
        </p:txBody>
      </p:sp>
      <p:sp>
        <p:nvSpPr>
          <p:cNvPr id="7" name="Slide Number Placeholder 6"/>
          <p:cNvSpPr>
            <a:spLocks noGrp="1"/>
          </p:cNvSpPr>
          <p:nvPr>
            <p:ph type="sldNum" sz="quarter" idx="4294967295"/>
          </p:nvPr>
        </p:nvSpPr>
        <p:spPr>
          <a:xfrm>
            <a:off x="7086600" y="6492875"/>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595D1C1-32D3-4A09-A3BB-830F14256841}" type="slidenum">
              <a:rPr kumimoji="0" lang="en-US" sz="1800" b="0" i="0" u="none" strike="noStrike" kern="1200" cap="none" spc="0" normalizeH="0" baseline="0" noProof="0" smtClean="0">
                <a:ln>
                  <a:noFill/>
                </a:ln>
                <a:solidFill>
                  <a:prstClr val="black">
                    <a:tint val="75000"/>
                  </a:prstClr>
                </a:solidFill>
                <a:effectLst/>
                <a:uLnTx/>
                <a:uFillTx/>
                <a:latin typeface="Myriad Pro"/>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prstClr val="black">
                  <a:tint val="75000"/>
                </a:prstClr>
              </a:solidFill>
              <a:effectLst/>
              <a:uLnTx/>
              <a:uFillTx/>
              <a:latin typeface="Myriad Pro"/>
            </a:endParaRPr>
          </a:p>
        </p:txBody>
      </p:sp>
    </p:spTree>
    <p:extLst>
      <p:ext uri="{BB962C8B-B14F-4D97-AF65-F5344CB8AC3E}">
        <p14:creationId xmlns:p14="http://schemas.microsoft.com/office/powerpoint/2010/main" val="316313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nvPr>
        </p:nvGraphicFramePr>
        <p:xfrm>
          <a:off x="1466" y="265236"/>
          <a:ext cx="1465" cy="1465"/>
        </p:xfrm>
        <a:graphic>
          <a:graphicData uri="http://schemas.openxmlformats.org/presentationml/2006/ole">
            <mc:AlternateContent xmlns:mc="http://schemas.openxmlformats.org/markup-compatibility/2006">
              <mc:Choice xmlns:v="urn:schemas-microsoft-com:vml" Requires="v">
                <p:oleObj spid="_x0000_s16398" name="think-cell Slide" r:id="rId5" imgW="508" imgH="508" progId="TCLayout.ActiveDocument.1">
                  <p:embed/>
                </p:oleObj>
              </mc:Choice>
              <mc:Fallback>
                <p:oleObj name="think-cell Slide" r:id="rId5" imgW="508" imgH="508" progId="TCLayout.ActiveDocument.1">
                  <p:embed/>
                  <p:pic>
                    <p:nvPicPr>
                      <p:cNvPr id="12" name="Object 11" hidden="1"/>
                      <p:cNvPicPr/>
                      <p:nvPr/>
                    </p:nvPicPr>
                    <p:blipFill>
                      <a:blip r:embed="rId6"/>
                      <a:stretch>
                        <a:fillRect/>
                      </a:stretch>
                    </p:blipFill>
                    <p:spPr>
                      <a:xfrm>
                        <a:off x="1466" y="265236"/>
                        <a:ext cx="1465" cy="1465"/>
                      </a:xfrm>
                      <a:prstGeom prst="rect">
                        <a:avLst/>
                      </a:prstGeom>
                    </p:spPr>
                  </p:pic>
                </p:oleObj>
              </mc:Fallback>
            </mc:AlternateContent>
          </a:graphicData>
        </a:graphic>
      </p:graphicFrame>
      <p:sp>
        <p:nvSpPr>
          <p:cNvPr id="2" name="Round Diagonal Corner Rectangle 1"/>
          <p:cNvSpPr/>
          <p:nvPr/>
        </p:nvSpPr>
        <p:spPr>
          <a:xfrm>
            <a:off x="445045" y="5715000"/>
            <a:ext cx="8317097" cy="640169"/>
          </a:xfrm>
          <a:prstGeom prst="round2Diag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yriad Pro"/>
              </a:rPr>
              <a:t>All women and girls will occupy a lifecycle stage alongside an economic role outside of the household</a:t>
            </a:r>
          </a:p>
        </p:txBody>
      </p:sp>
      <p:sp>
        <p:nvSpPr>
          <p:cNvPr id="11" name="TextBox 10"/>
          <p:cNvSpPr txBox="1"/>
          <p:nvPr/>
        </p:nvSpPr>
        <p:spPr>
          <a:xfrm>
            <a:off x="289272" y="6553200"/>
            <a:ext cx="80927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Myriad Pro"/>
              </a:rPr>
              <a:t>Given each woman and girl segment is also a consumer, we have omitted the economic segment “consumer”.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Myriad Pro"/>
            </a:endParaRPr>
          </a:p>
        </p:txBody>
      </p:sp>
      <p:sp>
        <p:nvSpPr>
          <p:cNvPr id="7" name="Title 6"/>
          <p:cNvSpPr>
            <a:spLocks noGrp="1"/>
          </p:cNvSpPr>
          <p:nvPr>
            <p:ph type="title"/>
          </p:nvPr>
        </p:nvSpPr>
        <p:spPr/>
        <p:txBody>
          <a:bodyPr/>
          <a:lstStyle/>
          <a:p>
            <a:r>
              <a:rPr lang="en-US" sz="2300" dirty="0">
                <a:solidFill>
                  <a:schemeClr val="tx1"/>
                </a:solidFill>
              </a:rPr>
              <a:t>Women’s financial needs are determined by their life cycle stage and economic roles</a:t>
            </a:r>
          </a:p>
        </p:txBody>
      </p:sp>
      <p:sp>
        <p:nvSpPr>
          <p:cNvPr id="22" name="Freeform: Shape 34"/>
          <p:cNvSpPr/>
          <p:nvPr/>
        </p:nvSpPr>
        <p:spPr>
          <a:xfrm>
            <a:off x="2748382" y="1600200"/>
            <a:ext cx="1624619" cy="761453"/>
          </a:xfrm>
          <a:custGeom>
            <a:avLst/>
            <a:gdLst>
              <a:gd name="connsiteX0" fmla="*/ 0 w 1370615"/>
              <a:gd name="connsiteY0" fmla="*/ 76145 h 761453"/>
              <a:gd name="connsiteX1" fmla="*/ 76145 w 1370615"/>
              <a:gd name="connsiteY1" fmla="*/ 0 h 761453"/>
              <a:gd name="connsiteX2" fmla="*/ 1294470 w 1370615"/>
              <a:gd name="connsiteY2" fmla="*/ 0 h 761453"/>
              <a:gd name="connsiteX3" fmla="*/ 1370615 w 1370615"/>
              <a:gd name="connsiteY3" fmla="*/ 76145 h 761453"/>
              <a:gd name="connsiteX4" fmla="*/ 1370615 w 1370615"/>
              <a:gd name="connsiteY4" fmla="*/ 685308 h 761453"/>
              <a:gd name="connsiteX5" fmla="*/ 1294470 w 1370615"/>
              <a:gd name="connsiteY5" fmla="*/ 761453 h 761453"/>
              <a:gd name="connsiteX6" fmla="*/ 76145 w 1370615"/>
              <a:gd name="connsiteY6" fmla="*/ 761453 h 761453"/>
              <a:gd name="connsiteX7" fmla="*/ 0 w 1370615"/>
              <a:gd name="connsiteY7" fmla="*/ 685308 h 761453"/>
              <a:gd name="connsiteX8" fmla="*/ 0 w 1370615"/>
              <a:gd name="connsiteY8" fmla="*/ 76145 h 76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0615" h="761453">
                <a:moveTo>
                  <a:pt x="0" y="76145"/>
                </a:moveTo>
                <a:cubicBezTo>
                  <a:pt x="0" y="34091"/>
                  <a:pt x="34091" y="0"/>
                  <a:pt x="76145" y="0"/>
                </a:cubicBezTo>
                <a:lnTo>
                  <a:pt x="1294470" y="0"/>
                </a:lnTo>
                <a:cubicBezTo>
                  <a:pt x="1336524" y="0"/>
                  <a:pt x="1370615" y="34091"/>
                  <a:pt x="1370615" y="76145"/>
                </a:cubicBezTo>
                <a:lnTo>
                  <a:pt x="1370615" y="685308"/>
                </a:lnTo>
                <a:cubicBezTo>
                  <a:pt x="1370615" y="727362"/>
                  <a:pt x="1336524" y="761453"/>
                  <a:pt x="1294470" y="761453"/>
                </a:cubicBezTo>
                <a:lnTo>
                  <a:pt x="76145" y="761453"/>
                </a:lnTo>
                <a:cubicBezTo>
                  <a:pt x="34091" y="761453"/>
                  <a:pt x="0" y="727362"/>
                  <a:pt x="0" y="685308"/>
                </a:cubicBezTo>
                <a:lnTo>
                  <a:pt x="0" y="76145"/>
                </a:lnTo>
                <a:close/>
              </a:path>
            </a:pathLst>
          </a:custGeom>
          <a:solidFill>
            <a:schemeClr val="bg1">
              <a:lumMod val="85000"/>
              <a:alpha val="90000"/>
            </a:schemeClr>
          </a:solidFill>
          <a:ln>
            <a:solidFill>
              <a:schemeClr val="bg1">
                <a:lumMod val="95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5642" tIns="75642" rIns="75642" bIns="75642"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black">
                    <a:hueOff val="0"/>
                    <a:satOff val="0"/>
                    <a:lumOff val="0"/>
                    <a:alphaOff val="0"/>
                  </a:prstClr>
                </a:solidFill>
                <a:effectLst/>
                <a:uLnTx/>
                <a:uFillTx/>
                <a:latin typeface="Myriad Pro"/>
              </a:rPr>
              <a:t>Household life cycle stage</a:t>
            </a:r>
          </a:p>
        </p:txBody>
      </p:sp>
      <p:sp>
        <p:nvSpPr>
          <p:cNvPr id="21" name="Freeform: Shape 30"/>
          <p:cNvSpPr/>
          <p:nvPr/>
        </p:nvSpPr>
        <p:spPr>
          <a:xfrm>
            <a:off x="2748383" y="2509499"/>
            <a:ext cx="1624618" cy="2766574"/>
          </a:xfrm>
          <a:custGeom>
            <a:avLst/>
            <a:gdLst>
              <a:gd name="connsiteX0" fmla="*/ 0 w 1367574"/>
              <a:gd name="connsiteY0" fmla="*/ 106194 h 637149"/>
              <a:gd name="connsiteX1" fmla="*/ 106194 w 1367574"/>
              <a:gd name="connsiteY1" fmla="*/ 0 h 637149"/>
              <a:gd name="connsiteX2" fmla="*/ 1261380 w 1367574"/>
              <a:gd name="connsiteY2" fmla="*/ 0 h 637149"/>
              <a:gd name="connsiteX3" fmla="*/ 1367574 w 1367574"/>
              <a:gd name="connsiteY3" fmla="*/ 106194 h 637149"/>
              <a:gd name="connsiteX4" fmla="*/ 1367574 w 1367574"/>
              <a:gd name="connsiteY4" fmla="*/ 530955 h 637149"/>
              <a:gd name="connsiteX5" fmla="*/ 1261380 w 1367574"/>
              <a:gd name="connsiteY5" fmla="*/ 637149 h 637149"/>
              <a:gd name="connsiteX6" fmla="*/ 106194 w 1367574"/>
              <a:gd name="connsiteY6" fmla="*/ 637149 h 637149"/>
              <a:gd name="connsiteX7" fmla="*/ 0 w 1367574"/>
              <a:gd name="connsiteY7" fmla="*/ 530955 h 637149"/>
              <a:gd name="connsiteX8" fmla="*/ 0 w 1367574"/>
              <a:gd name="connsiteY8" fmla="*/ 106194 h 63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574" h="637149">
                <a:moveTo>
                  <a:pt x="0" y="106194"/>
                </a:moveTo>
                <a:cubicBezTo>
                  <a:pt x="0" y="47545"/>
                  <a:pt x="47545" y="0"/>
                  <a:pt x="106194" y="0"/>
                </a:cubicBezTo>
                <a:lnTo>
                  <a:pt x="1261380" y="0"/>
                </a:lnTo>
                <a:cubicBezTo>
                  <a:pt x="1320029" y="0"/>
                  <a:pt x="1367574" y="47545"/>
                  <a:pt x="1367574" y="106194"/>
                </a:cubicBezTo>
                <a:lnTo>
                  <a:pt x="1367574" y="530955"/>
                </a:lnTo>
                <a:cubicBezTo>
                  <a:pt x="1367574" y="589604"/>
                  <a:pt x="1320029" y="637149"/>
                  <a:pt x="1261380" y="637149"/>
                </a:cubicBezTo>
                <a:lnTo>
                  <a:pt x="106194" y="637149"/>
                </a:lnTo>
                <a:cubicBezTo>
                  <a:pt x="47545" y="637149"/>
                  <a:pt x="0" y="589604"/>
                  <a:pt x="0" y="530955"/>
                </a:cubicBezTo>
                <a:lnTo>
                  <a:pt x="0" y="106194"/>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443" tIns="84442" rIns="84442" bIns="84443"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Myriad Pro"/>
              </a:rPr>
              <a:t>Lifecycle stage</a:t>
            </a:r>
          </a:p>
        </p:txBody>
      </p:sp>
      <p:grpSp>
        <p:nvGrpSpPr>
          <p:cNvPr id="13" name="Group 12"/>
          <p:cNvGrpSpPr/>
          <p:nvPr/>
        </p:nvGrpSpPr>
        <p:grpSpPr>
          <a:xfrm>
            <a:off x="2858873" y="3048000"/>
            <a:ext cx="1432749" cy="1803295"/>
            <a:chOff x="4685487" y="2764069"/>
            <a:chExt cx="1432749" cy="1803295"/>
          </a:xfrm>
        </p:grpSpPr>
        <p:sp>
          <p:nvSpPr>
            <p:cNvPr id="34" name="Arrow: Curved Down 3"/>
            <p:cNvSpPr/>
            <p:nvPr/>
          </p:nvSpPr>
          <p:spPr>
            <a:xfrm rot="525043">
              <a:off x="4772045" y="2764069"/>
              <a:ext cx="1346191" cy="484184"/>
            </a:xfrm>
            <a:prstGeom prst="curved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Myriad Pro"/>
              </a:endParaRPr>
            </a:p>
          </p:txBody>
        </p:sp>
        <p:sp>
          <p:nvSpPr>
            <p:cNvPr id="35" name="Arrow: Curved Down 58"/>
            <p:cNvSpPr/>
            <p:nvPr/>
          </p:nvSpPr>
          <p:spPr>
            <a:xfrm rot="11104147">
              <a:off x="4685487" y="4083180"/>
              <a:ext cx="1346191" cy="484184"/>
            </a:xfrm>
            <a:prstGeom prst="curved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Myriad Pro"/>
              </a:endParaRPr>
            </a:p>
          </p:txBody>
        </p:sp>
      </p:grpSp>
      <p:sp>
        <p:nvSpPr>
          <p:cNvPr id="26" name="Freeform: Shape 32"/>
          <p:cNvSpPr/>
          <p:nvPr/>
        </p:nvSpPr>
        <p:spPr>
          <a:xfrm>
            <a:off x="4572000" y="2506821"/>
            <a:ext cx="1624618" cy="657237"/>
          </a:xfrm>
          <a:custGeom>
            <a:avLst/>
            <a:gdLst>
              <a:gd name="connsiteX0" fmla="*/ 0 w 1367574"/>
              <a:gd name="connsiteY0" fmla="*/ 106194 h 637149"/>
              <a:gd name="connsiteX1" fmla="*/ 106194 w 1367574"/>
              <a:gd name="connsiteY1" fmla="*/ 0 h 637149"/>
              <a:gd name="connsiteX2" fmla="*/ 1261380 w 1367574"/>
              <a:gd name="connsiteY2" fmla="*/ 0 h 637149"/>
              <a:gd name="connsiteX3" fmla="*/ 1367574 w 1367574"/>
              <a:gd name="connsiteY3" fmla="*/ 106194 h 637149"/>
              <a:gd name="connsiteX4" fmla="*/ 1367574 w 1367574"/>
              <a:gd name="connsiteY4" fmla="*/ 530955 h 637149"/>
              <a:gd name="connsiteX5" fmla="*/ 1261380 w 1367574"/>
              <a:gd name="connsiteY5" fmla="*/ 637149 h 637149"/>
              <a:gd name="connsiteX6" fmla="*/ 106194 w 1367574"/>
              <a:gd name="connsiteY6" fmla="*/ 637149 h 637149"/>
              <a:gd name="connsiteX7" fmla="*/ 0 w 1367574"/>
              <a:gd name="connsiteY7" fmla="*/ 530955 h 637149"/>
              <a:gd name="connsiteX8" fmla="*/ 0 w 1367574"/>
              <a:gd name="connsiteY8" fmla="*/ 106194 h 63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574" h="637149">
                <a:moveTo>
                  <a:pt x="0" y="106194"/>
                </a:moveTo>
                <a:cubicBezTo>
                  <a:pt x="0" y="47545"/>
                  <a:pt x="47545" y="0"/>
                  <a:pt x="106194" y="0"/>
                </a:cubicBezTo>
                <a:lnTo>
                  <a:pt x="1261380" y="0"/>
                </a:lnTo>
                <a:cubicBezTo>
                  <a:pt x="1320029" y="0"/>
                  <a:pt x="1367574" y="47545"/>
                  <a:pt x="1367574" y="106194"/>
                </a:cubicBezTo>
                <a:lnTo>
                  <a:pt x="1367574" y="530955"/>
                </a:lnTo>
                <a:cubicBezTo>
                  <a:pt x="1367574" y="589604"/>
                  <a:pt x="1320029" y="637149"/>
                  <a:pt x="1261380" y="637149"/>
                </a:cubicBezTo>
                <a:lnTo>
                  <a:pt x="106194" y="637149"/>
                </a:lnTo>
                <a:cubicBezTo>
                  <a:pt x="47545" y="637149"/>
                  <a:pt x="0" y="589604"/>
                  <a:pt x="0" y="530955"/>
                </a:cubicBezTo>
                <a:lnTo>
                  <a:pt x="0" y="106194"/>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443" tIns="84442" rIns="84442" bIns="84443"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Myriad Pro"/>
              </a:rPr>
              <a:t>Students</a:t>
            </a:r>
          </a:p>
        </p:txBody>
      </p:sp>
      <p:sp>
        <p:nvSpPr>
          <p:cNvPr id="28" name="Freeform: Shape 34"/>
          <p:cNvSpPr/>
          <p:nvPr/>
        </p:nvSpPr>
        <p:spPr>
          <a:xfrm>
            <a:off x="4572000" y="1601373"/>
            <a:ext cx="1624619" cy="761453"/>
          </a:xfrm>
          <a:custGeom>
            <a:avLst/>
            <a:gdLst>
              <a:gd name="connsiteX0" fmla="*/ 0 w 1370615"/>
              <a:gd name="connsiteY0" fmla="*/ 76145 h 761453"/>
              <a:gd name="connsiteX1" fmla="*/ 76145 w 1370615"/>
              <a:gd name="connsiteY1" fmla="*/ 0 h 761453"/>
              <a:gd name="connsiteX2" fmla="*/ 1294470 w 1370615"/>
              <a:gd name="connsiteY2" fmla="*/ 0 h 761453"/>
              <a:gd name="connsiteX3" fmla="*/ 1370615 w 1370615"/>
              <a:gd name="connsiteY3" fmla="*/ 76145 h 761453"/>
              <a:gd name="connsiteX4" fmla="*/ 1370615 w 1370615"/>
              <a:gd name="connsiteY4" fmla="*/ 685308 h 761453"/>
              <a:gd name="connsiteX5" fmla="*/ 1294470 w 1370615"/>
              <a:gd name="connsiteY5" fmla="*/ 761453 h 761453"/>
              <a:gd name="connsiteX6" fmla="*/ 76145 w 1370615"/>
              <a:gd name="connsiteY6" fmla="*/ 761453 h 761453"/>
              <a:gd name="connsiteX7" fmla="*/ 0 w 1370615"/>
              <a:gd name="connsiteY7" fmla="*/ 685308 h 761453"/>
              <a:gd name="connsiteX8" fmla="*/ 0 w 1370615"/>
              <a:gd name="connsiteY8" fmla="*/ 76145 h 76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0615" h="761453">
                <a:moveTo>
                  <a:pt x="0" y="76145"/>
                </a:moveTo>
                <a:cubicBezTo>
                  <a:pt x="0" y="34091"/>
                  <a:pt x="34091" y="0"/>
                  <a:pt x="76145" y="0"/>
                </a:cubicBezTo>
                <a:lnTo>
                  <a:pt x="1294470" y="0"/>
                </a:lnTo>
                <a:cubicBezTo>
                  <a:pt x="1336524" y="0"/>
                  <a:pt x="1370615" y="34091"/>
                  <a:pt x="1370615" y="76145"/>
                </a:cubicBezTo>
                <a:lnTo>
                  <a:pt x="1370615" y="685308"/>
                </a:lnTo>
                <a:cubicBezTo>
                  <a:pt x="1370615" y="727362"/>
                  <a:pt x="1336524" y="761453"/>
                  <a:pt x="1294470" y="761453"/>
                </a:cubicBezTo>
                <a:lnTo>
                  <a:pt x="76145" y="761453"/>
                </a:lnTo>
                <a:cubicBezTo>
                  <a:pt x="34091" y="761453"/>
                  <a:pt x="0" y="727362"/>
                  <a:pt x="0" y="685308"/>
                </a:cubicBezTo>
                <a:lnTo>
                  <a:pt x="0" y="76145"/>
                </a:lnTo>
                <a:close/>
              </a:path>
            </a:pathLst>
          </a:custGeom>
          <a:solidFill>
            <a:schemeClr val="bg1">
              <a:lumMod val="85000"/>
              <a:alpha val="90000"/>
            </a:schemeClr>
          </a:solidFill>
          <a:ln>
            <a:solidFill>
              <a:schemeClr val="bg1">
                <a:lumMod val="95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5642" tIns="75642" rIns="75642" bIns="75642"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black">
                    <a:hueOff val="0"/>
                    <a:satOff val="0"/>
                    <a:lumOff val="0"/>
                    <a:alphaOff val="0"/>
                  </a:prstClr>
                </a:solidFill>
                <a:effectLst/>
                <a:uLnTx/>
                <a:uFillTx/>
                <a:latin typeface="Myriad Pro"/>
              </a:rPr>
              <a:t>Economic roles</a:t>
            </a:r>
          </a:p>
        </p:txBody>
      </p:sp>
      <p:sp>
        <p:nvSpPr>
          <p:cNvPr id="29" name="Freeform: Shape 32"/>
          <p:cNvSpPr/>
          <p:nvPr/>
        </p:nvSpPr>
        <p:spPr>
          <a:xfrm>
            <a:off x="4562622" y="3210826"/>
            <a:ext cx="1624618" cy="657237"/>
          </a:xfrm>
          <a:custGeom>
            <a:avLst/>
            <a:gdLst>
              <a:gd name="connsiteX0" fmla="*/ 0 w 1367574"/>
              <a:gd name="connsiteY0" fmla="*/ 106194 h 637149"/>
              <a:gd name="connsiteX1" fmla="*/ 106194 w 1367574"/>
              <a:gd name="connsiteY1" fmla="*/ 0 h 637149"/>
              <a:gd name="connsiteX2" fmla="*/ 1261380 w 1367574"/>
              <a:gd name="connsiteY2" fmla="*/ 0 h 637149"/>
              <a:gd name="connsiteX3" fmla="*/ 1367574 w 1367574"/>
              <a:gd name="connsiteY3" fmla="*/ 106194 h 637149"/>
              <a:gd name="connsiteX4" fmla="*/ 1367574 w 1367574"/>
              <a:gd name="connsiteY4" fmla="*/ 530955 h 637149"/>
              <a:gd name="connsiteX5" fmla="*/ 1261380 w 1367574"/>
              <a:gd name="connsiteY5" fmla="*/ 637149 h 637149"/>
              <a:gd name="connsiteX6" fmla="*/ 106194 w 1367574"/>
              <a:gd name="connsiteY6" fmla="*/ 637149 h 637149"/>
              <a:gd name="connsiteX7" fmla="*/ 0 w 1367574"/>
              <a:gd name="connsiteY7" fmla="*/ 530955 h 637149"/>
              <a:gd name="connsiteX8" fmla="*/ 0 w 1367574"/>
              <a:gd name="connsiteY8" fmla="*/ 106194 h 63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574" h="637149">
                <a:moveTo>
                  <a:pt x="0" y="106194"/>
                </a:moveTo>
                <a:cubicBezTo>
                  <a:pt x="0" y="47545"/>
                  <a:pt x="47545" y="0"/>
                  <a:pt x="106194" y="0"/>
                </a:cubicBezTo>
                <a:lnTo>
                  <a:pt x="1261380" y="0"/>
                </a:lnTo>
                <a:cubicBezTo>
                  <a:pt x="1320029" y="0"/>
                  <a:pt x="1367574" y="47545"/>
                  <a:pt x="1367574" y="106194"/>
                </a:cubicBezTo>
                <a:lnTo>
                  <a:pt x="1367574" y="530955"/>
                </a:lnTo>
                <a:cubicBezTo>
                  <a:pt x="1367574" y="589604"/>
                  <a:pt x="1320029" y="637149"/>
                  <a:pt x="1261380" y="637149"/>
                </a:cubicBezTo>
                <a:lnTo>
                  <a:pt x="106194" y="637149"/>
                </a:lnTo>
                <a:cubicBezTo>
                  <a:pt x="47545" y="637149"/>
                  <a:pt x="0" y="589604"/>
                  <a:pt x="0" y="530955"/>
                </a:cubicBezTo>
                <a:lnTo>
                  <a:pt x="0" y="106194"/>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443" tIns="84442" rIns="84442" bIns="84443"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Myriad Pro"/>
              </a:rPr>
              <a:t>Employees</a:t>
            </a:r>
          </a:p>
        </p:txBody>
      </p:sp>
      <p:sp>
        <p:nvSpPr>
          <p:cNvPr id="30" name="Freeform: Shape 32"/>
          <p:cNvSpPr/>
          <p:nvPr/>
        </p:nvSpPr>
        <p:spPr>
          <a:xfrm>
            <a:off x="4572000" y="3914831"/>
            <a:ext cx="1624618" cy="657237"/>
          </a:xfrm>
          <a:custGeom>
            <a:avLst/>
            <a:gdLst>
              <a:gd name="connsiteX0" fmla="*/ 0 w 1367574"/>
              <a:gd name="connsiteY0" fmla="*/ 106194 h 637149"/>
              <a:gd name="connsiteX1" fmla="*/ 106194 w 1367574"/>
              <a:gd name="connsiteY1" fmla="*/ 0 h 637149"/>
              <a:gd name="connsiteX2" fmla="*/ 1261380 w 1367574"/>
              <a:gd name="connsiteY2" fmla="*/ 0 h 637149"/>
              <a:gd name="connsiteX3" fmla="*/ 1367574 w 1367574"/>
              <a:gd name="connsiteY3" fmla="*/ 106194 h 637149"/>
              <a:gd name="connsiteX4" fmla="*/ 1367574 w 1367574"/>
              <a:gd name="connsiteY4" fmla="*/ 530955 h 637149"/>
              <a:gd name="connsiteX5" fmla="*/ 1261380 w 1367574"/>
              <a:gd name="connsiteY5" fmla="*/ 637149 h 637149"/>
              <a:gd name="connsiteX6" fmla="*/ 106194 w 1367574"/>
              <a:gd name="connsiteY6" fmla="*/ 637149 h 637149"/>
              <a:gd name="connsiteX7" fmla="*/ 0 w 1367574"/>
              <a:gd name="connsiteY7" fmla="*/ 530955 h 637149"/>
              <a:gd name="connsiteX8" fmla="*/ 0 w 1367574"/>
              <a:gd name="connsiteY8" fmla="*/ 106194 h 63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574" h="637149">
                <a:moveTo>
                  <a:pt x="0" y="106194"/>
                </a:moveTo>
                <a:cubicBezTo>
                  <a:pt x="0" y="47545"/>
                  <a:pt x="47545" y="0"/>
                  <a:pt x="106194" y="0"/>
                </a:cubicBezTo>
                <a:lnTo>
                  <a:pt x="1261380" y="0"/>
                </a:lnTo>
                <a:cubicBezTo>
                  <a:pt x="1320029" y="0"/>
                  <a:pt x="1367574" y="47545"/>
                  <a:pt x="1367574" y="106194"/>
                </a:cubicBezTo>
                <a:lnTo>
                  <a:pt x="1367574" y="530955"/>
                </a:lnTo>
                <a:cubicBezTo>
                  <a:pt x="1367574" y="589604"/>
                  <a:pt x="1320029" y="637149"/>
                  <a:pt x="1261380" y="637149"/>
                </a:cubicBezTo>
                <a:lnTo>
                  <a:pt x="106194" y="637149"/>
                </a:lnTo>
                <a:cubicBezTo>
                  <a:pt x="47545" y="637149"/>
                  <a:pt x="0" y="589604"/>
                  <a:pt x="0" y="530955"/>
                </a:cubicBezTo>
                <a:lnTo>
                  <a:pt x="0" y="106194"/>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443" tIns="84442" rIns="84442" bIns="84443"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Myriad Pro"/>
              </a:rPr>
              <a:t>(M)SME owners and employers</a:t>
            </a:r>
          </a:p>
        </p:txBody>
      </p:sp>
      <p:sp>
        <p:nvSpPr>
          <p:cNvPr id="31" name="Freeform: Shape 32"/>
          <p:cNvSpPr/>
          <p:nvPr/>
        </p:nvSpPr>
        <p:spPr>
          <a:xfrm>
            <a:off x="4572000" y="4618836"/>
            <a:ext cx="1624618" cy="657237"/>
          </a:xfrm>
          <a:custGeom>
            <a:avLst/>
            <a:gdLst>
              <a:gd name="connsiteX0" fmla="*/ 0 w 1367574"/>
              <a:gd name="connsiteY0" fmla="*/ 106194 h 637149"/>
              <a:gd name="connsiteX1" fmla="*/ 106194 w 1367574"/>
              <a:gd name="connsiteY1" fmla="*/ 0 h 637149"/>
              <a:gd name="connsiteX2" fmla="*/ 1261380 w 1367574"/>
              <a:gd name="connsiteY2" fmla="*/ 0 h 637149"/>
              <a:gd name="connsiteX3" fmla="*/ 1367574 w 1367574"/>
              <a:gd name="connsiteY3" fmla="*/ 106194 h 637149"/>
              <a:gd name="connsiteX4" fmla="*/ 1367574 w 1367574"/>
              <a:gd name="connsiteY4" fmla="*/ 530955 h 637149"/>
              <a:gd name="connsiteX5" fmla="*/ 1261380 w 1367574"/>
              <a:gd name="connsiteY5" fmla="*/ 637149 h 637149"/>
              <a:gd name="connsiteX6" fmla="*/ 106194 w 1367574"/>
              <a:gd name="connsiteY6" fmla="*/ 637149 h 637149"/>
              <a:gd name="connsiteX7" fmla="*/ 0 w 1367574"/>
              <a:gd name="connsiteY7" fmla="*/ 530955 h 637149"/>
              <a:gd name="connsiteX8" fmla="*/ 0 w 1367574"/>
              <a:gd name="connsiteY8" fmla="*/ 106194 h 63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574" h="637149">
                <a:moveTo>
                  <a:pt x="0" y="106194"/>
                </a:moveTo>
                <a:cubicBezTo>
                  <a:pt x="0" y="47545"/>
                  <a:pt x="47545" y="0"/>
                  <a:pt x="106194" y="0"/>
                </a:cubicBezTo>
                <a:lnTo>
                  <a:pt x="1261380" y="0"/>
                </a:lnTo>
                <a:cubicBezTo>
                  <a:pt x="1320029" y="0"/>
                  <a:pt x="1367574" y="47545"/>
                  <a:pt x="1367574" y="106194"/>
                </a:cubicBezTo>
                <a:lnTo>
                  <a:pt x="1367574" y="530955"/>
                </a:lnTo>
                <a:cubicBezTo>
                  <a:pt x="1367574" y="589604"/>
                  <a:pt x="1320029" y="637149"/>
                  <a:pt x="1261380" y="637149"/>
                </a:cubicBezTo>
                <a:lnTo>
                  <a:pt x="106194" y="637149"/>
                </a:lnTo>
                <a:cubicBezTo>
                  <a:pt x="47545" y="637149"/>
                  <a:pt x="0" y="589604"/>
                  <a:pt x="0" y="530955"/>
                </a:cubicBezTo>
                <a:lnTo>
                  <a:pt x="0" y="106194"/>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443" tIns="84442" rIns="84442" bIns="84443"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Myriad Pro"/>
              </a:rPr>
              <a:t>Farmers</a:t>
            </a:r>
          </a:p>
        </p:txBody>
      </p:sp>
      <p:sp>
        <p:nvSpPr>
          <p:cNvPr id="18" name="Speech Bubble: Rectangle 17"/>
          <p:cNvSpPr/>
          <p:nvPr/>
        </p:nvSpPr>
        <p:spPr>
          <a:xfrm>
            <a:off x="472008" y="2209534"/>
            <a:ext cx="2094914" cy="1981465"/>
          </a:xfrm>
          <a:prstGeom prst="wedgeRectCallout">
            <a:avLst>
              <a:gd name="adj1" fmla="val 55369"/>
              <a:gd name="adj2" fmla="val 72239"/>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1" u="none" strike="noStrike" kern="1200" cap="none" spc="0" normalizeH="0" baseline="0" noProof="0" dirty="0">
                <a:ln>
                  <a:noFill/>
                </a:ln>
                <a:solidFill>
                  <a:prstClr val="black"/>
                </a:solidFill>
                <a:effectLst/>
                <a:uLnTx/>
                <a:uFillTx/>
                <a:latin typeface="Myriad Pro"/>
              </a:rPr>
              <a:t>Women and girls transition through multiple lifecycle stages during their lifetime, which influences their financial needs and the design of products and services required to meet these needs.</a:t>
            </a:r>
          </a:p>
        </p:txBody>
      </p:sp>
      <p:sp>
        <p:nvSpPr>
          <p:cNvPr id="19" name="Speech Bubble: Rectangle 18"/>
          <p:cNvSpPr/>
          <p:nvPr/>
        </p:nvSpPr>
        <p:spPr>
          <a:xfrm>
            <a:off x="6395617" y="2361653"/>
            <a:ext cx="2241877" cy="2219793"/>
          </a:xfrm>
          <a:prstGeom prst="wedgeRectCallout">
            <a:avLst>
              <a:gd name="adj1" fmla="val -55757"/>
              <a:gd name="adj2" fmla="val 73861"/>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1" u="none" strike="noStrike" kern="1200" cap="none" spc="0" normalizeH="0" baseline="0" noProof="0" dirty="0">
                <a:ln>
                  <a:noFill/>
                </a:ln>
                <a:solidFill>
                  <a:prstClr val="black"/>
                </a:solidFill>
                <a:effectLst/>
                <a:uLnTx/>
                <a:uFillTx/>
                <a:latin typeface="Myriad Pro"/>
              </a:rPr>
              <a:t>Women’s and girls’ experiences in these economic roles are distinctly different to those of men and boys, and these raise distinct financial needs and constraints for the design of financial products and services to consider. </a:t>
            </a:r>
            <a:endParaRPr kumimoji="0" lang="en-ZA" sz="1300" b="0" i="1" u="none" strike="noStrike" kern="1200" cap="none" spc="0" normalizeH="0" baseline="30000" noProof="0" dirty="0">
              <a:ln>
                <a:noFill/>
              </a:ln>
              <a:solidFill>
                <a:prstClr val="black"/>
              </a:solidFill>
              <a:effectLst/>
              <a:uLnTx/>
              <a:uFillTx/>
              <a:latin typeface="Myriad Pro"/>
            </a:endParaRPr>
          </a:p>
        </p:txBody>
      </p:sp>
      <p:sp>
        <p:nvSpPr>
          <p:cNvPr id="4" name="Slide Number Placeholder 3"/>
          <p:cNvSpPr>
            <a:spLocks noGrp="1"/>
          </p:cNvSpPr>
          <p:nvPr>
            <p:ph type="sldNum" sz="quarter" idx="4294967295"/>
          </p:nvPr>
        </p:nvSpPr>
        <p:spPr>
          <a:xfrm>
            <a:off x="7086600" y="6492875"/>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595D1C1-32D3-4A09-A3BB-830F14256841}" type="slidenum">
              <a:rPr kumimoji="0" lang="en-US" sz="1800" b="0" i="0" u="none" strike="noStrike" kern="1200" cap="none" spc="0" normalizeH="0" baseline="0" noProof="0" smtClean="0">
                <a:ln>
                  <a:noFill/>
                </a:ln>
                <a:solidFill>
                  <a:prstClr val="black">
                    <a:tint val="75000"/>
                  </a:prstClr>
                </a:solidFill>
                <a:effectLst/>
                <a:uLnTx/>
                <a:uFillTx/>
                <a:latin typeface="Myriad Pro"/>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prstClr val="black">
                  <a:tint val="75000"/>
                </a:prstClr>
              </a:solidFill>
              <a:effectLst/>
              <a:uLnTx/>
              <a:uFillTx/>
              <a:latin typeface="Myriad Pro"/>
            </a:endParaRPr>
          </a:p>
        </p:txBody>
      </p:sp>
    </p:spTree>
    <p:extLst>
      <p:ext uri="{BB962C8B-B14F-4D97-AF65-F5344CB8AC3E}">
        <p14:creationId xmlns:p14="http://schemas.microsoft.com/office/powerpoint/2010/main" val="4063389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99592" y="1340768"/>
            <a:ext cx="7816416" cy="165618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Promote gender sensitive financial products and services and supporting non-financial services </a:t>
            </a:r>
            <a:r>
              <a:rPr lang="en-US" sz="1400" dirty="0"/>
              <a:t>through innovation funding, advocacy, convening, capacity building and research to incentivize collection and use of sex-disaggregated data by FSPs; develop and raise awareness of the context-specific business cases; develop gender-sensitive financial products, services and delivery channels; and provide minimum critical non-financial services to address agency constraints.</a:t>
            </a:r>
          </a:p>
        </p:txBody>
      </p:sp>
      <p:sp>
        <p:nvSpPr>
          <p:cNvPr id="3" name="Title 2"/>
          <p:cNvSpPr>
            <a:spLocks noGrp="1"/>
          </p:cNvSpPr>
          <p:nvPr>
            <p:ph type="title"/>
          </p:nvPr>
        </p:nvSpPr>
        <p:spPr/>
        <p:txBody>
          <a:bodyPr/>
          <a:lstStyle/>
          <a:p>
            <a:r>
              <a:rPr lang="en-US" dirty="0"/>
              <a:t>Global </a:t>
            </a:r>
            <a:r>
              <a:rPr lang="en-US" dirty="0" err="1"/>
              <a:t>PoWER</a:t>
            </a:r>
            <a:r>
              <a:rPr lang="en-US" dirty="0"/>
              <a:t> Strategic Objectives</a:t>
            </a:r>
          </a:p>
        </p:txBody>
      </p:sp>
      <p:sp>
        <p:nvSpPr>
          <p:cNvPr id="6" name="Rounded Rectangle 5"/>
          <p:cNvSpPr/>
          <p:nvPr/>
        </p:nvSpPr>
        <p:spPr>
          <a:xfrm>
            <a:off x="251520" y="1340768"/>
            <a:ext cx="499593" cy="165618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7" name="Rounded Rectangle 6"/>
          <p:cNvSpPr/>
          <p:nvPr/>
        </p:nvSpPr>
        <p:spPr>
          <a:xfrm>
            <a:off x="899592" y="3140968"/>
            <a:ext cx="7816416" cy="165618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400" b="1" dirty="0">
                <a:solidFill>
                  <a:schemeClr val="tx1"/>
                </a:solidFill>
              </a:rPr>
              <a:t>Advance a gender sensitive enabling legal, policy and regulatory environment for financial inclusion</a:t>
            </a:r>
            <a:r>
              <a:rPr lang="en-ZA" sz="1400" dirty="0">
                <a:solidFill>
                  <a:schemeClr val="tx1"/>
                </a:solidFill>
              </a:rPr>
              <a:t> through: advocacy, convening and capacity building to address barriers and facilitate reforms; and incentivise the collection and use of sex-disaggregated data by financial inclusion regulators and policy makers. </a:t>
            </a:r>
          </a:p>
          <a:p>
            <a:endParaRPr lang="en-US" sz="1400" dirty="0"/>
          </a:p>
        </p:txBody>
      </p:sp>
      <p:sp>
        <p:nvSpPr>
          <p:cNvPr id="8" name="Rounded Rectangle 7"/>
          <p:cNvSpPr/>
          <p:nvPr/>
        </p:nvSpPr>
        <p:spPr>
          <a:xfrm>
            <a:off x="251520" y="3140968"/>
            <a:ext cx="499593" cy="165618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9" name="Rounded Rectangle 8"/>
          <p:cNvSpPr/>
          <p:nvPr/>
        </p:nvSpPr>
        <p:spPr>
          <a:xfrm>
            <a:off x="899592" y="4952527"/>
            <a:ext cx="7816416" cy="165618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ZA" sz="1400" b="1" dirty="0" err="1">
              <a:solidFill>
                <a:schemeClr val="tx1"/>
              </a:solidFill>
            </a:endParaRPr>
          </a:p>
          <a:p>
            <a:pPr lvl="0"/>
            <a:r>
              <a:rPr lang="en-ZA" sz="1400" b="1" dirty="0">
                <a:solidFill>
                  <a:schemeClr val="tx1"/>
                </a:solidFill>
              </a:rPr>
              <a:t>Enhance women and girls’ capabilities, voice and demand for finance and control over the benefits from use of financial services</a:t>
            </a:r>
            <a:r>
              <a:rPr lang="en-ZA" sz="1400" dirty="0">
                <a:solidFill>
                  <a:schemeClr val="tx1"/>
                </a:solidFill>
              </a:rPr>
              <a:t> through advocacy, convening, capacity building and research by fostering innovative new partnerships for non-financial service delivery to account for their lower capabilities and confidence; strengthening and partnering with women's organizations and civil society organizations to address women's agency issues relating to women's capabilities, asset ownership, time and mobility; and understanding the barriers women and girls currently face in accessing, using and having agency over financial products and services.</a:t>
            </a:r>
            <a:endParaRPr lang="en-US" sz="1400" i="1" dirty="0">
              <a:solidFill>
                <a:schemeClr val="tx1"/>
              </a:solidFill>
            </a:endParaRPr>
          </a:p>
          <a:p>
            <a:endParaRPr lang="en-US" sz="1400" dirty="0">
              <a:solidFill>
                <a:schemeClr val="tx1"/>
              </a:solidFill>
            </a:endParaRPr>
          </a:p>
        </p:txBody>
      </p:sp>
      <p:sp>
        <p:nvSpPr>
          <p:cNvPr id="11" name="Rounded Rectangle 10"/>
          <p:cNvSpPr/>
          <p:nvPr/>
        </p:nvSpPr>
        <p:spPr>
          <a:xfrm>
            <a:off x="251520" y="4976057"/>
            <a:ext cx="499593" cy="165618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a:t>
            </a:r>
          </a:p>
        </p:txBody>
      </p:sp>
    </p:spTree>
    <p:extLst>
      <p:ext uri="{BB962C8B-B14F-4D97-AF65-F5344CB8AC3E}">
        <p14:creationId xmlns:p14="http://schemas.microsoft.com/office/powerpoint/2010/main" val="1189320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99592" y="1205136"/>
            <a:ext cx="7816416" cy="143177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400" b="1" dirty="0"/>
              <a:t>Strengthen UNCDF’s learning agenda on women’s and girls’ access and agency in financial inclusion</a:t>
            </a:r>
            <a:r>
              <a:rPr lang="en-ZA" sz="1400" dirty="0"/>
              <a:t> through contributing to hypothesis-driven primary research; and participating in regional and global forums to share research findings and </a:t>
            </a:r>
            <a:r>
              <a:rPr lang="en-US" sz="1400" dirty="0"/>
              <a:t>advocate on the global gender agenda</a:t>
            </a:r>
            <a:r>
              <a:rPr lang="en-ZA" sz="1400" dirty="0"/>
              <a:t>.</a:t>
            </a:r>
            <a:endParaRPr lang="en-US" sz="1400" i="1" dirty="0"/>
          </a:p>
        </p:txBody>
      </p:sp>
      <p:sp>
        <p:nvSpPr>
          <p:cNvPr id="3" name="Title 2"/>
          <p:cNvSpPr>
            <a:spLocks noGrp="1"/>
          </p:cNvSpPr>
          <p:nvPr>
            <p:ph type="title"/>
          </p:nvPr>
        </p:nvSpPr>
        <p:spPr>
          <a:xfrm>
            <a:off x="494171" y="1341"/>
            <a:ext cx="7391400" cy="609600"/>
          </a:xfrm>
        </p:spPr>
        <p:txBody>
          <a:bodyPr/>
          <a:lstStyle/>
          <a:p>
            <a:pPr algn="ctr"/>
            <a:r>
              <a:rPr lang="en-US" dirty="0"/>
              <a:t>Global </a:t>
            </a:r>
            <a:r>
              <a:rPr lang="en-US" dirty="0" err="1"/>
              <a:t>PoWER</a:t>
            </a:r>
            <a:r>
              <a:rPr lang="en-US" dirty="0"/>
              <a:t> Supporting Objectives &amp; Interventions</a:t>
            </a:r>
          </a:p>
        </p:txBody>
      </p:sp>
      <p:sp>
        <p:nvSpPr>
          <p:cNvPr id="6" name="Rounded Rectangle 5"/>
          <p:cNvSpPr/>
          <p:nvPr/>
        </p:nvSpPr>
        <p:spPr>
          <a:xfrm>
            <a:off x="251520" y="1205136"/>
            <a:ext cx="499593" cy="142844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7" name="Rounded Rectangle 6"/>
          <p:cNvSpPr/>
          <p:nvPr/>
        </p:nvSpPr>
        <p:spPr>
          <a:xfrm>
            <a:off x="899592" y="2770885"/>
            <a:ext cx="7816416" cy="116217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Strengthen the gender-sensitivity of UNCDF programming and internal capacity</a:t>
            </a:r>
            <a:r>
              <a:rPr lang="en-GB" sz="1400" dirty="0">
                <a:solidFill>
                  <a:schemeClr val="tx1"/>
                </a:solidFill>
              </a:rPr>
              <a:t> through conducting an internal review of current programming and incorporating a gender dimension in ongoing and all future programming; and additionally, advocating for and building internal capacity to more effectively incorporate a gender dimension throughout programming.</a:t>
            </a:r>
            <a:r>
              <a:rPr lang="en-US" sz="1400" dirty="0">
                <a:solidFill>
                  <a:schemeClr val="tx1"/>
                </a:solidFill>
              </a:rPr>
              <a:t> </a:t>
            </a:r>
          </a:p>
          <a:p>
            <a:endParaRPr lang="en-US" sz="1400" dirty="0"/>
          </a:p>
        </p:txBody>
      </p:sp>
      <p:sp>
        <p:nvSpPr>
          <p:cNvPr id="8" name="Rounded Rectangle 7"/>
          <p:cNvSpPr/>
          <p:nvPr/>
        </p:nvSpPr>
        <p:spPr>
          <a:xfrm>
            <a:off x="260562" y="2700866"/>
            <a:ext cx="483405" cy="123219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graphicFrame>
        <p:nvGraphicFramePr>
          <p:cNvPr id="13" name="Diagram 12">
            <a:extLst>
              <a:ext uri="{FF2B5EF4-FFF2-40B4-BE49-F238E27FC236}">
                <a16:creationId xmlns:a16="http://schemas.microsoft.com/office/drawing/2014/main" xmlns="" id="{4CFB032C-E83D-404A-8653-59312FD722B3}"/>
              </a:ext>
            </a:extLst>
          </p:cNvPr>
          <p:cNvGraphicFramePr/>
          <p:nvPr>
            <p:extLst>
              <p:ext uri="{D42A27DB-BD31-4B8C-83A1-F6EECF244321}">
                <p14:modId xmlns:p14="http://schemas.microsoft.com/office/powerpoint/2010/main" val="1364238554"/>
              </p:ext>
            </p:extLst>
          </p:nvPr>
        </p:nvGraphicFramePr>
        <p:xfrm>
          <a:off x="1612402" y="4094039"/>
          <a:ext cx="6264696" cy="2763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xmlns="" id="{C536BBBF-9035-4D2D-B0A6-F842B4BDADEF}"/>
              </a:ext>
            </a:extLst>
          </p:cNvPr>
          <p:cNvSpPr txBox="1"/>
          <p:nvPr/>
        </p:nvSpPr>
        <p:spPr>
          <a:xfrm>
            <a:off x="1619672" y="4098772"/>
            <a:ext cx="923330" cy="2759228"/>
          </a:xfrm>
          <a:prstGeom prst="rect">
            <a:avLst/>
          </a:prstGeom>
          <a:solidFill>
            <a:schemeClr val="accent1"/>
          </a:solidFill>
        </p:spPr>
        <p:txBody>
          <a:bodyPr vert="vert270" wrap="square" rtlCol="0">
            <a:spAutoFit/>
          </a:bodyPr>
          <a:lstStyle/>
          <a:p>
            <a:r>
              <a:rPr lang="en-US" sz="2400" b="1" dirty="0" err="1">
                <a:solidFill>
                  <a:schemeClr val="bg1"/>
                </a:solidFill>
                <a:highlight>
                  <a:srgbClr val="4D75A4"/>
                </a:highlight>
              </a:rPr>
              <a:t>PoWER</a:t>
            </a:r>
            <a:r>
              <a:rPr lang="en-US" sz="2400" b="1" dirty="0">
                <a:solidFill>
                  <a:schemeClr val="bg1"/>
                </a:solidFill>
                <a:highlight>
                  <a:srgbClr val="4D75A4"/>
                </a:highlight>
              </a:rPr>
              <a:t> Interventions</a:t>
            </a:r>
            <a:endParaRPr lang="en-US" b="1" dirty="0">
              <a:solidFill>
                <a:schemeClr val="bg1"/>
              </a:solidFill>
              <a:highlight>
                <a:srgbClr val="4D75A4"/>
              </a:highlight>
            </a:endParaRPr>
          </a:p>
        </p:txBody>
      </p:sp>
    </p:spTree>
    <p:extLst>
      <p:ext uri="{BB962C8B-B14F-4D97-AF65-F5344CB8AC3E}">
        <p14:creationId xmlns:p14="http://schemas.microsoft.com/office/powerpoint/2010/main" val="1267911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11&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6">
  <a:themeElements>
    <a:clrScheme name="Custom 1">
      <a:dk1>
        <a:srgbClr val="000000"/>
      </a:dk1>
      <a:lt1>
        <a:srgbClr val="FFFFFF"/>
      </a:lt1>
      <a:dk2>
        <a:srgbClr val="000000"/>
      </a:dk2>
      <a:lt2>
        <a:srgbClr val="808080"/>
      </a:lt2>
      <a:accent1>
        <a:srgbClr val="000000"/>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UNCDF">
      <a:majorFont>
        <a:latin typeface="Myriad Pro"/>
        <a:ea typeface="ヒラギノ角ゴ ProN W3"/>
        <a:cs typeface="ヒラギノ角ゴ ProN W3"/>
      </a:majorFont>
      <a:minorFont>
        <a:latin typeface="Myriad Pr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template" id="{CE7CE5FB-9C0B-3546-8820-89414C3104C3}" vid="{6C92B69C-0AB7-D440-8891-A648987AB2BD}"/>
    </a:ext>
  </a:extLst>
</a:theme>
</file>

<file path=ppt/theme/theme2.xml><?xml version="1.0" encoding="utf-8"?>
<a:theme xmlns:a="http://schemas.openxmlformats.org/drawingml/2006/main" name="1_6">
  <a:themeElements>
    <a:clrScheme name="Custom 1">
      <a:dk1>
        <a:srgbClr val="000000"/>
      </a:dk1>
      <a:lt1>
        <a:srgbClr val="FFFFFF"/>
      </a:lt1>
      <a:dk2>
        <a:srgbClr val="000000"/>
      </a:dk2>
      <a:lt2>
        <a:srgbClr val="808080"/>
      </a:lt2>
      <a:accent1>
        <a:srgbClr val="000000"/>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UNCDF">
      <a:majorFont>
        <a:latin typeface="Myriad Pro"/>
        <a:ea typeface="ヒラギノ角ゴ ProN W3"/>
        <a:cs typeface="ヒラギノ角ゴ ProN W3"/>
      </a:majorFont>
      <a:minorFont>
        <a:latin typeface="Myriad Pr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template" id="{CE7CE5FB-9C0B-3546-8820-89414C3104C3}" vid="{679B2CCE-8A8D-5143-92D5-F6C71499E5FC}"/>
    </a:ext>
  </a:extLst>
</a:theme>
</file>

<file path=ppt/theme/theme3.xml><?xml version="1.0" encoding="utf-8"?>
<a:theme xmlns:a="http://schemas.openxmlformats.org/drawingml/2006/main" name="General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NCDF">
      <a:majorFont>
        <a:latin typeface="Myriad Pro"/>
        <a:ea typeface="ヒラギノ角ゴ ProN W3"/>
        <a:cs typeface="ヒラギノ角ゴ ProN W3"/>
      </a:majorFont>
      <a:minorFont>
        <a:latin typeface="Myriad Pr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template" id="{CE7CE5FB-9C0B-3546-8820-89414C3104C3}" vid="{DF453760-4C5A-004F-BBE1-1D82F44C042F}"/>
    </a:ext>
  </a:extLst>
</a:theme>
</file>

<file path=ppt/theme/theme4.xml><?xml version="1.0" encoding="utf-8"?>
<a:theme xmlns:a="http://schemas.openxmlformats.org/drawingml/2006/main" name="1_General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NCDF">
      <a:majorFont>
        <a:latin typeface="Myriad Pro"/>
        <a:ea typeface="ヒラギノ角ゴ ProN W3"/>
        <a:cs typeface="ヒラギノ角ゴ ProN W3"/>
      </a:majorFont>
      <a:minorFont>
        <a:latin typeface="Myriad Pr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template" id="{CE7CE5FB-9C0B-3546-8820-89414C3104C3}" vid="{DF453760-4C5A-004F-BBE1-1D82F44C042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ppt_template_2</Template>
  <TotalTime>7384</TotalTime>
  <Words>2123</Words>
  <Application>Microsoft Macintosh PowerPoint</Application>
  <PresentationFormat>On-screen Show (4:3)</PresentationFormat>
  <Paragraphs>166</Paragraphs>
  <Slides>12</Slides>
  <Notes>7</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12</vt:i4>
      </vt:variant>
    </vt:vector>
  </HeadingPairs>
  <TitlesOfParts>
    <vt:vector size="25" baseType="lpstr">
      <vt:lpstr>Calibri</vt:lpstr>
      <vt:lpstr>Myriad Pro</vt:lpstr>
      <vt:lpstr>SimSun</vt:lpstr>
      <vt:lpstr>Times New Roman</vt:lpstr>
      <vt:lpstr>Univers 55</vt:lpstr>
      <vt:lpstr>Wingdings</vt:lpstr>
      <vt:lpstr>ヒラギノ角ゴ ProN W3</vt:lpstr>
      <vt:lpstr>Arial</vt:lpstr>
      <vt:lpstr>6</vt:lpstr>
      <vt:lpstr>1_6</vt:lpstr>
      <vt:lpstr>General Slide</vt:lpstr>
      <vt:lpstr>1_General Slide</vt:lpstr>
      <vt:lpstr>think-cell Slide</vt:lpstr>
      <vt:lpstr>PowerPoint Presentation</vt:lpstr>
      <vt:lpstr>Senegal Financial Services for Women &amp; Girls Country Assessment Workshop</vt:lpstr>
      <vt:lpstr>Senegal Country Assessment Workshop Agenda </vt:lpstr>
      <vt:lpstr>Global PoWER Strategic Goal 2018-2022</vt:lpstr>
      <vt:lpstr>The PoWER Empowerment Framework</vt:lpstr>
      <vt:lpstr>During a woman’s life, she goes through multiple life cycle transition stages</vt:lpstr>
      <vt:lpstr>Women’s financial needs are determined by their life cycle stage and economic roles</vt:lpstr>
      <vt:lpstr>Global PoWER Strategic Objectives</vt:lpstr>
      <vt:lpstr>Global PoWER Supporting Objectives &amp; Interventions</vt:lpstr>
      <vt:lpstr>Global Implementation – 3 Key Phases</vt:lpstr>
      <vt:lpstr>PowerPoint Presentation</vt:lpstr>
      <vt:lpstr>Beth Porter Beth.Porter@uncdf.org </vt:lpstr>
    </vt:vector>
  </TitlesOfParts>
  <Manager/>
  <Company/>
  <LinksUpToDate>false</LinksUpToDate>
  <SharedDoc>false</SharedDoc>
  <HyperlinkBase/>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Katheine Miles</dc:creator>
  <cp:keywords>Template</cp:keywords>
  <dc:description/>
  <cp:lastModifiedBy>Katherine Miles</cp:lastModifiedBy>
  <cp:revision>161</cp:revision>
  <cp:lastPrinted>2017-09-25T15:23:08Z</cp:lastPrinted>
  <dcterms:created xsi:type="dcterms:W3CDTF">2017-02-14T14:45:15Z</dcterms:created>
  <dcterms:modified xsi:type="dcterms:W3CDTF">2017-11-06T08:44:55Z</dcterms:modified>
  <cp:category/>
</cp:coreProperties>
</file>