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ags/tag17.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1.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3.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4.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5.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6.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7.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8.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9.xml" ContentType="application/vnd.openxmlformats-officedocument.presentationml.notesSlid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60" r:id="rId2"/>
    <p:sldMasterId id="2147483682" r:id="rId3"/>
    <p:sldMasterId id="2147483693" r:id="rId4"/>
    <p:sldMasterId id="2147483701" r:id="rId5"/>
    <p:sldMasterId id="2147483726" r:id="rId6"/>
    <p:sldMasterId id="2147483732" r:id="rId7"/>
    <p:sldMasterId id="2147483736" r:id="rId8"/>
  </p:sldMasterIdLst>
  <p:notesMasterIdLst>
    <p:notesMasterId r:id="rId42"/>
  </p:notesMasterIdLst>
  <p:handoutMasterIdLst>
    <p:handoutMasterId r:id="rId43"/>
  </p:handoutMasterIdLst>
  <p:sldIdLst>
    <p:sldId id="1002" r:id="rId9"/>
    <p:sldId id="1053" r:id="rId10"/>
    <p:sldId id="1054" r:id="rId11"/>
    <p:sldId id="1052" r:id="rId12"/>
    <p:sldId id="979" r:id="rId13"/>
    <p:sldId id="1051" r:id="rId14"/>
    <p:sldId id="1050" r:id="rId15"/>
    <p:sldId id="1049" r:id="rId16"/>
    <p:sldId id="982" r:id="rId17"/>
    <p:sldId id="983" r:id="rId18"/>
    <p:sldId id="1055" r:id="rId19"/>
    <p:sldId id="984" r:id="rId20"/>
    <p:sldId id="985" r:id="rId21"/>
    <p:sldId id="986" r:id="rId22"/>
    <p:sldId id="1036" r:id="rId23"/>
    <p:sldId id="1056" r:id="rId24"/>
    <p:sldId id="989" r:id="rId25"/>
    <p:sldId id="990" r:id="rId26"/>
    <p:sldId id="1057" r:id="rId27"/>
    <p:sldId id="1058" r:id="rId28"/>
    <p:sldId id="1059" r:id="rId29"/>
    <p:sldId id="1060" r:id="rId30"/>
    <p:sldId id="1021" r:id="rId31"/>
    <p:sldId id="1066" r:id="rId32"/>
    <p:sldId id="1061" r:id="rId33"/>
    <p:sldId id="1062" r:id="rId34"/>
    <p:sldId id="1063" r:id="rId35"/>
    <p:sldId id="1064" r:id="rId36"/>
    <p:sldId id="1046" r:id="rId37"/>
    <p:sldId id="1024" r:id="rId38"/>
    <p:sldId id="1045" r:id="rId39"/>
    <p:sldId id="1039" r:id="rId40"/>
    <p:sldId id="1038" r:id="rId41"/>
  </p:sldIdLst>
  <p:sldSz cx="9144000" cy="6858000" type="screen4x3"/>
  <p:notesSz cx="9144000" cy="6858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 id="{A617AA15-6788-4CC0-AD94-7AABB57E1921}">
          <p14:sldIdLst>
            <p14:sldId id="1002"/>
            <p14:sldId id="1053"/>
            <p14:sldId id="1054"/>
            <p14:sldId id="1052"/>
            <p14:sldId id="979"/>
            <p14:sldId id="1051"/>
            <p14:sldId id="1050"/>
            <p14:sldId id="1049"/>
            <p14:sldId id="982"/>
            <p14:sldId id="983"/>
            <p14:sldId id="1055"/>
            <p14:sldId id="984"/>
            <p14:sldId id="985"/>
            <p14:sldId id="986"/>
            <p14:sldId id="1036"/>
            <p14:sldId id="1056"/>
            <p14:sldId id="989"/>
            <p14:sldId id="990"/>
            <p14:sldId id="1057"/>
            <p14:sldId id="1058"/>
            <p14:sldId id="1059"/>
            <p14:sldId id="1060"/>
            <p14:sldId id="1021"/>
            <p14:sldId id="1066"/>
            <p14:sldId id="1061"/>
            <p14:sldId id="1062"/>
            <p14:sldId id="1063"/>
            <p14:sldId id="1064"/>
            <p14:sldId id="1046"/>
            <p14:sldId id="1024"/>
            <p14:sldId id="1045"/>
            <p14:sldId id="1039"/>
            <p14:sldId id="10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nt Lalla" initials="AL" lastIdx="1" clrIdx="0">
    <p:extLst/>
  </p:cmAuthor>
  <p:cmAuthor id="2" name="Madji Sock" initials="MS" lastIdx="2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3D7"/>
    <a:srgbClr val="FFFFFF"/>
    <a:srgbClr val="4F81BD"/>
    <a:srgbClr val="E2E2E2"/>
    <a:srgbClr val="311146"/>
    <a:srgbClr val="6F8DB9"/>
    <a:srgbClr val="C3CFE1"/>
    <a:srgbClr val="FFA3A3"/>
    <a:srgbClr val="67103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autoAdjust="0"/>
    <p:restoredTop sz="92738" autoAdjust="0"/>
  </p:normalViewPr>
  <p:slideViewPr>
    <p:cSldViewPr>
      <p:cViewPr varScale="1">
        <p:scale>
          <a:sx n="106" d="100"/>
          <a:sy n="106" d="100"/>
        </p:scale>
        <p:origin x="1992" y="168"/>
      </p:cViewPr>
      <p:guideLst>
        <p:guide orient="horz" pos="2160"/>
        <p:guide pos="2880"/>
      </p:guideLst>
    </p:cSldViewPr>
  </p:slideViewPr>
  <p:outlineViewPr>
    <p:cViewPr>
      <p:scale>
        <a:sx n="33" d="100"/>
        <a:sy n="33" d="100"/>
      </p:scale>
      <p:origin x="0" y="-2718"/>
    </p:cViewPr>
  </p:outlineViewPr>
  <p:notesTextViewPr>
    <p:cViewPr>
      <p:scale>
        <a:sx n="100" d="100"/>
        <a:sy n="100" d="100"/>
      </p:scale>
      <p:origin x="0" y="0"/>
    </p:cViewPr>
  </p:notesTextViewPr>
  <p:sorterViewPr>
    <p:cViewPr>
      <p:scale>
        <a:sx n="100" d="100"/>
        <a:sy n="100" d="100"/>
      </p:scale>
      <p:origin x="0" y="-1068"/>
    </p:cViewPr>
  </p:sorterViewPr>
  <p:notesViewPr>
    <p:cSldViewPr>
      <p:cViewPr>
        <p:scale>
          <a:sx n="110" d="100"/>
          <a:sy n="110" d="100"/>
        </p:scale>
        <p:origin x="816" y="84"/>
      </p:cViewPr>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tags" Target="tags/tag1.xml"/><Relationship Id="rId4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image" Target="../media/image13.emf"/><Relationship Id="rId2" Type="http://schemas.openxmlformats.org/officeDocument/2006/relationships/image" Target="../media/image1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21.emf"/><Relationship Id="rId3" Type="http://schemas.openxmlformats.org/officeDocument/2006/relationships/image" Target="../media/image2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35.emf"/><Relationship Id="rId3"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39.emf"/><Relationship Id="rId3" Type="http://schemas.openxmlformats.org/officeDocument/2006/relationships/image" Target="../media/image4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4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4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45.emf"/><Relationship Id="rId3" Type="http://schemas.openxmlformats.org/officeDocument/2006/relationships/image" Target="../media/image4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4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4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4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5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51.e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1" Type="http://schemas.openxmlformats.org/officeDocument/2006/relationships/image" Target="../media/image13.emf"/><Relationship Id="rId2" Type="http://schemas.openxmlformats.org/officeDocument/2006/relationships/image" Target="../media/image5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0ED7810-AAD9-40C7-B3E6-5B3E7E46292D}" type="datetimeFigureOut">
              <a:rPr lang="en-GB" smtClean="0"/>
              <a:t>-11</a:t>
            </a:fld>
            <a:endParaRPr lang="en-GB" dirty="0"/>
          </a:p>
        </p:txBody>
      </p:sp>
      <p:sp>
        <p:nvSpPr>
          <p:cNvPr id="6" name="Footer Placeholder 5"/>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dirty="0"/>
          </a:p>
        </p:txBody>
      </p:sp>
      <p:sp>
        <p:nvSpPr>
          <p:cNvPr id="4" name="Espace réservé du numéro de diapositive 3">
            <a:extLst>
              <a:ext uri="{FF2B5EF4-FFF2-40B4-BE49-F238E27FC236}">
                <a16:creationId xmlns="" xmlns:a16="http://schemas.microsoft.com/office/drawing/2014/main" id="{89F27B3C-7EEC-46D4-ACA0-FCB57C9DCF0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7DCAC80-7BAA-4F77-A891-C9ED83B6858B}" type="slidenum">
              <a:rPr lang="fr-FR" smtClean="0"/>
              <a:t>‹#›</a:t>
            </a:fld>
            <a:endParaRPr lang="fr-FR"/>
          </a:p>
        </p:txBody>
      </p:sp>
    </p:spTree>
    <p:extLst>
      <p:ext uri="{BB962C8B-B14F-4D97-AF65-F5344CB8AC3E}">
        <p14:creationId xmlns:p14="http://schemas.microsoft.com/office/powerpoint/2010/main" val="3486710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BB21DDB-B1F3-4AE4-9B13-8560984D33CA}" type="datetimeFigureOut">
              <a:rPr lang="en-US" smtClean="0"/>
              <a:pPr/>
              <a:t>12/1/17</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81E1DC4-D0DB-4B14-9508-D49EB8D9239E}" type="slidenum">
              <a:rPr lang="en-US" smtClean="0"/>
              <a:pPr/>
              <a:t>‹#›</a:t>
            </a:fld>
            <a:endParaRPr lang="en-US" dirty="0"/>
          </a:p>
        </p:txBody>
      </p:sp>
    </p:spTree>
    <p:extLst>
      <p:ext uri="{BB962C8B-B14F-4D97-AF65-F5344CB8AC3E}">
        <p14:creationId xmlns:p14="http://schemas.microsoft.com/office/powerpoint/2010/main" val="165284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Les prestataires de services OTC </a:t>
            </a:r>
            <a:r>
              <a:rPr lang="fr-FR" sz="1200" dirty="0" err="1">
                <a:solidFill>
                  <a:schemeClr val="tx1"/>
                </a:solidFill>
              </a:rPr>
              <a:t>Wari</a:t>
            </a:r>
            <a:r>
              <a:rPr lang="fr-FR" sz="1200" dirty="0">
                <a:solidFill>
                  <a:schemeClr val="tx1"/>
                </a:solidFill>
              </a:rPr>
              <a:t> et Joni-Joni offrent les services de transferts intérieurs les plus populaires (après le « transfert » en espèces directement en personne) : 44% des adultes ayant reçu des envois de fonds intérieurs en 2014 ont fait appel à des services de transferts monétaires contre seulement 10% ayant reçu des fonds via leur téléphone mobile</a:t>
            </a:r>
          </a:p>
        </p:txBody>
      </p:sp>
      <p:sp>
        <p:nvSpPr>
          <p:cNvPr id="4" name="Espace réservé du numéro de diapositive 3"/>
          <p:cNvSpPr>
            <a:spLocks noGrp="1"/>
          </p:cNvSpPr>
          <p:nvPr>
            <p:ph type="sldNum" sz="quarter" idx="10"/>
          </p:nvPr>
        </p:nvSpPr>
        <p:spPr/>
        <p:txBody>
          <a:bodyPr/>
          <a:lstStyle/>
          <a:p>
            <a:fld id="{181E1DC4-D0DB-4B14-9508-D49EB8D9239E}" type="slidenum">
              <a:rPr lang="en-US" smtClean="0"/>
              <a:pPr/>
              <a:t>15</a:t>
            </a:fld>
            <a:endParaRPr lang="en-US" dirty="0"/>
          </a:p>
        </p:txBody>
      </p:sp>
    </p:spTree>
    <p:extLst>
      <p:ext uri="{BB962C8B-B14F-4D97-AF65-F5344CB8AC3E}">
        <p14:creationId xmlns:p14="http://schemas.microsoft.com/office/powerpoint/2010/main" val="2317825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b="1" dirty="0">
                <a:solidFill>
                  <a:schemeClr val="tx1"/>
                </a:solidFill>
              </a:rPr>
              <a:t>Plutôt que de travailler sur le droit coutumier relatif à l’accès au foncier qui est un effort sur le long terme, il y a une opportunité de travailler avec les banques sur l'acceptation de garanties alternatives</a:t>
            </a:r>
          </a:p>
        </p:txBody>
      </p:sp>
      <p:sp>
        <p:nvSpPr>
          <p:cNvPr id="4" name="Espace réservé du numéro de diapositive 3"/>
          <p:cNvSpPr>
            <a:spLocks noGrp="1"/>
          </p:cNvSpPr>
          <p:nvPr>
            <p:ph type="sldNum" sz="quarter" idx="10"/>
          </p:nvPr>
        </p:nvSpPr>
        <p:spPr/>
        <p:txBody>
          <a:bodyPr/>
          <a:lstStyle/>
          <a:p>
            <a:fld id="{181E1DC4-D0DB-4B14-9508-D49EB8D9239E}" type="slidenum">
              <a:rPr lang="en-US" smtClean="0"/>
              <a:pPr/>
              <a:t>17</a:t>
            </a:fld>
            <a:endParaRPr lang="en-US" dirty="0"/>
          </a:p>
        </p:txBody>
      </p:sp>
    </p:spTree>
    <p:extLst>
      <p:ext uri="{BB962C8B-B14F-4D97-AF65-F5344CB8AC3E}">
        <p14:creationId xmlns:p14="http://schemas.microsoft.com/office/powerpoint/2010/main" val="413324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E1DC4-D0DB-4B14-9508-D49EB8D9239E}" type="slidenum">
              <a:rPr lang="en-US" smtClean="0"/>
              <a:pPr/>
              <a:t>20</a:t>
            </a:fld>
            <a:endParaRPr lang="en-US" dirty="0"/>
          </a:p>
        </p:txBody>
      </p:sp>
    </p:spTree>
    <p:extLst>
      <p:ext uri="{BB962C8B-B14F-4D97-AF65-F5344CB8AC3E}">
        <p14:creationId xmlns:p14="http://schemas.microsoft.com/office/powerpoint/2010/main" val="199193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Les efforts visant à promouvoir la liaison bancaire devraient tenter de conserver ces avantages et résoudre les inconvénients</a:t>
            </a:r>
            <a:endParaRPr lang="en-GB"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181E1DC4-D0DB-4B14-9508-D49EB8D9239E}" type="slidenum">
              <a:rPr lang="en-US" smtClean="0"/>
              <a:pPr/>
              <a:t>23</a:t>
            </a:fld>
            <a:endParaRPr lang="en-US" dirty="0"/>
          </a:p>
        </p:txBody>
      </p:sp>
    </p:spTree>
    <p:extLst>
      <p:ext uri="{BB962C8B-B14F-4D97-AF65-F5344CB8AC3E}">
        <p14:creationId xmlns:p14="http://schemas.microsoft.com/office/powerpoint/2010/main" val="2704385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Les efforts visant à promouvoir la liaison bancaire devraient tenter de conserver ces avantages et résoudre les inconvénients</a:t>
            </a:r>
            <a:endParaRPr lang="en-GB"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181E1DC4-D0DB-4B14-9508-D49EB8D9239E}" type="slidenum">
              <a:rPr lang="en-US" smtClean="0"/>
              <a:pPr/>
              <a:t>26</a:t>
            </a:fld>
            <a:endParaRPr lang="en-US" dirty="0"/>
          </a:p>
        </p:txBody>
      </p:sp>
    </p:spTree>
    <p:extLst>
      <p:ext uri="{BB962C8B-B14F-4D97-AF65-F5344CB8AC3E}">
        <p14:creationId xmlns:p14="http://schemas.microsoft.com/office/powerpoint/2010/main" val="393136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Les efforts visant à promouvoir la liaison bancaire devraient tenter de conserver ces avantages et résoudre les inconvénients</a:t>
            </a:r>
            <a:endParaRPr lang="en-GB"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181E1DC4-D0DB-4B14-9508-D49EB8D9239E}" type="slidenum">
              <a:rPr lang="en-US" smtClean="0"/>
              <a:pPr/>
              <a:t>27</a:t>
            </a:fld>
            <a:endParaRPr lang="en-US" dirty="0"/>
          </a:p>
        </p:txBody>
      </p:sp>
    </p:spTree>
    <p:extLst>
      <p:ext uri="{BB962C8B-B14F-4D97-AF65-F5344CB8AC3E}">
        <p14:creationId xmlns:p14="http://schemas.microsoft.com/office/powerpoint/2010/main" val="309733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Les efforts visant à promouvoir la liaison bancaire devraient tenter de conserver ces avantages et résoudre les inconvénients</a:t>
            </a:r>
            <a:endParaRPr lang="en-GB"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181E1DC4-D0DB-4B14-9508-D49EB8D9239E}" type="slidenum">
              <a:rPr lang="en-US" smtClean="0"/>
              <a:pPr/>
              <a:t>28</a:t>
            </a:fld>
            <a:endParaRPr lang="en-US" dirty="0"/>
          </a:p>
        </p:txBody>
      </p:sp>
    </p:spTree>
    <p:extLst>
      <p:ext uri="{BB962C8B-B14F-4D97-AF65-F5344CB8AC3E}">
        <p14:creationId xmlns:p14="http://schemas.microsoft.com/office/powerpoint/2010/main" val="401006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1E1DC4-D0DB-4B14-9508-D49EB8D9239E}" type="slidenum">
              <a:rPr lang="en-US" smtClean="0"/>
              <a:pPr/>
              <a:t>30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429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1E1DC4-D0DB-4B14-9508-D49EB8D9239E}" type="slidenum">
              <a:rPr lang="en-US" smtClean="0"/>
              <a:pPr/>
              <a:t>31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27353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9.bin"/><Relationship Id="rId5" Type="http://schemas.openxmlformats.org/officeDocument/2006/relationships/image" Target="../media/image7.emf"/><Relationship Id="rId1" Type="http://schemas.openxmlformats.org/officeDocument/2006/relationships/vmlDrawing" Target="../drawings/vmlDrawing9.vml"/><Relationship Id="rId2"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10.bin"/><Relationship Id="rId5" Type="http://schemas.openxmlformats.org/officeDocument/2006/relationships/image" Target="../media/image8.emf"/><Relationship Id="rId6" Type="http://schemas.openxmlformats.org/officeDocument/2006/relationships/image" Target="../media/image9.png"/><Relationship Id="rId1" Type="http://schemas.openxmlformats.org/officeDocument/2006/relationships/vmlDrawing" Target="../drawings/vmlDrawing10.vml"/><Relationship Id="rId2" Type="http://schemas.openxmlformats.org/officeDocument/2006/relationships/tags" Target="../tags/tag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2.bin"/><Relationship Id="rId5"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5.xml"/><Relationship Id="rId4" Type="http://schemas.openxmlformats.org/officeDocument/2006/relationships/oleObject" Target="../embeddings/oleObject13.bin"/><Relationship Id="rId5" Type="http://schemas.openxmlformats.org/officeDocument/2006/relationships/image" Target="../media/image4.emf"/><Relationship Id="rId1" Type="http://schemas.openxmlformats.org/officeDocument/2006/relationships/vmlDrawing" Target="../drawings/vmlDrawing13.vml"/><Relationship Id="rId2" Type="http://schemas.openxmlformats.org/officeDocument/2006/relationships/tags" Target="../tags/tag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5.xml"/><Relationship Id="rId4" Type="http://schemas.openxmlformats.org/officeDocument/2006/relationships/oleObject" Target="../embeddings/oleObject14.bin"/><Relationship Id="rId5" Type="http://schemas.openxmlformats.org/officeDocument/2006/relationships/image" Target="../media/image4.emf"/><Relationship Id="rId1" Type="http://schemas.openxmlformats.org/officeDocument/2006/relationships/vmlDrawing" Target="../drawings/vmlDrawing14.vml"/><Relationship Id="rId2" Type="http://schemas.openxmlformats.org/officeDocument/2006/relationships/tags" Target="../tags/tag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5.xml"/><Relationship Id="rId4" Type="http://schemas.openxmlformats.org/officeDocument/2006/relationships/oleObject" Target="../embeddings/oleObject15.bin"/><Relationship Id="rId5" Type="http://schemas.openxmlformats.org/officeDocument/2006/relationships/image" Target="../media/image7.emf"/><Relationship Id="rId1" Type="http://schemas.openxmlformats.org/officeDocument/2006/relationships/vmlDrawing" Target="../drawings/vmlDrawing15.vml"/><Relationship Id="rId2"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3.bin"/><Relationship Id="rId5"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7.xml"/><Relationship Id="rId4" Type="http://schemas.openxmlformats.org/officeDocument/2006/relationships/oleObject" Target="../embeddings/oleObject18.bin"/><Relationship Id="rId5" Type="http://schemas.openxmlformats.org/officeDocument/2006/relationships/image" Target="../media/image10.emf"/><Relationship Id="rId1" Type="http://schemas.openxmlformats.org/officeDocument/2006/relationships/vmlDrawing" Target="../drawings/vmlDrawing18.vml"/><Relationship Id="rId2" Type="http://schemas.openxmlformats.org/officeDocument/2006/relationships/tags" Target="../tags/tag1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8.xml"/><Relationship Id="rId4" Type="http://schemas.openxmlformats.org/officeDocument/2006/relationships/oleObject" Target="../embeddings/oleObject20.bin"/><Relationship Id="rId5" Type="http://schemas.openxmlformats.org/officeDocument/2006/relationships/image" Target="../media/image4.emf"/><Relationship Id="rId1" Type="http://schemas.openxmlformats.org/officeDocument/2006/relationships/vmlDrawing" Target="../drawings/vmlDrawing20.vml"/><Relationship Id="rId2" Type="http://schemas.openxmlformats.org/officeDocument/2006/relationships/tags" Target="../tags/tag21.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8.xml"/><Relationship Id="rId4" Type="http://schemas.openxmlformats.org/officeDocument/2006/relationships/oleObject" Target="../embeddings/oleObject21.bin"/><Relationship Id="rId5" Type="http://schemas.openxmlformats.org/officeDocument/2006/relationships/image" Target="../media/image5.emf"/><Relationship Id="rId1" Type="http://schemas.openxmlformats.org/officeDocument/2006/relationships/vmlDrawing" Target="../drawings/vmlDrawing21.vml"/><Relationship Id="rId2" Type="http://schemas.openxmlformats.org/officeDocument/2006/relationships/tags" Target="../tags/tag2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8.xml"/><Relationship Id="rId4" Type="http://schemas.openxmlformats.org/officeDocument/2006/relationships/oleObject" Target="../embeddings/oleObject22.bin"/><Relationship Id="rId5" Type="http://schemas.openxmlformats.org/officeDocument/2006/relationships/image" Target="../media/image4.emf"/><Relationship Id="rId1" Type="http://schemas.openxmlformats.org/officeDocument/2006/relationships/vmlDrawing" Target="../drawings/vmlDrawing22.vml"/><Relationship Id="rId2" Type="http://schemas.openxmlformats.org/officeDocument/2006/relationships/tags" Target="../tags/tag23.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8.xml"/><Relationship Id="rId4" Type="http://schemas.openxmlformats.org/officeDocument/2006/relationships/oleObject" Target="../embeddings/oleObject23.bin"/><Relationship Id="rId5" Type="http://schemas.openxmlformats.org/officeDocument/2006/relationships/image" Target="../media/image6.emf"/><Relationship Id="rId1" Type="http://schemas.openxmlformats.org/officeDocument/2006/relationships/vmlDrawing" Target="../drawings/vmlDrawing23.vml"/><Relationship Id="rId2" Type="http://schemas.openxmlformats.org/officeDocument/2006/relationships/tags" Target="../tags/tag24.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8.xml"/><Relationship Id="rId4" Type="http://schemas.openxmlformats.org/officeDocument/2006/relationships/oleObject" Target="../embeddings/oleObject24.bin"/><Relationship Id="rId5" Type="http://schemas.openxmlformats.org/officeDocument/2006/relationships/image" Target="../media/image7.emf"/><Relationship Id="rId1" Type="http://schemas.openxmlformats.org/officeDocument/2006/relationships/vmlDrawing" Target="../drawings/vmlDrawing24.vml"/><Relationship Id="rId2"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4.bin"/><Relationship Id="rId5" Type="http://schemas.openxmlformats.org/officeDocument/2006/relationships/image" Target="../media/image4.emf"/><Relationship Id="rId1" Type="http://schemas.openxmlformats.org/officeDocument/2006/relationships/vmlDrawing" Target="../drawings/vmlDrawing4.vml"/><Relationship Id="rId2"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5.bin"/><Relationship Id="rId5" Type="http://schemas.openxmlformats.org/officeDocument/2006/relationships/image" Target="../media/image6.emf"/><Relationship Id="rId1" Type="http://schemas.openxmlformats.org/officeDocument/2006/relationships/vmlDrawing" Target="../drawings/vmlDrawing5.vml"/><Relationship Id="rId2"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oleObject" Target="../embeddings/oleObject6.bin"/><Relationship Id="rId5" Type="http://schemas.openxmlformats.org/officeDocument/2006/relationships/image" Target="../media/image7.emf"/><Relationship Id="rId1" Type="http://schemas.openxmlformats.org/officeDocument/2006/relationships/vmlDrawing" Target="../drawings/vmlDrawing6.vml"/><Relationship Id="rId2"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8.bin"/><Relationship Id="rId5" Type="http://schemas.openxmlformats.org/officeDocument/2006/relationships/image" Target="../media/image2.emf"/><Relationship Id="rId1" Type="http://schemas.openxmlformats.org/officeDocument/2006/relationships/vmlDrawing" Target="../drawings/vmlDrawing8.vml"/><Relationship Id="rId2"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762000" y="2971800"/>
            <a:ext cx="8077200" cy="1143000"/>
          </a:xfrm>
          <a:prstGeom prst="rect">
            <a:avLst/>
          </a:prstGeom>
        </p:spPr>
        <p:txBody>
          <a:bodyPr/>
          <a:lstStyle>
            <a:lvl1pPr algn="l">
              <a:buFont typeface="Arial" pitchFamily="34" charset="0"/>
              <a:buNone/>
              <a:defRPr sz="3800" b="1">
                <a:solidFill>
                  <a:srgbClr val="404040"/>
                </a:solidFill>
              </a:defRPr>
            </a:lvl1pPr>
          </a:lstStyle>
          <a:p>
            <a:r>
              <a:rPr lang="en-US" sz="3800" b="1" dirty="0">
                <a:solidFill>
                  <a:srgbClr val="404040"/>
                </a:solidFill>
                <a:latin typeface="Myriad Pro" pitchFamily="34" charset="0"/>
                <a:ea typeface="SimSun"/>
                <a:cs typeface="SimSun"/>
              </a:rPr>
              <a:t>Section’s title. Use </a:t>
            </a:r>
            <a:r>
              <a:rPr lang="en-US" sz="3800" b="1" dirty="0">
                <a:solidFill>
                  <a:srgbClr val="404040"/>
                </a:solidFill>
                <a:latin typeface="Myriad Pro" pitchFamily="34" charset="0"/>
              </a:rPr>
              <a:t>38 pt Myriad Pro bold (optional)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continued">
    <p:spTree>
      <p:nvGrpSpPr>
        <p:cNvPr id="1" name=""/>
        <p:cNvGrpSpPr/>
        <p:nvPr/>
      </p:nvGrpSpPr>
      <p:grpSpPr>
        <a:xfrm>
          <a:off x="0" y="0"/>
          <a:ext cx="0" cy="0"/>
          <a:chOff x="0" y="0"/>
          <a:chExt cx="0" cy="0"/>
        </a:xfrm>
      </p:grpSpPr>
      <p:sp>
        <p:nvSpPr>
          <p:cNvPr id="4" name="Text Placeholder 15"/>
          <p:cNvSpPr>
            <a:spLocks noGrp="1"/>
          </p:cNvSpPr>
          <p:nvPr>
            <p:ph type="body" sz="quarter" idx="10"/>
          </p:nvPr>
        </p:nvSpPr>
        <p:spPr>
          <a:xfrm>
            <a:off x="457200" y="685800"/>
            <a:ext cx="8153400" cy="5867400"/>
          </a:xfrm>
          <a:prstGeom prst="rect">
            <a:avLst/>
          </a:prstGeom>
        </p:spPr>
        <p:txBody>
          <a:bodyPr/>
          <a:lstStyle>
            <a:lvl1pPr marL="0" indent="0">
              <a:buNone/>
              <a:defRPr sz="2400">
                <a:solidFill>
                  <a:srgbClr val="404040"/>
                </a:solidFill>
              </a:defRPr>
            </a:lvl1pPr>
            <a:lvl2pPr marL="804672" indent="-347472">
              <a:buFont typeface="Arial" pitchFamily="34" charset="0"/>
              <a:buChar char="•"/>
              <a:defRPr sz="2400">
                <a:solidFill>
                  <a:srgbClr val="404040"/>
                </a:solidFill>
              </a:defRPr>
            </a:lvl2pPr>
            <a:lvl3pPr marL="1261872" indent="-347472">
              <a:buFont typeface="Wingdings" pitchFamily="2" charset="2"/>
              <a:buChar char="ü"/>
              <a:defRPr sz="2400">
                <a:solidFill>
                  <a:srgbClr val="404040"/>
                </a:solidFill>
              </a:defRPr>
            </a:lvl3pPr>
            <a:lvl4pPr indent="-347472">
              <a:defRPr sz="2400">
                <a:solidFill>
                  <a:srgbClr val="404040"/>
                </a:solidFill>
              </a:defRPr>
            </a:lvl4pPr>
            <a:lvl5pPr indent="-347472">
              <a:buFont typeface="Arial" pitchFamily="34" charset="0"/>
              <a:buChar char="•"/>
              <a:defRPr sz="24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595D1C1-32D3-4A09-A3BB-830F142568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4291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content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 y="1295400"/>
            <a:ext cx="8153400" cy="3962400"/>
          </a:xfrm>
          <a:prstGeom prst="rect">
            <a:avLst/>
          </a:prstGeom>
        </p:spPr>
        <p:txBody>
          <a:bodyPr/>
          <a:lstStyle>
            <a:lvl1pPr marL="0" indent="0">
              <a:buNone/>
              <a:defRPr sz="2400">
                <a:solidFill>
                  <a:srgbClr val="404040"/>
                </a:solidFill>
              </a:defRPr>
            </a:lvl1pPr>
          </a:lstStyle>
          <a:p>
            <a:endParaRPr lang="en-US" dirty="0"/>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6" name="Slide Number Placeholder 3"/>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595D1C1-32D3-4A09-A3BB-830F142568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4067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content table">
    <p:spTree>
      <p:nvGrpSpPr>
        <p:cNvPr id="1" name=""/>
        <p:cNvGrpSpPr/>
        <p:nvPr/>
      </p:nvGrpSpPr>
      <p:grpSpPr>
        <a:xfrm>
          <a:off x="0" y="0"/>
          <a:ext cx="0" cy="0"/>
          <a:chOff x="0" y="0"/>
          <a:chExt cx="0" cy="0"/>
        </a:xfrm>
      </p:grpSpPr>
      <p:sp>
        <p:nvSpPr>
          <p:cNvPr id="6" name="Table Placeholder 5"/>
          <p:cNvSpPr>
            <a:spLocks noGrp="1"/>
          </p:cNvSpPr>
          <p:nvPr>
            <p:ph type="tbl" sz="quarter" idx="14"/>
          </p:nvPr>
        </p:nvSpPr>
        <p:spPr>
          <a:xfrm>
            <a:off x="457200" y="1295400"/>
            <a:ext cx="8153400" cy="3962400"/>
          </a:xfrm>
          <a:prstGeom prst="rect">
            <a:avLst/>
          </a:prstGeom>
        </p:spPr>
        <p:txBody>
          <a:bodyPr/>
          <a:lstStyle>
            <a:lvl1pPr marL="0" indent="0">
              <a:buNone/>
              <a:defRPr sz="2400">
                <a:solidFill>
                  <a:srgbClr val="404040"/>
                </a:solidFill>
              </a:defRPr>
            </a:lvl1pPr>
          </a:lstStyle>
          <a:p>
            <a:endParaRPr lang="en-US" dirty="0"/>
          </a:p>
        </p:txBody>
      </p:sp>
      <p:sp>
        <p:nvSpPr>
          <p:cNvPr id="4"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7" name="Slide Number Placeholder 3"/>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595D1C1-32D3-4A09-A3BB-830F142568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8676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 Takeaway">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24476" name="Diapositive think-cell" r:id="rId4" imgW="270" imgH="270" progId="TCLayout.ActiveDocument.1">
                  <p:embed/>
                </p:oleObj>
              </mc:Choice>
              <mc:Fallback>
                <p:oleObj name="Diapositive think-cell"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a:t>Click to edit Master slide title</a:t>
            </a:r>
          </a:p>
        </p:txBody>
      </p:sp>
      <p:sp>
        <p:nvSpPr>
          <p:cNvPr id="11" name="Text Placeholder 8"/>
          <p:cNvSpPr>
            <a:spLocks noGrp="1"/>
          </p:cNvSpPr>
          <p:nvPr>
            <p:ph type="body" sz="quarter" idx="13" hasCustomPrompt="1"/>
          </p:nvPr>
        </p:nvSpPr>
        <p:spPr>
          <a:xfrm>
            <a:off x="1995056" y="5672557"/>
            <a:ext cx="5236988" cy="660976"/>
          </a:xfrm>
          <a:prstGeom prst="roundRect">
            <a:avLst/>
          </a:prstGeom>
          <a:noFill/>
          <a:ln w="19050">
            <a:solidFill>
              <a:schemeClr val="tx2"/>
            </a:solidFill>
          </a:ln>
        </p:spPr>
        <p:txBody>
          <a:bodyPr lIns="82058" tIns="82058" rIns="82058" bIns="82058" anchor="ctr"/>
          <a:lstStyle>
            <a:lvl1pPr marL="0" indent="0" algn="ctr">
              <a:buNone/>
              <a:defRPr sz="1292" b="1" baseline="0"/>
            </a:lvl1pPr>
          </a:lstStyle>
          <a:p>
            <a:pPr lvl="0"/>
            <a:r>
              <a:rPr lang="en-US" dirty="0"/>
              <a:t>Click to edit Master takeaway/transition. DO NOT SIMPLY RESTATE TITLE OR SUBTITLE. Box always rests on bottom margin.</a:t>
            </a:r>
          </a:p>
        </p:txBody>
      </p:sp>
      <p:sp>
        <p:nvSpPr>
          <p:cNvPr id="9" name="Text Placeholder 9"/>
          <p:cNvSpPr>
            <a:spLocks noGrp="1"/>
          </p:cNvSpPr>
          <p:nvPr>
            <p:ph type="body" sz="quarter" idx="10"/>
          </p:nvPr>
        </p:nvSpPr>
        <p:spPr>
          <a:xfrm>
            <a:off x="415683" y="1008532"/>
            <a:ext cx="8300022" cy="4523567"/>
          </a:xfrm>
          <a:prstGeom prst="rect">
            <a:avLst/>
          </a:prstGeom>
        </p:spPr>
        <p:txBody>
          <a:bodyPr lIns="0" tIns="0" rIns="0" bIns="0"/>
          <a:lstStyle>
            <a:lvl1pPr marL="159731" indent="-159731">
              <a:defRPr sz="1292"/>
            </a:lvl1pPr>
            <a:lvl2pPr marL="320928" indent="-161196">
              <a:defRPr sz="1108"/>
            </a:lvl2pPr>
            <a:lvl3pPr marL="470401" indent="-149473">
              <a:defRPr sz="1108"/>
            </a:lvl3pPr>
            <a:lvl4pPr marL="630131" indent="-159731">
              <a:defRPr sz="1108"/>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p:cNvSpPr>
            <a:spLocks noGrp="1"/>
          </p:cNvSpPr>
          <p:nvPr>
            <p:ph type="body" sz="quarter" idx="37" hasCustomPrompt="1"/>
          </p:nvPr>
        </p:nvSpPr>
        <p:spPr>
          <a:xfrm>
            <a:off x="415637" y="6446488"/>
            <a:ext cx="7479809" cy="386679"/>
          </a:xfrm>
          <a:prstGeom prst="rect">
            <a:avLst/>
          </a:prstGeom>
        </p:spPr>
        <p:txBody>
          <a:bodyPr lIns="0" tIns="0" rIns="0" bIns="0" anchor="b"/>
          <a:lstStyle>
            <a:lvl1pPr marL="0" indent="0">
              <a:buNone/>
              <a:defRPr sz="923"/>
            </a:lvl1pPr>
          </a:lstStyle>
          <a:p>
            <a:r>
              <a:rPr lang="en-US" dirty="0"/>
              <a:t>Click to edit Master footer. This space is reserved for footnotes and sources only, and cannot be expanded beyond its current size.                                        </a:t>
            </a:r>
            <a:r>
              <a:rPr lang="en-IN" dirty="0"/>
              <a:t>Source: [Author/Publisher Name], [Report Name], [Year]</a:t>
            </a:r>
          </a:p>
        </p:txBody>
      </p:sp>
      <p:sp>
        <p:nvSpPr>
          <p:cNvPr id="13" name="Slide Number Placeholder 3"/>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595D1C1-32D3-4A09-A3BB-830F142568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482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content chart/graphic">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457200" y="1295400"/>
            <a:ext cx="8153400" cy="3962400"/>
          </a:xfrm>
          <a:prstGeom prst="rect">
            <a:avLst/>
          </a:prstGeom>
        </p:spPr>
        <p:txBody>
          <a:bodyPr/>
          <a:lstStyle>
            <a:lvl1pPr marL="0" indent="0">
              <a:buFontTx/>
              <a:buNone/>
              <a:defRPr sz="2400">
                <a:solidFill>
                  <a:srgbClr val="404040"/>
                </a:solidFill>
              </a:defRPr>
            </a:lvl1pPr>
          </a:lstStyle>
          <a:p>
            <a:endParaRPr lang="en-US" dirty="0"/>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7" name="Slide Number Placeholder 3"/>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595D1C1-32D3-4A09-A3BB-830F142568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2773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762000" y="2971800"/>
            <a:ext cx="8077200" cy="1143000"/>
          </a:xfrm>
          <a:prstGeom prst="rect">
            <a:avLst/>
          </a:prstGeom>
        </p:spPr>
        <p:txBody>
          <a:bodyPr/>
          <a:lstStyle>
            <a:lvl1pPr algn="l">
              <a:buFont typeface="Arial" pitchFamily="34" charset="0"/>
              <a:buNone/>
              <a:defRPr sz="3800" b="1">
                <a:solidFill>
                  <a:srgbClr val="404040"/>
                </a:solidFill>
              </a:defRPr>
            </a:lvl1pPr>
          </a:lstStyle>
          <a:p>
            <a:r>
              <a:rPr lang="en-US" sz="3800" b="1" dirty="0">
                <a:solidFill>
                  <a:srgbClr val="404040"/>
                </a:solidFill>
                <a:latin typeface="Myriad Pro" pitchFamily="34" charset="0"/>
                <a:ea typeface="SimSun"/>
                <a:cs typeface="SimSun"/>
              </a:rPr>
              <a:t>Section’s title. Use </a:t>
            </a:r>
            <a:r>
              <a:rPr lang="en-US" sz="3800" b="1" dirty="0">
                <a:solidFill>
                  <a:srgbClr val="404040"/>
                </a:solidFill>
                <a:latin typeface="Myriad Pro" pitchFamily="34" charset="0"/>
              </a:rPr>
              <a:t>38 pt Myriad Pro bold (optional)</a:t>
            </a:r>
            <a:endParaRPr lang="en-US" dirty="0"/>
          </a:p>
        </p:txBody>
      </p:sp>
      <p:sp>
        <p:nvSpPr>
          <p:cNvPr id="5" name="Slide Number Placeholder 3"/>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595D1C1-32D3-4A09-A3BB-830F142568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9057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mall_Text_P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549" name="Diapositive think-cell" r:id="rId4" imgW="270" imgH="270" progId="TCLayout.ActiveDocument.1">
                  <p:embed/>
                </p:oleObj>
              </mc:Choice>
              <mc:Fallback>
                <p:oleObj name="Diapositive think-cell"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13"/>
          <p:cNvSpPr>
            <a:spLocks noGrp="1"/>
          </p:cNvSpPr>
          <p:nvPr>
            <p:ph type="title" hasCustomPrompt="1"/>
          </p:nvPr>
        </p:nvSpPr>
        <p:spPr>
          <a:xfrm>
            <a:off x="685800" y="856879"/>
            <a:ext cx="3352800" cy="533400"/>
          </a:xfrm>
          <a:prstGeom prst="rect">
            <a:avLst/>
          </a:prstGeom>
          <a:ln>
            <a:noFill/>
          </a:ln>
        </p:spPr>
        <p:txBody>
          <a:bodyPr vert="horz" lIns="0" tIns="0" rIns="0" bIns="0"/>
          <a:lstStyle>
            <a:lvl1pPr algn="l">
              <a:defRPr sz="2400" b="0" i="0" baseline="0">
                <a:solidFill>
                  <a:srgbClr val="002A6C"/>
                </a:solidFill>
                <a:latin typeface="Gill Sans MT" panose="020B0502020104020203" pitchFamily="34" charset="0"/>
                <a:cs typeface="Gill Sans MT" panose="020B0502020104020203" pitchFamily="34" charset="0"/>
                <a:sym typeface="Gill Sans MT" panose="020B0502020104020203" pitchFamily="34" charset="0"/>
              </a:defRPr>
            </a:lvl1pPr>
          </a:lstStyle>
          <a:p>
            <a:r>
              <a:rPr lang="en-US" dirty="0"/>
              <a:t>SMALL TEXT PAGE</a:t>
            </a:r>
          </a:p>
        </p:txBody>
      </p:sp>
      <p:pic>
        <p:nvPicPr>
          <p:cNvPr id="19" name="Picture 18" descr="dashline_blue_03.png"/>
          <p:cNvPicPr preferRelativeResize="0">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4213" y="609600"/>
            <a:ext cx="342900" cy="84667"/>
          </a:xfrm>
          <a:prstGeom prst="rect">
            <a:avLst/>
          </a:prstGeom>
        </p:spPr>
      </p:pic>
      <p:sp>
        <p:nvSpPr>
          <p:cNvPr id="22" name="Text Placeholder 4"/>
          <p:cNvSpPr>
            <a:spLocks noGrp="1"/>
          </p:cNvSpPr>
          <p:nvPr>
            <p:ph type="body" sz="quarter" idx="13" hasCustomPrompt="1"/>
          </p:nvPr>
        </p:nvSpPr>
        <p:spPr>
          <a:xfrm>
            <a:off x="685800" y="1667932"/>
            <a:ext cx="7924800" cy="3818468"/>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2200" baseline="0">
                <a:solidFill>
                  <a:schemeClr val="bg1"/>
                </a:solidFill>
                <a:latin typeface="Gill Sans MT" panose="020B0502020104020203" pitchFamily="34" charset="0"/>
                <a:sym typeface="Gill Sans MT" panose="020B0502020104020203"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add text. Use grey to write and blue to highlight parts of the text</a:t>
            </a:r>
          </a:p>
        </p:txBody>
      </p:sp>
      <p:sp>
        <p:nvSpPr>
          <p:cNvPr id="11" name="Slide Number Placeholder 3"/>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595D1C1-32D3-4A09-A3BB-830F142568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0874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content">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457200" y="1295400"/>
            <a:ext cx="8153400" cy="5257800"/>
          </a:xfrm>
          <a:prstGeom prst="rect">
            <a:avLst/>
          </a:prstGeom>
        </p:spPr>
        <p:txBody>
          <a:bodyPr/>
          <a:lstStyle>
            <a:lvl1pPr marL="0" indent="0">
              <a:buNone/>
              <a:defRPr sz="2400">
                <a:solidFill>
                  <a:srgbClr val="404040"/>
                </a:solidFill>
              </a:defRPr>
            </a:lvl1pPr>
            <a:lvl2pPr marL="804672" indent="-347472">
              <a:buFont typeface="Arial" pitchFamily="34" charset="0"/>
              <a:buChar char="•"/>
              <a:defRPr sz="2400">
                <a:solidFill>
                  <a:srgbClr val="404040"/>
                </a:solidFill>
              </a:defRPr>
            </a:lvl2pPr>
            <a:lvl3pPr marL="1261872" indent="-347472">
              <a:buFont typeface="Wingdings" pitchFamily="2" charset="2"/>
              <a:buChar char="ü"/>
              <a:defRPr sz="2400">
                <a:solidFill>
                  <a:srgbClr val="404040"/>
                </a:solidFill>
              </a:defRPr>
            </a:lvl3pPr>
            <a:lvl4pPr indent="-347472">
              <a:defRPr sz="2400">
                <a:solidFill>
                  <a:srgbClr val="404040"/>
                </a:solidFill>
              </a:defRPr>
            </a:lvl4pPr>
            <a:lvl5pPr indent="-347472">
              <a:buFont typeface="Arial" pitchFamily="34" charset="0"/>
              <a:buChar char="•"/>
              <a:defRPr sz="24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4" name="Slide Number Placeholder 2">
            <a:extLst>
              <a:ext uri="{FF2B5EF4-FFF2-40B4-BE49-F238E27FC236}">
                <a16:creationId xmlns="" xmlns:a16="http://schemas.microsoft.com/office/drawing/2014/main" id="{B1A53ED0-941A-43C1-883D-9608DA9CD1DC}"/>
              </a:ext>
            </a:extLst>
          </p:cNvPr>
          <p:cNvSpPr>
            <a:spLocks noGrp="1"/>
          </p:cNvSpPr>
          <p:nvPr>
            <p:ph type="sldNum" sz="quarter" idx="4"/>
          </p:nvPr>
        </p:nvSpPr>
        <p:spPr>
          <a:xfrm>
            <a:off x="7061200" y="649287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6481AA1-0592-4126-91A5-3159F5A83C12}" type="slidenum">
              <a:rPr lang="en-GB" smtClean="0"/>
              <a:pPr/>
              <a:t>‹#›</a:t>
            </a:fld>
            <a:endParaRPr lang="en-GB" dirty="0"/>
          </a:p>
        </p:txBody>
      </p:sp>
    </p:spTree>
    <p:extLst>
      <p:ext uri="{BB962C8B-B14F-4D97-AF65-F5344CB8AC3E}">
        <p14:creationId xmlns:p14="http://schemas.microsoft.com/office/powerpoint/2010/main" val="322890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continued">
    <p:spTree>
      <p:nvGrpSpPr>
        <p:cNvPr id="1" name=""/>
        <p:cNvGrpSpPr/>
        <p:nvPr/>
      </p:nvGrpSpPr>
      <p:grpSpPr>
        <a:xfrm>
          <a:off x="0" y="0"/>
          <a:ext cx="0" cy="0"/>
          <a:chOff x="0" y="0"/>
          <a:chExt cx="0" cy="0"/>
        </a:xfrm>
      </p:grpSpPr>
      <p:sp>
        <p:nvSpPr>
          <p:cNvPr id="4" name="Text Placeholder 15"/>
          <p:cNvSpPr>
            <a:spLocks noGrp="1"/>
          </p:cNvSpPr>
          <p:nvPr>
            <p:ph type="body" sz="quarter" idx="10"/>
          </p:nvPr>
        </p:nvSpPr>
        <p:spPr>
          <a:xfrm>
            <a:off x="457200" y="685800"/>
            <a:ext cx="8153400" cy="5867400"/>
          </a:xfrm>
          <a:prstGeom prst="rect">
            <a:avLst/>
          </a:prstGeom>
        </p:spPr>
        <p:txBody>
          <a:bodyPr/>
          <a:lstStyle>
            <a:lvl1pPr marL="0" indent="0">
              <a:buNone/>
              <a:defRPr sz="2400">
                <a:solidFill>
                  <a:srgbClr val="404040"/>
                </a:solidFill>
              </a:defRPr>
            </a:lvl1pPr>
            <a:lvl2pPr marL="804672" indent="-347472">
              <a:buFont typeface="Arial" pitchFamily="34" charset="0"/>
              <a:buChar char="•"/>
              <a:defRPr sz="2400">
                <a:solidFill>
                  <a:srgbClr val="404040"/>
                </a:solidFill>
              </a:defRPr>
            </a:lvl2pPr>
            <a:lvl3pPr marL="1261872" indent="-347472">
              <a:buFont typeface="Wingdings" pitchFamily="2" charset="2"/>
              <a:buChar char="ü"/>
              <a:defRPr sz="2400">
                <a:solidFill>
                  <a:srgbClr val="404040"/>
                </a:solidFill>
              </a:defRPr>
            </a:lvl3pPr>
            <a:lvl4pPr indent="-347472">
              <a:defRPr sz="2400">
                <a:solidFill>
                  <a:srgbClr val="404040"/>
                </a:solidFill>
              </a:defRPr>
            </a:lvl4pPr>
            <a:lvl5pPr indent="-347472">
              <a:buFont typeface="Arial" pitchFamily="34" charset="0"/>
              <a:buChar char="•"/>
              <a:defRPr sz="24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 xmlns:a16="http://schemas.microsoft.com/office/drawing/2014/main" id="{ADEAB762-F4E5-4F9D-B9AF-FE68D3D439E8}"/>
              </a:ext>
            </a:extLst>
          </p:cNvPr>
          <p:cNvSpPr>
            <a:spLocks noGrp="1"/>
          </p:cNvSpPr>
          <p:nvPr>
            <p:ph type="sldNum" sz="quarter" idx="4"/>
          </p:nvPr>
        </p:nvSpPr>
        <p:spPr>
          <a:xfrm>
            <a:off x="7071444" y="649287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6481AA1-0592-4126-91A5-3159F5A83C12}" type="slidenum">
              <a:rPr lang="en-GB" smtClean="0"/>
              <a:pPr/>
              <a:t>‹#›</a:t>
            </a:fld>
            <a:endParaRPr lang="en-GB" dirty="0"/>
          </a:p>
        </p:txBody>
      </p:sp>
    </p:spTree>
    <p:extLst>
      <p:ext uri="{BB962C8B-B14F-4D97-AF65-F5344CB8AC3E}">
        <p14:creationId xmlns:p14="http://schemas.microsoft.com/office/powerpoint/2010/main" val="2735218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content chart/graphic">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457200" y="1295400"/>
            <a:ext cx="8153400" cy="3962400"/>
          </a:xfrm>
          <a:prstGeom prst="rect">
            <a:avLst/>
          </a:prstGeom>
        </p:spPr>
        <p:txBody>
          <a:bodyPr/>
          <a:lstStyle>
            <a:lvl1pPr marL="0" indent="0">
              <a:buFontTx/>
              <a:buNone/>
              <a:defRPr sz="2400">
                <a:solidFill>
                  <a:srgbClr val="404040"/>
                </a:solidFill>
              </a:defRPr>
            </a:lvl1pPr>
          </a:lstStyle>
          <a:p>
            <a:endParaRPr lang="en-US" dirty="0"/>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4" name="Slide Number Placeholder 2">
            <a:extLst>
              <a:ext uri="{FF2B5EF4-FFF2-40B4-BE49-F238E27FC236}">
                <a16:creationId xmlns="" xmlns:a16="http://schemas.microsoft.com/office/drawing/2014/main" id="{86F43AF1-797D-4F4C-B44C-6F6C3BA3CFB9}"/>
              </a:ext>
            </a:extLst>
          </p:cNvPr>
          <p:cNvSpPr>
            <a:spLocks noGrp="1"/>
          </p:cNvSpPr>
          <p:nvPr>
            <p:ph type="sldNum" sz="quarter" idx="4"/>
          </p:nvPr>
        </p:nvSpPr>
        <p:spPr>
          <a:xfrm>
            <a:off x="7071444" y="647382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6481AA1-0592-4126-91A5-3159F5A83C12}" type="slidenum">
              <a:rPr lang="en-GB" smtClean="0"/>
              <a:pPr/>
              <a:t>‹#›</a:t>
            </a:fld>
            <a:endParaRPr lang="en-GB" dirty="0"/>
          </a:p>
        </p:txBody>
      </p:sp>
    </p:spTree>
    <p:extLst>
      <p:ext uri="{BB962C8B-B14F-4D97-AF65-F5344CB8AC3E}">
        <p14:creationId xmlns:p14="http://schemas.microsoft.com/office/powerpoint/2010/main" val="78370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866732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63" name="Diapositive think-cell" r:id="rId4" imgW="421" imgH="420" progId="TCLayout.ActiveDocument.1">
                  <p:embed/>
                </p:oleObj>
              </mc:Choice>
              <mc:Fallback>
                <p:oleObj name="Diapositive think-cell" r:id="rId4" imgW="421" imgH="42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Text Placeholder 15"/>
          <p:cNvSpPr>
            <a:spLocks noGrp="1"/>
          </p:cNvSpPr>
          <p:nvPr>
            <p:ph type="body" sz="quarter" idx="10"/>
          </p:nvPr>
        </p:nvSpPr>
        <p:spPr>
          <a:xfrm>
            <a:off x="457200" y="1295400"/>
            <a:ext cx="8153400" cy="5257800"/>
          </a:xfrm>
          <a:prstGeom prst="rect">
            <a:avLst/>
          </a:prstGeom>
        </p:spPr>
        <p:txBody>
          <a:bodyPr/>
          <a:lstStyle>
            <a:lvl1pPr marL="0" indent="0">
              <a:buNone/>
              <a:defRPr sz="2400">
                <a:solidFill>
                  <a:srgbClr val="404040"/>
                </a:solidFill>
              </a:defRPr>
            </a:lvl1pPr>
            <a:lvl2pPr marL="804672" indent="-347472">
              <a:buFont typeface="Arial" pitchFamily="34" charset="0"/>
              <a:buChar char="•"/>
              <a:defRPr sz="2400">
                <a:solidFill>
                  <a:srgbClr val="404040"/>
                </a:solidFill>
              </a:defRPr>
            </a:lvl2pPr>
            <a:lvl3pPr marL="1261872" indent="-347472">
              <a:buFont typeface="Wingdings" pitchFamily="2" charset="2"/>
              <a:buChar char="ü"/>
              <a:defRPr sz="2400">
                <a:solidFill>
                  <a:srgbClr val="404040"/>
                </a:solidFill>
              </a:defRPr>
            </a:lvl3pPr>
            <a:lvl4pPr indent="-347472">
              <a:defRPr sz="2400">
                <a:solidFill>
                  <a:srgbClr val="404040"/>
                </a:solidFill>
              </a:defRPr>
            </a:lvl4pPr>
            <a:lvl5pPr indent="-347472">
              <a:buFont typeface="Arial" pitchFamily="34" charset="0"/>
              <a:buChar char="•"/>
              <a:defRPr sz="24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6" name="Slide Number Placeholder 2">
            <a:extLst>
              <a:ext uri="{FF2B5EF4-FFF2-40B4-BE49-F238E27FC236}">
                <a16:creationId xmlns="" xmlns:a16="http://schemas.microsoft.com/office/drawing/2014/main" id="{E43E70AF-1C5E-445F-9FAE-A44D8FAF043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83F2-6CBF-4915-B5F5-061C8D75DA3C}" type="slidenum">
              <a:rPr lang="en-GB" smtClean="0"/>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content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 y="1295400"/>
            <a:ext cx="8153400" cy="3962400"/>
          </a:xfrm>
          <a:prstGeom prst="rect">
            <a:avLst/>
          </a:prstGeom>
        </p:spPr>
        <p:txBody>
          <a:bodyPr/>
          <a:lstStyle>
            <a:lvl1pPr marL="0" indent="0">
              <a:buNone/>
              <a:defRPr sz="2400">
                <a:solidFill>
                  <a:srgbClr val="404040"/>
                </a:solidFill>
              </a:defRPr>
            </a:lvl1pPr>
          </a:lstStyle>
          <a:p>
            <a:endParaRPr lang="en-US" dirty="0"/>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4" name="Slide Number Placeholder 2">
            <a:extLst>
              <a:ext uri="{FF2B5EF4-FFF2-40B4-BE49-F238E27FC236}">
                <a16:creationId xmlns="" xmlns:a16="http://schemas.microsoft.com/office/drawing/2014/main" id="{4B58101E-E0B3-4FD2-8F14-7600E7553F75}"/>
              </a:ext>
            </a:extLst>
          </p:cNvPr>
          <p:cNvSpPr>
            <a:spLocks noGrp="1"/>
          </p:cNvSpPr>
          <p:nvPr>
            <p:ph type="sldNum" sz="quarter" idx="4"/>
          </p:nvPr>
        </p:nvSpPr>
        <p:spPr>
          <a:xfrm>
            <a:off x="7062936" y="649287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6481AA1-0592-4126-91A5-3159F5A83C12}" type="slidenum">
              <a:rPr lang="en-GB" smtClean="0"/>
              <a:pPr/>
              <a:t>‹#›</a:t>
            </a:fld>
            <a:endParaRPr lang="en-GB" dirty="0"/>
          </a:p>
        </p:txBody>
      </p:sp>
    </p:spTree>
    <p:extLst>
      <p:ext uri="{BB962C8B-B14F-4D97-AF65-F5344CB8AC3E}">
        <p14:creationId xmlns:p14="http://schemas.microsoft.com/office/powerpoint/2010/main" val="599033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content table">
    <p:spTree>
      <p:nvGrpSpPr>
        <p:cNvPr id="1" name=""/>
        <p:cNvGrpSpPr/>
        <p:nvPr/>
      </p:nvGrpSpPr>
      <p:grpSpPr>
        <a:xfrm>
          <a:off x="0" y="0"/>
          <a:ext cx="0" cy="0"/>
          <a:chOff x="0" y="0"/>
          <a:chExt cx="0" cy="0"/>
        </a:xfrm>
      </p:grpSpPr>
      <p:sp>
        <p:nvSpPr>
          <p:cNvPr id="6" name="Table Placeholder 5"/>
          <p:cNvSpPr>
            <a:spLocks noGrp="1"/>
          </p:cNvSpPr>
          <p:nvPr>
            <p:ph type="tbl" sz="quarter" idx="14"/>
          </p:nvPr>
        </p:nvSpPr>
        <p:spPr>
          <a:xfrm>
            <a:off x="457200" y="1295400"/>
            <a:ext cx="8153400" cy="3962400"/>
          </a:xfrm>
          <a:prstGeom prst="rect">
            <a:avLst/>
          </a:prstGeom>
        </p:spPr>
        <p:txBody>
          <a:bodyPr/>
          <a:lstStyle>
            <a:lvl1pPr marL="0" indent="0">
              <a:buNone/>
              <a:defRPr sz="2400">
                <a:solidFill>
                  <a:srgbClr val="404040"/>
                </a:solidFill>
              </a:defRPr>
            </a:lvl1pPr>
          </a:lstStyle>
          <a:p>
            <a:endParaRPr lang="en-US" dirty="0"/>
          </a:p>
        </p:txBody>
      </p:sp>
      <p:sp>
        <p:nvSpPr>
          <p:cNvPr id="4"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5" name="Slide Number Placeholder 2">
            <a:extLst>
              <a:ext uri="{FF2B5EF4-FFF2-40B4-BE49-F238E27FC236}">
                <a16:creationId xmlns="" xmlns:a16="http://schemas.microsoft.com/office/drawing/2014/main" id="{47F731AE-D9BA-4079-A295-E9E4F2CC7246}"/>
              </a:ext>
            </a:extLst>
          </p:cNvPr>
          <p:cNvSpPr>
            <a:spLocks noGrp="1"/>
          </p:cNvSpPr>
          <p:nvPr>
            <p:ph type="sldNum" sz="quarter" idx="4"/>
          </p:nvPr>
        </p:nvSpPr>
        <p:spPr>
          <a:xfrm>
            <a:off x="7067252" y="649287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6481AA1-0592-4126-91A5-3159F5A83C12}" type="slidenum">
              <a:rPr lang="en-GB" smtClean="0"/>
              <a:pPr/>
              <a:t>‹#›</a:t>
            </a:fld>
            <a:endParaRPr lang="en-GB" dirty="0"/>
          </a:p>
        </p:txBody>
      </p:sp>
    </p:spTree>
    <p:extLst>
      <p:ext uri="{BB962C8B-B14F-4D97-AF65-F5344CB8AC3E}">
        <p14:creationId xmlns:p14="http://schemas.microsoft.com/office/powerpoint/2010/main" val="3693559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762000" y="2971800"/>
            <a:ext cx="8077200" cy="1143000"/>
          </a:xfrm>
          <a:prstGeom prst="rect">
            <a:avLst/>
          </a:prstGeom>
        </p:spPr>
        <p:txBody>
          <a:bodyPr/>
          <a:lstStyle>
            <a:lvl1pPr algn="l">
              <a:buFont typeface="Arial" pitchFamily="34" charset="0"/>
              <a:buNone/>
              <a:defRPr sz="3800" b="1">
                <a:solidFill>
                  <a:srgbClr val="404040"/>
                </a:solidFill>
              </a:defRPr>
            </a:lvl1pPr>
          </a:lstStyle>
          <a:p>
            <a:r>
              <a:rPr lang="en-US" sz="3800" b="1" dirty="0">
                <a:solidFill>
                  <a:srgbClr val="404040"/>
                </a:solidFill>
                <a:latin typeface="Myriad Pro" pitchFamily="34" charset="0"/>
                <a:ea typeface="SimSun"/>
                <a:cs typeface="SimSun"/>
              </a:rPr>
              <a:t>Section’s title. Use </a:t>
            </a:r>
            <a:r>
              <a:rPr lang="en-US" sz="3800" b="1" dirty="0">
                <a:solidFill>
                  <a:srgbClr val="404040"/>
                </a:solidFill>
                <a:latin typeface="Myriad Pro" pitchFamily="34" charset="0"/>
              </a:rPr>
              <a:t>38 pt Myriad Pro bold (optional)</a:t>
            </a:r>
            <a:endParaRPr lang="en-US" dirty="0"/>
          </a:p>
        </p:txBody>
      </p:sp>
      <p:sp>
        <p:nvSpPr>
          <p:cNvPr id="4" name="Slide Number Placeholder 2">
            <a:extLst>
              <a:ext uri="{FF2B5EF4-FFF2-40B4-BE49-F238E27FC236}">
                <a16:creationId xmlns="" xmlns:a16="http://schemas.microsoft.com/office/drawing/2014/main" id="{76F0714D-FEE9-4028-ADEE-717CD6C4C3E4}"/>
              </a:ext>
            </a:extLst>
          </p:cNvPr>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6481AA1-0592-4126-91A5-3159F5A83C12}" type="slidenum">
              <a:rPr lang="en-GB" smtClean="0"/>
              <a:pPr/>
              <a:t>‹#›</a:t>
            </a:fld>
            <a:endParaRPr lang="en-GB" dirty="0"/>
          </a:p>
        </p:txBody>
      </p:sp>
    </p:spTree>
    <p:extLst>
      <p:ext uri="{BB962C8B-B14F-4D97-AF65-F5344CB8AC3E}">
        <p14:creationId xmlns:p14="http://schemas.microsoft.com/office/powerpoint/2010/main" val="256101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788" name="Diapositive think-cell" r:id="rId4" imgW="421" imgH="420" progId="TCLayout.ActiveDocument.1">
                  <p:embed/>
                </p:oleObj>
              </mc:Choice>
              <mc:Fallback>
                <p:oleObj name="Diapositive think-cell" r:id="rId4" imgW="421" imgH="42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Text Placeholder 15"/>
          <p:cNvSpPr>
            <a:spLocks noGrp="1"/>
          </p:cNvSpPr>
          <p:nvPr>
            <p:ph type="body" sz="quarter" idx="10"/>
          </p:nvPr>
        </p:nvSpPr>
        <p:spPr>
          <a:xfrm>
            <a:off x="457200" y="1295400"/>
            <a:ext cx="8153400" cy="5257800"/>
          </a:xfrm>
          <a:prstGeom prst="rect">
            <a:avLst/>
          </a:prstGeom>
        </p:spPr>
        <p:txBody>
          <a:bodyPr/>
          <a:lstStyle>
            <a:lvl1pPr marL="0" indent="0">
              <a:buNone/>
              <a:defRPr sz="2400">
                <a:solidFill>
                  <a:srgbClr val="404040"/>
                </a:solidFill>
              </a:defRPr>
            </a:lvl1pPr>
            <a:lvl2pPr marL="804672" indent="-347472">
              <a:buFont typeface="Arial" pitchFamily="34" charset="0"/>
              <a:buChar char="•"/>
              <a:defRPr sz="2400">
                <a:solidFill>
                  <a:srgbClr val="404040"/>
                </a:solidFill>
              </a:defRPr>
            </a:lvl2pPr>
            <a:lvl3pPr marL="1261872" indent="-347472">
              <a:buFont typeface="Wingdings" pitchFamily="2" charset="2"/>
              <a:buChar char="ü"/>
              <a:defRPr sz="2400">
                <a:solidFill>
                  <a:srgbClr val="404040"/>
                </a:solidFill>
              </a:defRPr>
            </a:lvl3pPr>
            <a:lvl4pPr indent="-347472">
              <a:defRPr sz="2400">
                <a:solidFill>
                  <a:srgbClr val="404040"/>
                </a:solidFill>
              </a:defRPr>
            </a:lvl4pPr>
            <a:lvl5pPr indent="-347472">
              <a:buFont typeface="Arial" pitchFamily="34" charset="0"/>
              <a:buChar char="•"/>
              <a:defRPr sz="24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6" name="Slide Number Placeholder 2">
            <a:extLst>
              <a:ext uri="{FF2B5EF4-FFF2-40B4-BE49-F238E27FC236}">
                <a16:creationId xmlns="" xmlns:a16="http://schemas.microsoft.com/office/drawing/2014/main" id="{6344A408-CBA3-455E-88D7-7FCBCB240A5C}"/>
              </a:ext>
            </a:extLst>
          </p:cNvPr>
          <p:cNvSpPr>
            <a:spLocks noGrp="1"/>
          </p:cNvSpPr>
          <p:nvPr>
            <p:ph type="sldNum" sz="quarter" idx="4"/>
          </p:nvPr>
        </p:nvSpPr>
        <p:spPr>
          <a:xfrm>
            <a:off x="7071692" y="649287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6481AA1-0592-4126-91A5-3159F5A83C12}" type="slidenum">
              <a:rPr lang="en-GB" smtClean="0"/>
              <a:pPr/>
              <a:t>‹#›</a:t>
            </a:fld>
            <a:endParaRPr lang="en-GB" dirty="0"/>
          </a:p>
        </p:txBody>
      </p:sp>
    </p:spTree>
    <p:extLst>
      <p:ext uri="{BB962C8B-B14F-4D97-AF65-F5344CB8AC3E}">
        <p14:creationId xmlns:p14="http://schemas.microsoft.com/office/powerpoint/2010/main" val="2242699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continued">
    <p:spTree>
      <p:nvGrpSpPr>
        <p:cNvPr id="1" name=""/>
        <p:cNvGrpSpPr/>
        <p:nvPr/>
      </p:nvGrpSpPr>
      <p:grpSpPr>
        <a:xfrm>
          <a:off x="0" y="0"/>
          <a:ext cx="0" cy="0"/>
          <a:chOff x="0" y="0"/>
          <a:chExt cx="0" cy="0"/>
        </a:xfrm>
      </p:grpSpPr>
      <p:sp>
        <p:nvSpPr>
          <p:cNvPr id="4" name="Text Placeholder 15"/>
          <p:cNvSpPr>
            <a:spLocks noGrp="1"/>
          </p:cNvSpPr>
          <p:nvPr>
            <p:ph type="body" sz="quarter" idx="10"/>
          </p:nvPr>
        </p:nvSpPr>
        <p:spPr>
          <a:xfrm>
            <a:off x="457200" y="685800"/>
            <a:ext cx="8153400" cy="5867400"/>
          </a:xfrm>
          <a:prstGeom prst="rect">
            <a:avLst/>
          </a:prstGeom>
        </p:spPr>
        <p:txBody>
          <a:bodyPr/>
          <a:lstStyle>
            <a:lvl1pPr marL="0" indent="0">
              <a:buNone/>
              <a:defRPr sz="2400">
                <a:solidFill>
                  <a:srgbClr val="404040"/>
                </a:solidFill>
              </a:defRPr>
            </a:lvl1pPr>
            <a:lvl2pPr marL="804672" indent="-347472">
              <a:buFont typeface="Arial" pitchFamily="34" charset="0"/>
              <a:buChar char="•"/>
              <a:defRPr sz="2400">
                <a:solidFill>
                  <a:srgbClr val="404040"/>
                </a:solidFill>
              </a:defRPr>
            </a:lvl2pPr>
            <a:lvl3pPr marL="1261872" indent="-347472">
              <a:buFont typeface="Wingdings" pitchFamily="2" charset="2"/>
              <a:buChar char="ü"/>
              <a:defRPr sz="2400">
                <a:solidFill>
                  <a:srgbClr val="404040"/>
                </a:solidFill>
              </a:defRPr>
            </a:lvl3pPr>
            <a:lvl4pPr indent="-347472">
              <a:defRPr sz="2400">
                <a:solidFill>
                  <a:srgbClr val="404040"/>
                </a:solidFill>
              </a:defRPr>
            </a:lvl4pPr>
            <a:lvl5pPr indent="-347472">
              <a:buFont typeface="Arial" pitchFamily="34" charset="0"/>
              <a:buChar char="•"/>
              <a:defRPr sz="24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 xmlns:a16="http://schemas.microsoft.com/office/drawing/2014/main" id="{56665ED5-8626-487D-BFA2-967572DAE122}"/>
              </a:ext>
            </a:extLst>
          </p:cNvPr>
          <p:cNvSpPr>
            <a:spLocks noGrp="1"/>
          </p:cNvSpPr>
          <p:nvPr>
            <p:ph type="sldNum" sz="quarter" idx="4"/>
          </p:nvPr>
        </p:nvSpPr>
        <p:spPr>
          <a:xfrm>
            <a:off x="7075884" y="6520259"/>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6481AA1-0592-4126-91A5-3159F5A83C12}" type="slidenum">
              <a:rPr lang="en-GB" smtClean="0"/>
              <a:pPr/>
              <a:t>‹#›</a:t>
            </a:fld>
            <a:endParaRPr lang="en-GB" dirty="0"/>
          </a:p>
        </p:txBody>
      </p:sp>
    </p:spTree>
    <p:extLst>
      <p:ext uri="{BB962C8B-B14F-4D97-AF65-F5344CB8AC3E}">
        <p14:creationId xmlns:p14="http://schemas.microsoft.com/office/powerpoint/2010/main" val="803617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content chart/graphic">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457200" y="1295400"/>
            <a:ext cx="8153400" cy="3962400"/>
          </a:xfrm>
          <a:prstGeom prst="rect">
            <a:avLst/>
          </a:prstGeom>
        </p:spPr>
        <p:txBody>
          <a:bodyPr/>
          <a:lstStyle>
            <a:lvl1pPr marL="0" indent="0">
              <a:buFontTx/>
              <a:buNone/>
              <a:defRPr sz="2400">
                <a:solidFill>
                  <a:srgbClr val="404040"/>
                </a:solidFill>
              </a:defRPr>
            </a:lvl1pPr>
          </a:lstStyle>
          <a:p>
            <a:endParaRPr lang="en-US" dirty="0"/>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4" name="Slide Number Placeholder 2">
            <a:extLst>
              <a:ext uri="{FF2B5EF4-FFF2-40B4-BE49-F238E27FC236}">
                <a16:creationId xmlns="" xmlns:a16="http://schemas.microsoft.com/office/drawing/2014/main" id="{1B738D0C-067F-4802-9C7C-66C14BD8DC8F}"/>
              </a:ext>
            </a:extLst>
          </p:cNvPr>
          <p:cNvSpPr>
            <a:spLocks noGrp="1"/>
          </p:cNvSpPr>
          <p:nvPr>
            <p:ph type="sldNum" sz="quarter" idx="4"/>
          </p:nvPr>
        </p:nvSpPr>
        <p:spPr>
          <a:xfrm>
            <a:off x="7058496" y="646489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6481AA1-0592-4126-91A5-3159F5A83C12}" type="slidenum">
              <a:rPr lang="en-GB" smtClean="0"/>
              <a:pPr/>
              <a:t>‹#›</a:t>
            </a:fld>
            <a:endParaRPr lang="en-GB" dirty="0"/>
          </a:p>
        </p:txBody>
      </p:sp>
    </p:spTree>
    <p:extLst>
      <p:ext uri="{BB962C8B-B14F-4D97-AF65-F5344CB8AC3E}">
        <p14:creationId xmlns:p14="http://schemas.microsoft.com/office/powerpoint/2010/main" val="327081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content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 y="1295400"/>
            <a:ext cx="8153400" cy="3962400"/>
          </a:xfrm>
          <a:prstGeom prst="rect">
            <a:avLst/>
          </a:prstGeom>
        </p:spPr>
        <p:txBody>
          <a:bodyPr/>
          <a:lstStyle>
            <a:lvl1pPr marL="0" indent="0">
              <a:buNone/>
              <a:defRPr sz="2400">
                <a:solidFill>
                  <a:srgbClr val="404040"/>
                </a:solidFill>
              </a:defRPr>
            </a:lvl1pPr>
          </a:lstStyle>
          <a:p>
            <a:endParaRPr lang="en-US" dirty="0"/>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4" name="Slide Number Placeholder 2">
            <a:extLst>
              <a:ext uri="{FF2B5EF4-FFF2-40B4-BE49-F238E27FC236}">
                <a16:creationId xmlns="" xmlns:a16="http://schemas.microsoft.com/office/drawing/2014/main" id="{B19B39DF-8097-4A32-BEDC-D9F5BA08C336}"/>
              </a:ext>
            </a:extLst>
          </p:cNvPr>
          <p:cNvSpPr>
            <a:spLocks noGrp="1"/>
          </p:cNvSpPr>
          <p:nvPr>
            <p:ph type="sldNum" sz="quarter" idx="4"/>
          </p:nvPr>
        </p:nvSpPr>
        <p:spPr>
          <a:xfrm>
            <a:off x="7086600" y="647382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6481AA1-0592-4126-91A5-3159F5A83C12}" type="slidenum">
              <a:rPr lang="en-GB" smtClean="0"/>
              <a:pPr/>
              <a:t>‹#›</a:t>
            </a:fld>
            <a:endParaRPr lang="en-GB" dirty="0"/>
          </a:p>
        </p:txBody>
      </p:sp>
    </p:spTree>
    <p:extLst>
      <p:ext uri="{BB962C8B-B14F-4D97-AF65-F5344CB8AC3E}">
        <p14:creationId xmlns:p14="http://schemas.microsoft.com/office/powerpoint/2010/main" val="2775035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content tab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812" name="Diapositive think-cell" r:id="rId4" imgW="421" imgH="420" progId="TCLayout.ActiveDocument.1">
                  <p:embed/>
                </p:oleObj>
              </mc:Choice>
              <mc:Fallback>
                <p:oleObj name="Diapositive think-cell" r:id="rId4" imgW="421" imgH="42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able Placeholder 5"/>
          <p:cNvSpPr>
            <a:spLocks noGrp="1"/>
          </p:cNvSpPr>
          <p:nvPr>
            <p:ph type="tbl" sz="quarter" idx="14"/>
          </p:nvPr>
        </p:nvSpPr>
        <p:spPr>
          <a:xfrm>
            <a:off x="457200" y="1295400"/>
            <a:ext cx="8153400" cy="3962400"/>
          </a:xfrm>
          <a:prstGeom prst="rect">
            <a:avLst/>
          </a:prstGeom>
        </p:spPr>
        <p:txBody>
          <a:bodyPr/>
          <a:lstStyle>
            <a:lvl1pPr marL="0" indent="0">
              <a:buNone/>
              <a:defRPr sz="2400">
                <a:solidFill>
                  <a:srgbClr val="404040"/>
                </a:solidFill>
              </a:defRPr>
            </a:lvl1pPr>
          </a:lstStyle>
          <a:p>
            <a:endParaRPr lang="en-US" dirty="0"/>
          </a:p>
        </p:txBody>
      </p:sp>
      <p:sp>
        <p:nvSpPr>
          <p:cNvPr id="4"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5" name="Slide Number Placeholder 2">
            <a:extLst>
              <a:ext uri="{FF2B5EF4-FFF2-40B4-BE49-F238E27FC236}">
                <a16:creationId xmlns="" xmlns:a16="http://schemas.microsoft.com/office/drawing/2014/main" id="{FC3C4C6E-3EE2-44B5-BCD3-CC169ACD59F6}"/>
              </a:ext>
            </a:extLst>
          </p:cNvPr>
          <p:cNvSpPr>
            <a:spLocks noGrp="1"/>
          </p:cNvSpPr>
          <p:nvPr>
            <p:ph type="sldNum" sz="quarter" idx="4"/>
          </p:nvPr>
        </p:nvSpPr>
        <p:spPr>
          <a:xfrm>
            <a:off x="7086600" y="647759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6481AA1-0592-4126-91A5-3159F5A83C12}" type="slidenum">
              <a:rPr lang="en-GB" smtClean="0"/>
              <a:pPr/>
              <a:t>‹#›</a:t>
            </a:fld>
            <a:endParaRPr lang="en-GB" dirty="0"/>
          </a:p>
        </p:txBody>
      </p:sp>
    </p:spTree>
    <p:extLst>
      <p:ext uri="{BB962C8B-B14F-4D97-AF65-F5344CB8AC3E}">
        <p14:creationId xmlns:p14="http://schemas.microsoft.com/office/powerpoint/2010/main" val="1176287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762000" y="2971800"/>
            <a:ext cx="8077200" cy="1143000"/>
          </a:xfrm>
          <a:prstGeom prst="rect">
            <a:avLst/>
          </a:prstGeom>
        </p:spPr>
        <p:txBody>
          <a:bodyPr/>
          <a:lstStyle>
            <a:lvl1pPr algn="l">
              <a:buFont typeface="Arial" pitchFamily="34" charset="0"/>
              <a:buNone/>
              <a:defRPr sz="3800" b="1">
                <a:solidFill>
                  <a:srgbClr val="404040"/>
                </a:solidFill>
              </a:defRPr>
            </a:lvl1pPr>
          </a:lstStyle>
          <a:p>
            <a:r>
              <a:rPr lang="en-US" sz="3800" b="1" dirty="0">
                <a:solidFill>
                  <a:srgbClr val="404040"/>
                </a:solidFill>
                <a:latin typeface="Myriad Pro" pitchFamily="34" charset="0"/>
                <a:ea typeface="SimSun"/>
                <a:cs typeface="SimSun"/>
              </a:rPr>
              <a:t>Section’s title. Use </a:t>
            </a:r>
            <a:r>
              <a:rPr lang="en-US" sz="3800" b="1" dirty="0">
                <a:solidFill>
                  <a:srgbClr val="404040"/>
                </a:solidFill>
                <a:latin typeface="Myriad Pro" pitchFamily="34" charset="0"/>
              </a:rPr>
              <a:t>38 pt Myriad Pro bold (optional)</a:t>
            </a:r>
            <a:endParaRPr lang="en-US" dirty="0"/>
          </a:p>
        </p:txBody>
      </p:sp>
      <p:sp>
        <p:nvSpPr>
          <p:cNvPr id="4" name="Slide Number Placeholder 2">
            <a:extLst>
              <a:ext uri="{FF2B5EF4-FFF2-40B4-BE49-F238E27FC236}">
                <a16:creationId xmlns="" xmlns:a16="http://schemas.microsoft.com/office/drawing/2014/main" id="{67D02CE6-2ECE-4C8D-A87D-6799EB1D5308}"/>
              </a:ext>
            </a:extLst>
          </p:cNvPr>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6481AA1-0592-4126-91A5-3159F5A83C12}" type="slidenum">
              <a:rPr lang="en-GB" smtClean="0"/>
              <a:pPr/>
              <a:t>‹#›</a:t>
            </a:fld>
            <a:endParaRPr lang="en-GB" dirty="0"/>
          </a:p>
        </p:txBody>
      </p:sp>
    </p:spTree>
    <p:extLst>
      <p:ext uri="{BB962C8B-B14F-4D97-AF65-F5344CB8AC3E}">
        <p14:creationId xmlns:p14="http://schemas.microsoft.com/office/powerpoint/2010/main" val="1298156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ext uri="{D42A27DB-BD31-4B8C-83A1-F6EECF244321}">
                <p14:modId xmlns:p14="http://schemas.microsoft.com/office/powerpoint/2010/main" val="687595052"/>
              </p:ex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39837" name="Diapositive think-cell" r:id="rId4" imgW="270" imgH="270" progId="TCLayout.ActiveDocument.1">
                  <p:embed/>
                </p:oleObj>
              </mc:Choice>
              <mc:Fallback>
                <p:oleObj name="Diapositive think-cell"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a:t>Click to edit Master slide title</a:t>
            </a:r>
          </a:p>
        </p:txBody>
      </p:sp>
      <p:sp>
        <p:nvSpPr>
          <p:cNvPr id="12" name="Text Placeholder 9"/>
          <p:cNvSpPr>
            <a:spLocks noGrp="1"/>
          </p:cNvSpPr>
          <p:nvPr>
            <p:ph type="body" sz="quarter" idx="10"/>
          </p:nvPr>
        </p:nvSpPr>
        <p:spPr>
          <a:xfrm>
            <a:off x="408322" y="1008531"/>
            <a:ext cx="8299535" cy="5325595"/>
          </a:xfrm>
          <a:prstGeom prst="rect">
            <a:avLst/>
          </a:prstGeom>
        </p:spPr>
        <p:txBody>
          <a:bodyPr lIns="0" tIns="0" rIns="0" bIns="0"/>
          <a:lstStyle>
            <a:lvl1pPr marL="159731" indent="-159731">
              <a:defRPr sz="1292"/>
            </a:lvl1pPr>
            <a:lvl2pPr marL="320928" indent="-161196">
              <a:defRPr sz="1108"/>
            </a:lvl2pPr>
            <a:lvl3pPr marL="470401" indent="-149473">
              <a:defRPr sz="1108"/>
            </a:lvl3pPr>
            <a:lvl4pPr marL="630131" indent="-159731">
              <a:defRPr sz="1108"/>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9"/>
          <p:cNvSpPr>
            <a:spLocks noGrp="1"/>
          </p:cNvSpPr>
          <p:nvPr>
            <p:ph type="body" sz="quarter" idx="37" hasCustomPrompt="1"/>
          </p:nvPr>
        </p:nvSpPr>
        <p:spPr>
          <a:xfrm>
            <a:off x="415637" y="6446488"/>
            <a:ext cx="7479809" cy="386679"/>
          </a:xfrm>
          <a:prstGeom prst="rect">
            <a:avLst/>
          </a:prstGeom>
        </p:spPr>
        <p:txBody>
          <a:bodyPr lIns="0" tIns="0" rIns="0" bIns="0" anchor="b"/>
          <a:lstStyle>
            <a:lvl1pPr marL="0" indent="0">
              <a:buNone/>
              <a:defRPr sz="923"/>
            </a:lvl1pPr>
          </a:lstStyle>
          <a:p>
            <a:r>
              <a:rPr lang="en-US" dirty="0"/>
              <a:t>Click to edit Master footer. This space is reserved for footnotes and sources only, and cannot be expanded beyond its current size.                                        </a:t>
            </a:r>
            <a:r>
              <a:rPr lang="en-IN" dirty="0"/>
              <a:t>Source: [Author/Publisher Name], [Report Name], [Year]</a:t>
            </a:r>
          </a:p>
        </p:txBody>
      </p:sp>
      <p:sp>
        <p:nvSpPr>
          <p:cNvPr id="6" name="Slide Number Placeholder 2">
            <a:extLst>
              <a:ext uri="{FF2B5EF4-FFF2-40B4-BE49-F238E27FC236}">
                <a16:creationId xmlns="" xmlns:a16="http://schemas.microsoft.com/office/drawing/2014/main" id="{C7E43597-3943-42CC-BB26-E48FE300459C}"/>
              </a:ext>
            </a:extLst>
          </p:cNvPr>
          <p:cNvSpPr>
            <a:spLocks noGrp="1"/>
          </p:cNvSpPr>
          <p:nvPr>
            <p:ph type="sldNum" sz="quarter" idx="4"/>
          </p:nvPr>
        </p:nvSpPr>
        <p:spPr>
          <a:xfrm>
            <a:off x="7086600" y="6520259"/>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6481AA1-0592-4126-91A5-3159F5A83C12}" type="slidenum">
              <a:rPr lang="en-GB" smtClean="0"/>
              <a:pPr/>
              <a:t>‹#›</a:t>
            </a:fld>
            <a:endParaRPr lang="en-GB" dirty="0"/>
          </a:p>
        </p:txBody>
      </p:sp>
    </p:spTree>
    <p:extLst>
      <p:ext uri="{BB962C8B-B14F-4D97-AF65-F5344CB8AC3E}">
        <p14:creationId xmlns:p14="http://schemas.microsoft.com/office/powerpoint/2010/main" val="413958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continu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17705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332" name="Diapositive think-cell" r:id="rId4" imgW="421" imgH="423" progId="TCLayout.ActiveDocument.1">
                  <p:embed/>
                </p:oleObj>
              </mc:Choice>
              <mc:Fallback>
                <p:oleObj name="Diapositive think-cell" r:id="rId4" imgW="421" imgH="42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15"/>
          <p:cNvSpPr>
            <a:spLocks noGrp="1"/>
          </p:cNvSpPr>
          <p:nvPr>
            <p:ph type="body" sz="quarter" idx="10"/>
          </p:nvPr>
        </p:nvSpPr>
        <p:spPr>
          <a:xfrm>
            <a:off x="457200" y="685800"/>
            <a:ext cx="8153400" cy="5867400"/>
          </a:xfrm>
          <a:prstGeom prst="rect">
            <a:avLst/>
          </a:prstGeom>
        </p:spPr>
        <p:txBody>
          <a:bodyPr/>
          <a:lstStyle>
            <a:lvl1pPr marL="0" indent="0">
              <a:buNone/>
              <a:defRPr sz="2400">
                <a:solidFill>
                  <a:srgbClr val="404040"/>
                </a:solidFill>
              </a:defRPr>
            </a:lvl1pPr>
            <a:lvl2pPr marL="804672" indent="-347472">
              <a:buFont typeface="Arial" pitchFamily="34" charset="0"/>
              <a:buChar char="•"/>
              <a:defRPr sz="2400">
                <a:solidFill>
                  <a:srgbClr val="404040"/>
                </a:solidFill>
              </a:defRPr>
            </a:lvl2pPr>
            <a:lvl3pPr marL="1261872" indent="-347472">
              <a:buFont typeface="Wingdings" pitchFamily="2" charset="2"/>
              <a:buChar char="ü"/>
              <a:defRPr sz="2400">
                <a:solidFill>
                  <a:srgbClr val="404040"/>
                </a:solidFill>
              </a:defRPr>
            </a:lvl3pPr>
            <a:lvl4pPr indent="-347472">
              <a:defRPr sz="2400">
                <a:solidFill>
                  <a:srgbClr val="404040"/>
                </a:solidFill>
              </a:defRPr>
            </a:lvl4pPr>
            <a:lvl5pPr indent="-347472">
              <a:buFont typeface="Arial" pitchFamily="34" charset="0"/>
              <a:buChar char="•"/>
              <a:defRPr sz="24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a:extLst>
              <a:ext uri="{FF2B5EF4-FFF2-40B4-BE49-F238E27FC236}">
                <a16:creationId xmlns="" xmlns:a16="http://schemas.microsoft.com/office/drawing/2014/main" id="{24418D35-4D96-4C24-BA8A-D58BD0FB586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83F2-6CBF-4915-B5F5-061C8D75DA3C}" type="slidenum">
              <a:rPr lang="en-GB" smtClean="0"/>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content">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457200" y="1295400"/>
            <a:ext cx="8153400" cy="5257800"/>
          </a:xfrm>
          <a:prstGeom prst="rect">
            <a:avLst/>
          </a:prstGeom>
        </p:spPr>
        <p:txBody>
          <a:bodyPr/>
          <a:lstStyle>
            <a:lvl1pPr marL="0" indent="0">
              <a:buNone/>
              <a:defRPr sz="2400">
                <a:solidFill>
                  <a:srgbClr val="404040"/>
                </a:solidFill>
              </a:defRPr>
            </a:lvl1pPr>
            <a:lvl2pPr marL="804672" indent="-347472">
              <a:buFont typeface="Arial" pitchFamily="34" charset="0"/>
              <a:buChar char="•"/>
              <a:defRPr sz="2400">
                <a:solidFill>
                  <a:srgbClr val="404040"/>
                </a:solidFill>
              </a:defRPr>
            </a:lvl2pPr>
            <a:lvl3pPr marL="1261872" indent="-347472">
              <a:buFont typeface="Wingdings" pitchFamily="2" charset="2"/>
              <a:buChar char="ü"/>
              <a:defRPr sz="2400">
                <a:solidFill>
                  <a:srgbClr val="404040"/>
                </a:solidFill>
              </a:defRPr>
            </a:lvl3pPr>
            <a:lvl4pPr indent="-347472">
              <a:defRPr sz="2400">
                <a:solidFill>
                  <a:srgbClr val="404040"/>
                </a:solidFill>
              </a:defRPr>
            </a:lvl4pPr>
            <a:lvl5pPr indent="-347472">
              <a:buFont typeface="Arial" pitchFamily="34" charset="0"/>
              <a:buChar char="•"/>
              <a:defRPr sz="24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4" name="Slide Number Placeholder 2">
            <a:extLst>
              <a:ext uri="{FF2B5EF4-FFF2-40B4-BE49-F238E27FC236}">
                <a16:creationId xmlns="" xmlns:a16="http://schemas.microsoft.com/office/drawing/2014/main" id="{9105D445-F966-441F-9083-336ADE1AC28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83F2-6CBF-4915-B5F5-061C8D75DA3C}" type="slidenum">
              <a:rPr lang="en-GB" smtClean="0"/>
              <a:t>‹#›</a:t>
            </a:fld>
            <a:endParaRPr lang="en-GB" dirty="0"/>
          </a:p>
        </p:txBody>
      </p:sp>
    </p:spTree>
    <p:extLst>
      <p:ext uri="{BB962C8B-B14F-4D97-AF65-F5344CB8AC3E}">
        <p14:creationId xmlns:p14="http://schemas.microsoft.com/office/powerpoint/2010/main" val="3223523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continued">
    <p:spTree>
      <p:nvGrpSpPr>
        <p:cNvPr id="1" name=""/>
        <p:cNvGrpSpPr/>
        <p:nvPr/>
      </p:nvGrpSpPr>
      <p:grpSpPr>
        <a:xfrm>
          <a:off x="0" y="0"/>
          <a:ext cx="0" cy="0"/>
          <a:chOff x="0" y="0"/>
          <a:chExt cx="0" cy="0"/>
        </a:xfrm>
      </p:grpSpPr>
      <p:sp>
        <p:nvSpPr>
          <p:cNvPr id="4" name="Text Placeholder 15"/>
          <p:cNvSpPr>
            <a:spLocks noGrp="1"/>
          </p:cNvSpPr>
          <p:nvPr>
            <p:ph type="body" sz="quarter" idx="10"/>
          </p:nvPr>
        </p:nvSpPr>
        <p:spPr>
          <a:xfrm>
            <a:off x="457200" y="685800"/>
            <a:ext cx="8153400" cy="5867400"/>
          </a:xfrm>
          <a:prstGeom prst="rect">
            <a:avLst/>
          </a:prstGeom>
        </p:spPr>
        <p:txBody>
          <a:bodyPr/>
          <a:lstStyle>
            <a:lvl1pPr marL="0" indent="0">
              <a:buNone/>
              <a:defRPr sz="2400">
                <a:solidFill>
                  <a:srgbClr val="404040"/>
                </a:solidFill>
              </a:defRPr>
            </a:lvl1pPr>
            <a:lvl2pPr marL="804672" indent="-347472">
              <a:buFont typeface="Arial" pitchFamily="34" charset="0"/>
              <a:buChar char="•"/>
              <a:defRPr sz="2400">
                <a:solidFill>
                  <a:srgbClr val="404040"/>
                </a:solidFill>
              </a:defRPr>
            </a:lvl2pPr>
            <a:lvl3pPr marL="1261872" indent="-347472">
              <a:buFont typeface="Wingdings" pitchFamily="2" charset="2"/>
              <a:buChar char="ü"/>
              <a:defRPr sz="2400">
                <a:solidFill>
                  <a:srgbClr val="404040"/>
                </a:solidFill>
              </a:defRPr>
            </a:lvl3pPr>
            <a:lvl4pPr indent="-347472">
              <a:defRPr sz="2400">
                <a:solidFill>
                  <a:srgbClr val="404040"/>
                </a:solidFill>
              </a:defRPr>
            </a:lvl4pPr>
            <a:lvl5pPr indent="-347472">
              <a:buFont typeface="Arial" pitchFamily="34" charset="0"/>
              <a:buChar char="•"/>
              <a:defRPr sz="24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 xmlns:a16="http://schemas.microsoft.com/office/drawing/2014/main" id="{25BE5970-F863-4EAC-AB23-A7F5B8570B2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83F2-6CBF-4915-B5F5-061C8D75DA3C}" type="slidenum">
              <a:rPr lang="en-GB" smtClean="0"/>
              <a:t>‹#›</a:t>
            </a:fld>
            <a:endParaRPr lang="en-GB" dirty="0"/>
          </a:p>
        </p:txBody>
      </p:sp>
    </p:spTree>
    <p:extLst>
      <p:ext uri="{BB962C8B-B14F-4D97-AF65-F5344CB8AC3E}">
        <p14:creationId xmlns:p14="http://schemas.microsoft.com/office/powerpoint/2010/main" val="2545016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content chart/graphic">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457200" y="1295400"/>
            <a:ext cx="8153400" cy="3962400"/>
          </a:xfrm>
          <a:prstGeom prst="rect">
            <a:avLst/>
          </a:prstGeom>
        </p:spPr>
        <p:txBody>
          <a:bodyPr/>
          <a:lstStyle>
            <a:lvl1pPr marL="0" indent="0">
              <a:buFontTx/>
              <a:buNone/>
              <a:defRPr sz="2400">
                <a:solidFill>
                  <a:srgbClr val="404040"/>
                </a:solidFill>
              </a:defRPr>
            </a:lvl1pPr>
          </a:lstStyle>
          <a:p>
            <a:endParaRPr lang="en-US" dirty="0"/>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4" name="Slide Number Placeholder 2">
            <a:extLst>
              <a:ext uri="{FF2B5EF4-FFF2-40B4-BE49-F238E27FC236}">
                <a16:creationId xmlns="" xmlns:a16="http://schemas.microsoft.com/office/drawing/2014/main" id="{F356E187-ED6E-4160-BC07-7190675594E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83F2-6CBF-4915-B5F5-061C8D75DA3C}" type="slidenum">
              <a:rPr lang="en-GB" smtClean="0"/>
              <a:t>‹#›</a:t>
            </a:fld>
            <a:endParaRPr lang="en-GB" dirty="0"/>
          </a:p>
        </p:txBody>
      </p:sp>
    </p:spTree>
    <p:extLst>
      <p:ext uri="{BB962C8B-B14F-4D97-AF65-F5344CB8AC3E}">
        <p14:creationId xmlns:p14="http://schemas.microsoft.com/office/powerpoint/2010/main" val="415383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content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 y="1295400"/>
            <a:ext cx="8153400" cy="3962400"/>
          </a:xfrm>
          <a:prstGeom prst="rect">
            <a:avLst/>
          </a:prstGeom>
        </p:spPr>
        <p:txBody>
          <a:bodyPr/>
          <a:lstStyle>
            <a:lvl1pPr marL="0" indent="0">
              <a:buNone/>
              <a:defRPr sz="2400">
                <a:solidFill>
                  <a:srgbClr val="404040"/>
                </a:solidFill>
              </a:defRPr>
            </a:lvl1pPr>
          </a:lstStyle>
          <a:p>
            <a:endParaRPr lang="en-US"/>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4" name="Slide Number Placeholder 2">
            <a:extLst>
              <a:ext uri="{FF2B5EF4-FFF2-40B4-BE49-F238E27FC236}">
                <a16:creationId xmlns="" xmlns:a16="http://schemas.microsoft.com/office/drawing/2014/main" id="{E3ED2A18-0732-4127-9A02-924B6C2EFED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83F2-6CBF-4915-B5F5-061C8D75DA3C}" type="slidenum">
              <a:rPr lang="en-GB" smtClean="0"/>
              <a:t>‹#›</a:t>
            </a:fld>
            <a:endParaRPr lang="en-GB" dirty="0"/>
          </a:p>
        </p:txBody>
      </p:sp>
    </p:spTree>
    <p:extLst>
      <p:ext uri="{BB962C8B-B14F-4D97-AF65-F5344CB8AC3E}">
        <p14:creationId xmlns:p14="http://schemas.microsoft.com/office/powerpoint/2010/main" val="3221229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content table">
    <p:spTree>
      <p:nvGrpSpPr>
        <p:cNvPr id="1" name=""/>
        <p:cNvGrpSpPr/>
        <p:nvPr/>
      </p:nvGrpSpPr>
      <p:grpSpPr>
        <a:xfrm>
          <a:off x="0" y="0"/>
          <a:ext cx="0" cy="0"/>
          <a:chOff x="0" y="0"/>
          <a:chExt cx="0" cy="0"/>
        </a:xfrm>
      </p:grpSpPr>
      <p:sp>
        <p:nvSpPr>
          <p:cNvPr id="6" name="Table Placeholder 5"/>
          <p:cNvSpPr>
            <a:spLocks noGrp="1"/>
          </p:cNvSpPr>
          <p:nvPr>
            <p:ph type="tbl" sz="quarter" idx="14"/>
          </p:nvPr>
        </p:nvSpPr>
        <p:spPr>
          <a:xfrm>
            <a:off x="457200" y="1295400"/>
            <a:ext cx="8153400" cy="3962400"/>
          </a:xfrm>
          <a:prstGeom prst="rect">
            <a:avLst/>
          </a:prstGeom>
        </p:spPr>
        <p:txBody>
          <a:bodyPr/>
          <a:lstStyle>
            <a:lvl1pPr marL="0" indent="0">
              <a:buNone/>
              <a:defRPr sz="2400">
                <a:solidFill>
                  <a:srgbClr val="404040"/>
                </a:solidFill>
              </a:defRPr>
            </a:lvl1pPr>
          </a:lstStyle>
          <a:p>
            <a:endParaRPr lang="en-US"/>
          </a:p>
        </p:txBody>
      </p:sp>
      <p:sp>
        <p:nvSpPr>
          <p:cNvPr id="4"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5" name="Slide Number Placeholder 2">
            <a:extLst>
              <a:ext uri="{FF2B5EF4-FFF2-40B4-BE49-F238E27FC236}">
                <a16:creationId xmlns="" xmlns:a16="http://schemas.microsoft.com/office/drawing/2014/main" id="{39D57AA2-9095-4177-BA35-FF62ED5F776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83F2-6CBF-4915-B5F5-061C8D75DA3C}" type="slidenum">
              <a:rPr lang="en-GB" smtClean="0"/>
              <a:t>‹#›</a:t>
            </a:fld>
            <a:endParaRPr lang="en-GB" dirty="0"/>
          </a:p>
        </p:txBody>
      </p:sp>
    </p:spTree>
    <p:extLst>
      <p:ext uri="{BB962C8B-B14F-4D97-AF65-F5344CB8AC3E}">
        <p14:creationId xmlns:p14="http://schemas.microsoft.com/office/powerpoint/2010/main" val="779205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325629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9901" name="Diapositive think-cell" r:id="rId4" imgW="493" imgH="493" progId="TCLayout.ActiveDocument.1">
                  <p:embed/>
                </p:oleObj>
              </mc:Choice>
              <mc:Fallback>
                <p:oleObj name="Diapositive think-cell" r:id="rId4" imgW="493" imgH="49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ext Box 2"/>
          <p:cNvSpPr txBox="1">
            <a:spLocks noChangeArrowheads="1"/>
          </p:cNvSpPr>
          <p:nvPr userDrawn="1"/>
        </p:nvSpPr>
        <p:spPr bwMode="auto">
          <a:xfrm>
            <a:off x="468313" y="261938"/>
            <a:ext cx="8496300" cy="881062"/>
          </a:xfrm>
          <a:prstGeom prst="rect">
            <a:avLst/>
          </a:prstGeom>
          <a:noFill/>
          <a:ln w="9525">
            <a:noFill/>
            <a:round/>
            <a:headEnd/>
            <a:tailEnd/>
          </a:ln>
        </p:spPr>
        <p:txBody>
          <a:bodyPr tIns="91440"/>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207E"/>
                </a:solidFill>
                <a:ea typeface="SimSun"/>
                <a:cs typeface="SimSun"/>
              </a:rPr>
              <a:t>UN Capital Development Fund</a:t>
            </a:r>
          </a:p>
        </p:txBody>
      </p:sp>
      <p:sp>
        <p:nvSpPr>
          <p:cNvPr id="10" name="Title 9"/>
          <p:cNvSpPr>
            <a:spLocks noGrp="1"/>
          </p:cNvSpPr>
          <p:nvPr>
            <p:ph type="title" hasCustomPrompt="1"/>
          </p:nvPr>
        </p:nvSpPr>
        <p:spPr>
          <a:xfrm>
            <a:off x="533400" y="3581400"/>
            <a:ext cx="8077200" cy="45720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lang="en-US" sz="2400" b="1" kern="1200" baseline="0" dirty="0" smtClean="0">
                <a:solidFill>
                  <a:srgbClr val="404040"/>
                </a:solidFill>
                <a:latin typeface="Myriad Pro" pitchFamily="34" charset="0"/>
                <a:ea typeface="SimSun"/>
                <a:cs typeface="SimSun"/>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b="1" dirty="0">
                <a:solidFill>
                  <a:srgbClr val="404040"/>
                </a:solidFill>
                <a:latin typeface="Myriad Pro" pitchFamily="34" charset="0"/>
                <a:ea typeface="SimSun"/>
                <a:cs typeface="SimSun"/>
              </a:rPr>
              <a:t>[Sub-title, if needed. Use 26 pt Myriad Pro Bold]</a:t>
            </a:r>
            <a:endParaRPr lang="en-US" sz="2200" dirty="0">
              <a:solidFill>
                <a:srgbClr val="4D4D4D"/>
              </a:solidFill>
              <a:latin typeface="Myriad Pro" pitchFamily="34" charset="0"/>
              <a:ea typeface="SimSun"/>
              <a:cs typeface="SimSun"/>
            </a:endParaRPr>
          </a:p>
        </p:txBody>
      </p:sp>
      <p:sp>
        <p:nvSpPr>
          <p:cNvPr id="27" name="Content Placeholder 26"/>
          <p:cNvSpPr>
            <a:spLocks noGrp="1"/>
          </p:cNvSpPr>
          <p:nvPr>
            <p:ph sz="quarter" idx="10" hasCustomPrompt="1"/>
          </p:nvPr>
        </p:nvSpPr>
        <p:spPr>
          <a:xfrm>
            <a:off x="533400" y="2514600"/>
            <a:ext cx="8077200" cy="1066800"/>
          </a:xfrm>
          <a:prstGeom prst="rect">
            <a:avLst/>
          </a:prstGeom>
        </p:spPr>
        <p:txBody>
          <a:bodyPr/>
          <a:lstStyle>
            <a:lvl1pPr marL="0" indent="0">
              <a:buNone/>
              <a:defRPr sz="3400" b="1">
                <a:solidFill>
                  <a:schemeClr val="accent1">
                    <a:lumMod val="75000"/>
                    <a:lumOff val="25000"/>
                  </a:schemeClr>
                </a:solidFill>
                <a:latin typeface="Univers 55"/>
                <a:cs typeface="Univers 55"/>
              </a:defRPr>
            </a:lvl1pPr>
            <a:lvl2pPr>
              <a:defRPr sz="3400" b="1">
                <a:solidFill>
                  <a:schemeClr val="accent1">
                    <a:lumMod val="75000"/>
                    <a:lumOff val="25000"/>
                  </a:schemeClr>
                </a:solidFill>
              </a:defRPr>
            </a:lvl2pPr>
            <a:lvl3pPr>
              <a:defRPr sz="3400" b="1">
                <a:solidFill>
                  <a:schemeClr val="accent1">
                    <a:lumMod val="75000"/>
                    <a:lumOff val="25000"/>
                  </a:schemeClr>
                </a:solidFill>
              </a:defRPr>
            </a:lvl3pPr>
            <a:lvl4pPr>
              <a:defRPr sz="3400" b="1">
                <a:solidFill>
                  <a:schemeClr val="accent1">
                    <a:lumMod val="75000"/>
                    <a:lumOff val="25000"/>
                  </a:schemeClr>
                </a:solidFill>
              </a:defRPr>
            </a:lvl4pPr>
            <a:lvl5pPr>
              <a:defRPr sz="3400" b="1">
                <a:solidFill>
                  <a:schemeClr val="accent1">
                    <a:lumMod val="75000"/>
                    <a:lumOff val="25000"/>
                  </a:schemeClr>
                </a:solidFill>
              </a:defRPr>
            </a:lvl5pPr>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400" b="1" dirty="0">
                <a:solidFill>
                  <a:srgbClr val="404040"/>
                </a:solidFill>
                <a:latin typeface="Myriad Pro" pitchFamily="34" charset="0"/>
                <a:ea typeface="SimSun"/>
                <a:cs typeface="SimSun"/>
              </a:rPr>
              <a:t>[Title. Use </a:t>
            </a:r>
            <a:r>
              <a:rPr lang="en-US" sz="3400" b="1" dirty="0">
                <a:solidFill>
                  <a:srgbClr val="404040"/>
                </a:solidFill>
                <a:latin typeface="Myriad Pro" pitchFamily="34" charset="0"/>
              </a:rPr>
              <a:t>34 pt Myriad Pro bold</a:t>
            </a:r>
            <a:r>
              <a:rPr lang="en-US" sz="3400" b="1" dirty="0">
                <a:solidFill>
                  <a:srgbClr val="404040"/>
                </a:solidFill>
                <a:latin typeface="Myriad Pro" pitchFamily="34" charset="0"/>
                <a:ea typeface="SimSun"/>
                <a:cs typeface="SimSun"/>
              </a:rPr>
              <a:t>] </a:t>
            </a:r>
          </a:p>
        </p:txBody>
      </p:sp>
      <p:sp>
        <p:nvSpPr>
          <p:cNvPr id="29" name="Content Placeholder 28"/>
          <p:cNvSpPr>
            <a:spLocks noGrp="1"/>
          </p:cNvSpPr>
          <p:nvPr>
            <p:ph sz="quarter" idx="11" hasCustomPrompt="1"/>
          </p:nvPr>
        </p:nvSpPr>
        <p:spPr>
          <a:xfrm>
            <a:off x="533400" y="6096000"/>
            <a:ext cx="6553200" cy="457200"/>
          </a:xfrm>
          <a:prstGeom prst="rect">
            <a:avLst/>
          </a:prstGeom>
        </p:spPr>
        <p:txBody>
          <a:bodyPr/>
          <a:lstStyle>
            <a:lvl1pPr marL="0" indent="0">
              <a:buNone/>
              <a:defRPr sz="2200">
                <a:solidFill>
                  <a:schemeClr val="bg2">
                    <a:lumMod val="75000"/>
                  </a:schemeClr>
                </a:solidFill>
              </a:defRPr>
            </a:lvl1pPr>
            <a:lvl2pPr>
              <a:defRPr sz="2200"/>
            </a:lvl2pPr>
            <a:lvl3pPr>
              <a:defRPr sz="2200"/>
            </a:lvl3pPr>
            <a:lvl4pPr>
              <a:defRPr sz="2200"/>
            </a:lvl4pPr>
            <a:lvl5pPr>
              <a:defRPr sz="2200"/>
            </a:lvl5pPr>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a:solidFill>
                  <a:srgbClr val="4D4D4D"/>
                </a:solidFill>
                <a:latin typeface="Myriad Pro" pitchFamily="34" charset="0"/>
                <a:ea typeface="SimSun"/>
                <a:cs typeface="SimSun"/>
              </a:rPr>
              <a:t>Month and Year</a:t>
            </a:r>
          </a:p>
        </p:txBody>
      </p:sp>
    </p:spTree>
    <p:extLst>
      <p:ext uri="{BB962C8B-B14F-4D97-AF65-F5344CB8AC3E}">
        <p14:creationId xmlns:p14="http://schemas.microsoft.com/office/powerpoint/2010/main" val="3450682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539750" y="2971800"/>
            <a:ext cx="7088188" cy="692497"/>
          </a:xfrm>
          <a:prstGeom prst="rect">
            <a:avLst/>
          </a:prstGeom>
          <a:noFill/>
          <a:ln w="9525">
            <a:noFill/>
            <a:round/>
            <a:headEnd/>
            <a:tailEnd/>
          </a:ln>
        </p:spPr>
        <p:txBody>
          <a:bodyPr wrap="square" tIns="91440">
            <a:spAutoFit/>
          </a:bodyPr>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600" spc="100" dirty="0">
                <a:solidFill>
                  <a:srgbClr val="00207E"/>
                </a:solidFill>
                <a:ea typeface="SimSun"/>
                <a:cs typeface="SimSun"/>
              </a:rPr>
              <a:t>THANK YOU </a:t>
            </a:r>
          </a:p>
        </p:txBody>
      </p:sp>
      <p:sp>
        <p:nvSpPr>
          <p:cNvPr id="5" name="Title 4"/>
          <p:cNvSpPr>
            <a:spLocks noGrp="1"/>
          </p:cNvSpPr>
          <p:nvPr>
            <p:ph type="title" hasCustomPrompt="1"/>
          </p:nvPr>
        </p:nvSpPr>
        <p:spPr>
          <a:xfrm>
            <a:off x="533400" y="5410200"/>
            <a:ext cx="8153400" cy="1447800"/>
          </a:xfrm>
          <a:prstGeom prst="rect">
            <a:avLst/>
          </a:prstGeom>
        </p:spPr>
        <p:txBody>
          <a:bodyPr/>
          <a:lstStyle>
            <a:lvl1pPr algn="l">
              <a:defRPr sz="2600">
                <a:solidFill>
                  <a:srgbClr val="404040"/>
                </a:solidFill>
              </a:defRPr>
            </a:lvl1pPr>
          </a:lstStyle>
          <a:p>
            <a:pPr>
              <a:defRPr/>
            </a:pPr>
            <a:r>
              <a:rPr lang="en-US" sz="2600" dirty="0">
                <a:solidFill>
                  <a:srgbClr val="404040"/>
                </a:solidFill>
                <a:latin typeface="+mj-lt"/>
              </a:rPr>
              <a:t>[Name] [Title]</a:t>
            </a:r>
            <a:br>
              <a:rPr lang="en-US" sz="2600" dirty="0">
                <a:solidFill>
                  <a:srgbClr val="404040"/>
                </a:solidFill>
                <a:latin typeface="+mj-lt"/>
              </a:rPr>
            </a:br>
            <a:r>
              <a:rPr lang="en-US" sz="2600" dirty="0">
                <a:solidFill>
                  <a:srgbClr val="404040"/>
                </a:solidFill>
                <a:latin typeface="+mj-lt"/>
              </a:rPr>
              <a:t/>
            </a:r>
            <a:br>
              <a:rPr lang="en-US" sz="2600" dirty="0">
                <a:solidFill>
                  <a:srgbClr val="404040"/>
                </a:solidFill>
                <a:latin typeface="+mj-lt"/>
              </a:rPr>
            </a:br>
            <a:r>
              <a:rPr lang="en-US" sz="2600" dirty="0">
                <a:solidFill>
                  <a:srgbClr val="404040"/>
                </a:solidFill>
                <a:latin typeface="+mj-lt"/>
              </a:rPr>
              <a:t>name. lastname@uncdf.org</a:t>
            </a:r>
          </a:p>
        </p:txBody>
      </p:sp>
      <p:sp>
        <p:nvSpPr>
          <p:cNvPr id="7" name="Text Box 2"/>
          <p:cNvSpPr txBox="1">
            <a:spLocks noChangeArrowheads="1"/>
          </p:cNvSpPr>
          <p:nvPr userDrawn="1"/>
        </p:nvSpPr>
        <p:spPr bwMode="auto">
          <a:xfrm>
            <a:off x="468313" y="261938"/>
            <a:ext cx="8496300" cy="881062"/>
          </a:xfrm>
          <a:prstGeom prst="rect">
            <a:avLst/>
          </a:prstGeom>
          <a:noFill/>
          <a:ln w="9525">
            <a:noFill/>
            <a:round/>
            <a:headEnd/>
            <a:tailEnd/>
          </a:ln>
        </p:spPr>
        <p:txBody>
          <a:bodyPr tIns="91440"/>
          <a:lstStyle/>
          <a:p>
            <a:pP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207E"/>
                </a:solidFill>
                <a:ea typeface="SimSun"/>
                <a:cs typeface="SimSun"/>
              </a:rPr>
              <a:t>UN Capital Development Fund</a:t>
            </a:r>
          </a:p>
        </p:txBody>
      </p:sp>
    </p:spTree>
    <p:extLst>
      <p:ext uri="{BB962C8B-B14F-4D97-AF65-F5344CB8AC3E}">
        <p14:creationId xmlns:p14="http://schemas.microsoft.com/office/powerpoint/2010/main" val="28498636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1020" name="Diapositive think-cell" r:id="rId4" imgW="421" imgH="420" progId="TCLayout.ActiveDocument.1">
                  <p:embed/>
                </p:oleObj>
              </mc:Choice>
              <mc:Fallback>
                <p:oleObj name="Diapositive think-cell" r:id="rId4" imgW="421" imgH="42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Text Placeholder 15"/>
          <p:cNvSpPr>
            <a:spLocks noGrp="1"/>
          </p:cNvSpPr>
          <p:nvPr>
            <p:ph type="body" sz="quarter" idx="10"/>
          </p:nvPr>
        </p:nvSpPr>
        <p:spPr>
          <a:xfrm>
            <a:off x="457200" y="1295400"/>
            <a:ext cx="8153400" cy="5257800"/>
          </a:xfrm>
          <a:prstGeom prst="rect">
            <a:avLst/>
          </a:prstGeom>
        </p:spPr>
        <p:txBody>
          <a:bodyPr/>
          <a:lstStyle>
            <a:lvl1pPr marL="0" indent="0">
              <a:buNone/>
              <a:defRPr sz="2400">
                <a:solidFill>
                  <a:srgbClr val="404040"/>
                </a:solidFill>
              </a:defRPr>
            </a:lvl1pPr>
            <a:lvl2pPr marL="804672" indent="-347472">
              <a:buFont typeface="Arial" pitchFamily="34" charset="0"/>
              <a:buChar char="•"/>
              <a:defRPr sz="2400">
                <a:solidFill>
                  <a:srgbClr val="404040"/>
                </a:solidFill>
              </a:defRPr>
            </a:lvl2pPr>
            <a:lvl3pPr marL="1261872" indent="-347472">
              <a:buFont typeface="Wingdings" pitchFamily="2" charset="2"/>
              <a:buChar char="ü"/>
              <a:defRPr sz="2400">
                <a:solidFill>
                  <a:srgbClr val="404040"/>
                </a:solidFill>
              </a:defRPr>
            </a:lvl3pPr>
            <a:lvl4pPr indent="-347472">
              <a:defRPr sz="2400">
                <a:solidFill>
                  <a:srgbClr val="404040"/>
                </a:solidFill>
              </a:defRPr>
            </a:lvl4pPr>
            <a:lvl5pPr indent="-347472">
              <a:buFont typeface="Arial" pitchFamily="34" charset="0"/>
              <a:buChar char="•"/>
              <a:defRPr sz="24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6" name="Slide Number Placeholder 2">
            <a:extLst>
              <a:ext uri="{FF2B5EF4-FFF2-40B4-BE49-F238E27FC236}">
                <a16:creationId xmlns="" xmlns:a16="http://schemas.microsoft.com/office/drawing/2014/main" id="{78FB6F59-9BA3-40B9-BEBD-E205319A75B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83F2-6CBF-4915-B5F5-061C8D75DA3C}" type="slidenum">
              <a:rPr lang="en-GB" smtClean="0"/>
              <a:t>‹#›</a:t>
            </a:fld>
            <a:endParaRPr lang="en-GB" dirty="0"/>
          </a:p>
        </p:txBody>
      </p:sp>
    </p:spTree>
    <p:extLst>
      <p:ext uri="{BB962C8B-B14F-4D97-AF65-F5344CB8AC3E}">
        <p14:creationId xmlns:p14="http://schemas.microsoft.com/office/powerpoint/2010/main" val="1657311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continu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44" name="Diapositive think-cell" r:id="rId4" imgW="421" imgH="423" progId="TCLayout.ActiveDocument.1">
                  <p:embed/>
                </p:oleObj>
              </mc:Choice>
              <mc:Fallback>
                <p:oleObj name="Diapositive think-cell" r:id="rId4" imgW="421" imgH="42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15"/>
          <p:cNvSpPr>
            <a:spLocks noGrp="1"/>
          </p:cNvSpPr>
          <p:nvPr>
            <p:ph type="body" sz="quarter" idx="10"/>
          </p:nvPr>
        </p:nvSpPr>
        <p:spPr>
          <a:xfrm>
            <a:off x="457200" y="685800"/>
            <a:ext cx="8153400" cy="5867400"/>
          </a:xfrm>
          <a:prstGeom prst="rect">
            <a:avLst/>
          </a:prstGeom>
        </p:spPr>
        <p:txBody>
          <a:bodyPr/>
          <a:lstStyle>
            <a:lvl1pPr marL="0" indent="0">
              <a:buNone/>
              <a:defRPr sz="2400">
                <a:solidFill>
                  <a:srgbClr val="404040"/>
                </a:solidFill>
              </a:defRPr>
            </a:lvl1pPr>
            <a:lvl2pPr marL="804672" indent="-347472">
              <a:buFont typeface="Arial" pitchFamily="34" charset="0"/>
              <a:buChar char="•"/>
              <a:defRPr sz="2400">
                <a:solidFill>
                  <a:srgbClr val="404040"/>
                </a:solidFill>
              </a:defRPr>
            </a:lvl2pPr>
            <a:lvl3pPr marL="1261872" indent="-347472">
              <a:buFont typeface="Wingdings" pitchFamily="2" charset="2"/>
              <a:buChar char="ü"/>
              <a:defRPr sz="2400">
                <a:solidFill>
                  <a:srgbClr val="404040"/>
                </a:solidFill>
              </a:defRPr>
            </a:lvl3pPr>
            <a:lvl4pPr indent="-347472">
              <a:defRPr sz="2400">
                <a:solidFill>
                  <a:srgbClr val="404040"/>
                </a:solidFill>
              </a:defRPr>
            </a:lvl4pPr>
            <a:lvl5pPr indent="-347472">
              <a:buFont typeface="Arial" pitchFamily="34" charset="0"/>
              <a:buChar char="•"/>
              <a:defRPr sz="24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a:extLst>
              <a:ext uri="{FF2B5EF4-FFF2-40B4-BE49-F238E27FC236}">
                <a16:creationId xmlns="" xmlns:a16="http://schemas.microsoft.com/office/drawing/2014/main" id="{46FD8744-F4E6-4C2C-85A0-4E5A5C8DE4E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83F2-6CBF-4915-B5F5-061C8D75DA3C}" type="slidenum">
              <a:rPr lang="en-GB" smtClean="0"/>
              <a:t>‹#›</a:t>
            </a:fld>
            <a:endParaRPr lang="en-GB" dirty="0"/>
          </a:p>
        </p:txBody>
      </p:sp>
    </p:spTree>
    <p:extLst>
      <p:ext uri="{BB962C8B-B14F-4D97-AF65-F5344CB8AC3E}">
        <p14:creationId xmlns:p14="http://schemas.microsoft.com/office/powerpoint/2010/main" val="3447865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content chart/graphic">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457200" y="1295400"/>
            <a:ext cx="8153400" cy="3962400"/>
          </a:xfrm>
          <a:prstGeom prst="rect">
            <a:avLst/>
          </a:prstGeom>
        </p:spPr>
        <p:txBody>
          <a:bodyPr/>
          <a:lstStyle>
            <a:lvl1pPr marL="0" indent="0">
              <a:buFontTx/>
              <a:buNone/>
              <a:defRPr sz="2400">
                <a:solidFill>
                  <a:srgbClr val="404040"/>
                </a:solidFill>
              </a:defRPr>
            </a:lvl1pPr>
          </a:lstStyle>
          <a:p>
            <a:endParaRPr lang="en-US" dirty="0"/>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4" name="Slide Number Placeholder 2">
            <a:extLst>
              <a:ext uri="{FF2B5EF4-FFF2-40B4-BE49-F238E27FC236}">
                <a16:creationId xmlns="" xmlns:a16="http://schemas.microsoft.com/office/drawing/2014/main" id="{02CD7D88-3B4A-45FD-B6FF-6DB8C3DBCBB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83F2-6CBF-4915-B5F5-061C8D75DA3C}" type="slidenum">
              <a:rPr lang="en-GB" smtClean="0"/>
              <a:t>‹#›</a:t>
            </a:fld>
            <a:endParaRPr lang="en-GB" dirty="0"/>
          </a:p>
        </p:txBody>
      </p:sp>
    </p:spTree>
    <p:extLst>
      <p:ext uri="{BB962C8B-B14F-4D97-AF65-F5344CB8AC3E}">
        <p14:creationId xmlns:p14="http://schemas.microsoft.com/office/powerpoint/2010/main" val="417148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content chart/graphic">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457200" y="1295400"/>
            <a:ext cx="8153400" cy="3962400"/>
          </a:xfrm>
          <a:prstGeom prst="rect">
            <a:avLst/>
          </a:prstGeom>
        </p:spPr>
        <p:txBody>
          <a:bodyPr/>
          <a:lstStyle>
            <a:lvl1pPr marL="0" indent="0">
              <a:buFontTx/>
              <a:buNone/>
              <a:defRPr sz="2400">
                <a:solidFill>
                  <a:srgbClr val="404040"/>
                </a:solidFill>
              </a:defRPr>
            </a:lvl1pPr>
          </a:lstStyle>
          <a:p>
            <a:endParaRPr lang="en-US" dirty="0"/>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4" name="Slide Number Placeholder 2">
            <a:extLst>
              <a:ext uri="{FF2B5EF4-FFF2-40B4-BE49-F238E27FC236}">
                <a16:creationId xmlns="" xmlns:a16="http://schemas.microsoft.com/office/drawing/2014/main" id="{6A33E29A-7EC1-4DDD-B1A6-D9169765A08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83F2-6CBF-4915-B5F5-061C8D75DA3C}" type="slidenum">
              <a:rPr lang="en-GB" smtClean="0"/>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 content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 y="1295400"/>
            <a:ext cx="8153400" cy="3962400"/>
          </a:xfrm>
          <a:prstGeom prst="rect">
            <a:avLst/>
          </a:prstGeom>
        </p:spPr>
        <p:txBody>
          <a:bodyPr/>
          <a:lstStyle>
            <a:lvl1pPr marL="0" indent="0">
              <a:buNone/>
              <a:defRPr sz="2400">
                <a:solidFill>
                  <a:srgbClr val="404040"/>
                </a:solidFill>
              </a:defRPr>
            </a:lvl1pPr>
          </a:lstStyle>
          <a:p>
            <a:endParaRPr lang="en-US" dirty="0"/>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4" name="Slide Number Placeholder 2">
            <a:extLst>
              <a:ext uri="{FF2B5EF4-FFF2-40B4-BE49-F238E27FC236}">
                <a16:creationId xmlns="" xmlns:a16="http://schemas.microsoft.com/office/drawing/2014/main" id="{40DB3AD7-2301-4A67-818E-AC98320EB25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83F2-6CBF-4915-B5F5-061C8D75DA3C}" type="slidenum">
              <a:rPr lang="en-GB" smtClean="0"/>
              <a:t>‹#›</a:t>
            </a:fld>
            <a:endParaRPr lang="en-GB" dirty="0"/>
          </a:p>
        </p:txBody>
      </p:sp>
    </p:spTree>
    <p:extLst>
      <p:ext uri="{BB962C8B-B14F-4D97-AF65-F5344CB8AC3E}">
        <p14:creationId xmlns:p14="http://schemas.microsoft.com/office/powerpoint/2010/main" val="6002115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content tab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068" name="Diapositive think-cell" r:id="rId4" imgW="421" imgH="420" progId="TCLayout.ActiveDocument.1">
                  <p:embed/>
                </p:oleObj>
              </mc:Choice>
              <mc:Fallback>
                <p:oleObj name="Diapositive think-cell" r:id="rId4" imgW="421" imgH="42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able Placeholder 5"/>
          <p:cNvSpPr>
            <a:spLocks noGrp="1"/>
          </p:cNvSpPr>
          <p:nvPr>
            <p:ph type="tbl" sz="quarter" idx="14"/>
          </p:nvPr>
        </p:nvSpPr>
        <p:spPr>
          <a:xfrm>
            <a:off x="457200" y="1295400"/>
            <a:ext cx="8153400" cy="3962400"/>
          </a:xfrm>
          <a:prstGeom prst="rect">
            <a:avLst/>
          </a:prstGeom>
        </p:spPr>
        <p:txBody>
          <a:bodyPr/>
          <a:lstStyle>
            <a:lvl1pPr marL="0" indent="0">
              <a:buNone/>
              <a:defRPr sz="2400">
                <a:solidFill>
                  <a:srgbClr val="404040"/>
                </a:solidFill>
              </a:defRPr>
            </a:lvl1pPr>
          </a:lstStyle>
          <a:p>
            <a:endParaRPr lang="en-US" dirty="0"/>
          </a:p>
        </p:txBody>
      </p:sp>
      <p:sp>
        <p:nvSpPr>
          <p:cNvPr id="4"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5" name="Slide Number Placeholder 2">
            <a:extLst>
              <a:ext uri="{FF2B5EF4-FFF2-40B4-BE49-F238E27FC236}">
                <a16:creationId xmlns="" xmlns:a16="http://schemas.microsoft.com/office/drawing/2014/main" id="{F30DB9B7-717D-4578-80EA-3E1F5139D82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83F2-6CBF-4915-B5F5-061C8D75DA3C}" type="slidenum">
              <a:rPr lang="en-GB" smtClean="0"/>
              <a:t>‹#›</a:t>
            </a:fld>
            <a:endParaRPr lang="en-GB" dirty="0"/>
          </a:p>
        </p:txBody>
      </p:sp>
    </p:spTree>
    <p:extLst>
      <p:ext uri="{BB962C8B-B14F-4D97-AF65-F5344CB8AC3E}">
        <p14:creationId xmlns:p14="http://schemas.microsoft.com/office/powerpoint/2010/main" val="30891560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Slide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5116" name="Diapositive think-cell" r:id="rId4" imgW="498" imgH="499" progId="TCLayout.ActiveDocument.1">
                  <p:embed/>
                </p:oleObj>
              </mc:Choice>
              <mc:Fallback>
                <p:oleObj name="Diapositive think-cell" r:id="rId4" imgW="498" imgH="49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Text Placeholder 15"/>
          <p:cNvSpPr>
            <a:spLocks noGrp="1"/>
          </p:cNvSpPr>
          <p:nvPr>
            <p:ph type="body" sz="quarter" idx="10"/>
          </p:nvPr>
        </p:nvSpPr>
        <p:spPr>
          <a:xfrm>
            <a:off x="457200" y="1295400"/>
            <a:ext cx="8153400" cy="5013920"/>
          </a:xfrm>
          <a:prstGeom prst="rect">
            <a:avLst/>
          </a:prstGeom>
        </p:spPr>
        <p:txBody>
          <a:bodyPr/>
          <a:lstStyle>
            <a:lvl1pPr marL="0" indent="0">
              <a:buNone/>
              <a:defRPr sz="2400">
                <a:solidFill>
                  <a:srgbClr val="404040"/>
                </a:solidFill>
              </a:defRPr>
            </a:lvl1pPr>
            <a:lvl2pPr marL="804672" indent="-347472">
              <a:buFont typeface="Arial" pitchFamily="34" charset="0"/>
              <a:buChar char="•"/>
              <a:defRPr sz="2400">
                <a:solidFill>
                  <a:srgbClr val="404040"/>
                </a:solidFill>
              </a:defRPr>
            </a:lvl2pPr>
            <a:lvl3pPr marL="1261872" indent="-347472">
              <a:buFont typeface="Wingdings" pitchFamily="2" charset="2"/>
              <a:buChar char="ü"/>
              <a:defRPr sz="2400">
                <a:solidFill>
                  <a:srgbClr val="404040"/>
                </a:solidFill>
              </a:defRPr>
            </a:lvl3pPr>
            <a:lvl4pPr indent="-347472">
              <a:defRPr sz="2400">
                <a:solidFill>
                  <a:srgbClr val="404040"/>
                </a:solidFill>
              </a:defRPr>
            </a:lvl4pPr>
            <a:lvl5pPr indent="-347472">
              <a:buFont typeface="Arial" pitchFamily="34" charset="0"/>
              <a:buChar char="•"/>
              <a:defRPr sz="24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6" name="Text Placeholder 9"/>
          <p:cNvSpPr>
            <a:spLocks noGrp="1"/>
          </p:cNvSpPr>
          <p:nvPr>
            <p:ph type="body" sz="quarter" idx="37" hasCustomPrompt="1"/>
          </p:nvPr>
        </p:nvSpPr>
        <p:spPr>
          <a:xfrm>
            <a:off x="450274" y="6446487"/>
            <a:ext cx="8103126" cy="386679"/>
          </a:xfrm>
          <a:prstGeom prst="rect">
            <a:avLst/>
          </a:prstGeom>
        </p:spPr>
        <p:txBody>
          <a:bodyPr lIns="0" tIns="0" rIns="0" bIns="0" anchor="b"/>
          <a:lstStyle>
            <a:lvl1pPr marL="0" indent="0">
              <a:buNone/>
              <a:defRPr sz="1000"/>
            </a:lvl1pPr>
          </a:lstStyle>
          <a:p>
            <a:r>
              <a:rPr lang="en-US" dirty="0"/>
              <a:t>Click to edit Master footer. This space is reserved for footnotes and sources only, and cannot be expanded beyond its current size.                                        </a:t>
            </a:r>
            <a:r>
              <a:rPr lang="en-IN" dirty="0"/>
              <a:t>Source: [Author/Publisher Name], [Report Name], [Year]</a:t>
            </a:r>
          </a:p>
        </p:txBody>
      </p:sp>
      <p:sp>
        <p:nvSpPr>
          <p:cNvPr id="7" name="Slide Number Placeholder 2">
            <a:extLst>
              <a:ext uri="{FF2B5EF4-FFF2-40B4-BE49-F238E27FC236}">
                <a16:creationId xmlns="" xmlns:a16="http://schemas.microsoft.com/office/drawing/2014/main" id="{E3748BA7-5B5B-4AC4-870B-90E08C6E9FDC}"/>
              </a:ext>
            </a:extLst>
          </p:cNvPr>
          <p:cNvSpPr>
            <a:spLocks noGrp="1"/>
          </p:cNvSpPr>
          <p:nvPr>
            <p:ph type="sldNum" sz="quarter" idx="4"/>
          </p:nvPr>
        </p:nvSpPr>
        <p:spPr>
          <a:xfrm>
            <a:off x="7061200" y="6520259"/>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6481AA1-0592-4126-91A5-3159F5A83C12}" type="slidenum">
              <a:rPr lang="en-GB" smtClean="0"/>
              <a:pPr/>
              <a:t>‹#›</a:t>
            </a:fld>
            <a:endParaRPr lang="en-GB" dirty="0"/>
          </a:p>
        </p:txBody>
      </p:sp>
    </p:spTree>
    <p:extLst>
      <p:ext uri="{BB962C8B-B14F-4D97-AF65-F5344CB8AC3E}">
        <p14:creationId xmlns:p14="http://schemas.microsoft.com/office/powerpoint/2010/main" val="41792682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ext + Takeaway">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516140" name="Diapositive think-cell" r:id="rId4" imgW="270" imgH="270" progId="TCLayout.ActiveDocument.1">
                  <p:embed/>
                </p:oleObj>
              </mc:Choice>
              <mc:Fallback>
                <p:oleObj name="Diapositive think-cell"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a:t>Click to edit Master slide title</a:t>
            </a:r>
          </a:p>
        </p:txBody>
      </p:sp>
      <p:sp>
        <p:nvSpPr>
          <p:cNvPr id="11" name="Text Placeholder 8"/>
          <p:cNvSpPr>
            <a:spLocks noGrp="1"/>
          </p:cNvSpPr>
          <p:nvPr>
            <p:ph type="body" sz="quarter" idx="13" hasCustomPrompt="1"/>
          </p:nvPr>
        </p:nvSpPr>
        <p:spPr>
          <a:xfrm>
            <a:off x="1995056" y="5672557"/>
            <a:ext cx="5236988" cy="660976"/>
          </a:xfrm>
          <a:prstGeom prst="roundRect">
            <a:avLst/>
          </a:prstGeom>
          <a:noFill/>
          <a:ln w="19050">
            <a:solidFill>
              <a:schemeClr val="tx2"/>
            </a:solidFill>
          </a:ln>
        </p:spPr>
        <p:txBody>
          <a:bodyPr lIns="82058" tIns="82058" rIns="82058" bIns="82058" anchor="ctr"/>
          <a:lstStyle>
            <a:lvl1pPr marL="0" indent="0" algn="ctr">
              <a:buNone/>
              <a:defRPr sz="1292" b="1" baseline="0"/>
            </a:lvl1pPr>
          </a:lstStyle>
          <a:p>
            <a:pPr lvl="0"/>
            <a:r>
              <a:rPr lang="en-US" dirty="0"/>
              <a:t>Click to edit Master takeaway/transition. DO NOT SIMPLY RESTATE TITLE OR SUBTITLE. Box always rests on bottom margin.</a:t>
            </a:r>
          </a:p>
        </p:txBody>
      </p:sp>
      <p:sp>
        <p:nvSpPr>
          <p:cNvPr id="9" name="Text Placeholder 9"/>
          <p:cNvSpPr>
            <a:spLocks noGrp="1"/>
          </p:cNvSpPr>
          <p:nvPr>
            <p:ph type="body" sz="quarter" idx="10"/>
          </p:nvPr>
        </p:nvSpPr>
        <p:spPr>
          <a:xfrm>
            <a:off x="415683" y="1008532"/>
            <a:ext cx="8300022" cy="4523567"/>
          </a:xfrm>
          <a:prstGeom prst="rect">
            <a:avLst/>
          </a:prstGeom>
        </p:spPr>
        <p:txBody>
          <a:bodyPr lIns="0" tIns="0" rIns="0" bIns="0"/>
          <a:lstStyle>
            <a:lvl1pPr marL="159731" indent="-159731">
              <a:defRPr sz="1292"/>
            </a:lvl1pPr>
            <a:lvl2pPr marL="320928" indent="-161196">
              <a:defRPr sz="1108"/>
            </a:lvl2pPr>
            <a:lvl3pPr marL="470401" indent="-149473">
              <a:defRPr sz="1108"/>
            </a:lvl3pPr>
            <a:lvl4pPr marL="630131" indent="-159731">
              <a:defRPr sz="1108"/>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p:cNvSpPr>
            <a:spLocks noGrp="1"/>
          </p:cNvSpPr>
          <p:nvPr>
            <p:ph type="body" sz="quarter" idx="37" hasCustomPrompt="1"/>
          </p:nvPr>
        </p:nvSpPr>
        <p:spPr>
          <a:xfrm>
            <a:off x="415637" y="6446488"/>
            <a:ext cx="7479809" cy="386679"/>
          </a:xfrm>
          <a:prstGeom prst="rect">
            <a:avLst/>
          </a:prstGeom>
        </p:spPr>
        <p:txBody>
          <a:bodyPr lIns="0" tIns="0" rIns="0" bIns="0" anchor="b"/>
          <a:lstStyle>
            <a:lvl1pPr marL="0" indent="0">
              <a:buNone/>
              <a:defRPr sz="923"/>
            </a:lvl1pPr>
          </a:lstStyle>
          <a:p>
            <a:r>
              <a:rPr lang="en-US" dirty="0"/>
              <a:t>Click to edit Master footer. This space is reserved for footnotes and sources only, and cannot be expanded beyond its current size.                                        </a:t>
            </a:r>
            <a:r>
              <a:rPr lang="en-IN" dirty="0"/>
              <a:t>Source: [Author/Publisher Name], [Report Name], [Year]</a:t>
            </a:r>
          </a:p>
        </p:txBody>
      </p:sp>
      <p:sp>
        <p:nvSpPr>
          <p:cNvPr id="13" name="Slide Number Placeholder 3"/>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5D1C1-32D3-4A09-A3BB-830F142568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32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content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 y="1295400"/>
            <a:ext cx="8153400" cy="3962400"/>
          </a:xfrm>
          <a:prstGeom prst="rect">
            <a:avLst/>
          </a:prstGeom>
        </p:spPr>
        <p:txBody>
          <a:bodyPr/>
          <a:lstStyle>
            <a:lvl1pPr marL="0" indent="0">
              <a:buNone/>
              <a:defRPr sz="2400">
                <a:solidFill>
                  <a:srgbClr val="404040"/>
                </a:solidFill>
              </a:defRPr>
            </a:lvl1pPr>
          </a:lstStyle>
          <a:p>
            <a:endParaRPr lang="en-US" dirty="0"/>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4" name="Slide Number Placeholder 2">
            <a:extLst>
              <a:ext uri="{FF2B5EF4-FFF2-40B4-BE49-F238E27FC236}">
                <a16:creationId xmlns="" xmlns:a16="http://schemas.microsoft.com/office/drawing/2014/main" id="{4670C233-17FF-47A6-9D47-EC696DB7C50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83F2-6CBF-4915-B5F5-061C8D75DA3C}"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content tab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15035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80" name="Diapositive think-cell" r:id="rId4" imgW="421" imgH="420" progId="TCLayout.ActiveDocument.1">
                  <p:embed/>
                </p:oleObj>
              </mc:Choice>
              <mc:Fallback>
                <p:oleObj name="Diapositive think-cell" r:id="rId4" imgW="421" imgH="42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able Placeholder 5"/>
          <p:cNvSpPr>
            <a:spLocks noGrp="1"/>
          </p:cNvSpPr>
          <p:nvPr>
            <p:ph type="tbl" sz="quarter" idx="14"/>
          </p:nvPr>
        </p:nvSpPr>
        <p:spPr>
          <a:xfrm>
            <a:off x="457200" y="1295400"/>
            <a:ext cx="8153400" cy="3962400"/>
          </a:xfrm>
          <a:prstGeom prst="rect">
            <a:avLst/>
          </a:prstGeom>
        </p:spPr>
        <p:txBody>
          <a:bodyPr/>
          <a:lstStyle>
            <a:lvl1pPr marL="0" indent="0">
              <a:buNone/>
              <a:defRPr sz="2400">
                <a:solidFill>
                  <a:srgbClr val="404040"/>
                </a:solidFill>
              </a:defRPr>
            </a:lvl1pPr>
          </a:lstStyle>
          <a:p>
            <a:endParaRPr lang="en-US" dirty="0"/>
          </a:p>
        </p:txBody>
      </p:sp>
      <p:sp>
        <p:nvSpPr>
          <p:cNvPr id="4"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5" name="Slide Number Placeholder 2">
            <a:extLst>
              <a:ext uri="{FF2B5EF4-FFF2-40B4-BE49-F238E27FC236}">
                <a16:creationId xmlns="" xmlns:a16="http://schemas.microsoft.com/office/drawing/2014/main" id="{4C4E08DF-CDEF-4E79-B623-9ED80F586FB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83F2-6CBF-4915-B5F5-061C8D75DA3C}"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lide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462247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3482" name="Diapositive think-cell" r:id="rId4" imgW="498" imgH="499" progId="TCLayout.ActiveDocument.1">
                  <p:embed/>
                </p:oleObj>
              </mc:Choice>
              <mc:Fallback>
                <p:oleObj name="Diapositive think-cell" r:id="rId4" imgW="498" imgH="49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Text Placeholder 15"/>
          <p:cNvSpPr>
            <a:spLocks noGrp="1"/>
          </p:cNvSpPr>
          <p:nvPr>
            <p:ph type="body" sz="quarter" idx="10"/>
          </p:nvPr>
        </p:nvSpPr>
        <p:spPr>
          <a:xfrm>
            <a:off x="457200" y="1295400"/>
            <a:ext cx="8153400" cy="5013920"/>
          </a:xfrm>
          <a:prstGeom prst="rect">
            <a:avLst/>
          </a:prstGeom>
        </p:spPr>
        <p:txBody>
          <a:bodyPr/>
          <a:lstStyle>
            <a:lvl1pPr marL="0" indent="0">
              <a:buNone/>
              <a:defRPr sz="2400">
                <a:solidFill>
                  <a:srgbClr val="404040"/>
                </a:solidFill>
              </a:defRPr>
            </a:lvl1pPr>
            <a:lvl2pPr marL="804672" indent="-347472">
              <a:buFont typeface="Arial" pitchFamily="34" charset="0"/>
              <a:buChar char="•"/>
              <a:defRPr sz="2400">
                <a:solidFill>
                  <a:srgbClr val="404040"/>
                </a:solidFill>
              </a:defRPr>
            </a:lvl2pPr>
            <a:lvl3pPr marL="1261872" indent="-347472">
              <a:buFont typeface="Wingdings" pitchFamily="2" charset="2"/>
              <a:buChar char="ü"/>
              <a:defRPr sz="2400">
                <a:solidFill>
                  <a:srgbClr val="404040"/>
                </a:solidFill>
              </a:defRPr>
            </a:lvl3pPr>
            <a:lvl4pPr indent="-347472">
              <a:defRPr sz="2400">
                <a:solidFill>
                  <a:srgbClr val="404040"/>
                </a:solidFill>
              </a:defRPr>
            </a:lvl4pPr>
            <a:lvl5pPr indent="-347472">
              <a:buFont typeface="Arial" pitchFamily="34" charset="0"/>
              <a:buChar char="•"/>
              <a:defRPr sz="24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6" name="Text Placeholder 9"/>
          <p:cNvSpPr>
            <a:spLocks noGrp="1"/>
          </p:cNvSpPr>
          <p:nvPr>
            <p:ph type="body" sz="quarter" idx="37" hasCustomPrompt="1"/>
          </p:nvPr>
        </p:nvSpPr>
        <p:spPr>
          <a:xfrm>
            <a:off x="450274" y="6446487"/>
            <a:ext cx="8103126" cy="386679"/>
          </a:xfrm>
          <a:prstGeom prst="rect">
            <a:avLst/>
          </a:prstGeom>
        </p:spPr>
        <p:txBody>
          <a:bodyPr lIns="0" tIns="0" rIns="0" bIns="0" anchor="b"/>
          <a:lstStyle>
            <a:lvl1pPr marL="0" indent="0">
              <a:buNone/>
              <a:defRPr sz="1000"/>
            </a:lvl1pPr>
          </a:lstStyle>
          <a:p>
            <a:r>
              <a:rPr lang="en-US" dirty="0"/>
              <a:t>Click to edit Master footer. This space is reserved for footnotes and sources only, and cannot be expanded beyond its current size.                                        </a:t>
            </a:r>
            <a:r>
              <a:rPr lang="en-IN" dirty="0"/>
              <a:t>Source: [Author/Publisher Name], [Report Name], [Year]</a:t>
            </a:r>
          </a:p>
        </p:txBody>
      </p:sp>
      <p:sp>
        <p:nvSpPr>
          <p:cNvPr id="7" name="Slide Number Placeholder 2">
            <a:extLst>
              <a:ext uri="{FF2B5EF4-FFF2-40B4-BE49-F238E27FC236}">
                <a16:creationId xmlns="" xmlns:a16="http://schemas.microsoft.com/office/drawing/2014/main" id="{E3748BA7-5B5B-4AC4-870B-90E08C6E9FDC}"/>
              </a:ext>
            </a:extLst>
          </p:cNvPr>
          <p:cNvSpPr>
            <a:spLocks noGrp="1"/>
          </p:cNvSpPr>
          <p:nvPr>
            <p:ph type="sldNum" sz="quarter" idx="4"/>
          </p:nvPr>
        </p:nvSpPr>
        <p:spPr>
          <a:xfrm>
            <a:off x="7061200" y="6520259"/>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6481AA1-0592-4126-91A5-3159F5A83C12}" type="slidenum">
              <a:rPr lang="en-GB" smtClean="0"/>
              <a:pPr/>
              <a:t>‹#›</a:t>
            </a:fld>
            <a:endParaRPr lang="en-GB" dirty="0"/>
          </a:p>
        </p:txBody>
      </p:sp>
    </p:spTree>
    <p:extLst>
      <p:ext uri="{BB962C8B-B14F-4D97-AF65-F5344CB8AC3E}">
        <p14:creationId xmlns:p14="http://schemas.microsoft.com/office/powerpoint/2010/main" val="397567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 Takeaway">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ext uri="{D42A27DB-BD31-4B8C-83A1-F6EECF244321}">
                <p14:modId xmlns:p14="http://schemas.microsoft.com/office/powerpoint/2010/main" val="2763533909"/>
              </p:ext>
            </p:extLst>
          </p:nvPr>
        </p:nvGraphicFramePr>
        <p:xfrm>
          <a:off x="1" y="0"/>
          <a:ext cx="144318" cy="140074"/>
        </p:xfrm>
        <a:graphic>
          <a:graphicData uri="http://schemas.openxmlformats.org/presentationml/2006/ole">
            <mc:AlternateContent xmlns:mc="http://schemas.openxmlformats.org/markup-compatibility/2006">
              <mc:Choice xmlns:v="urn:schemas-microsoft-com:vml" Requires="v">
                <p:oleObj spid="_x0000_s453693" name="Diapositive think-cell" r:id="rId4" imgW="270" imgH="270" progId="TCLayout.ActiveDocument.1">
                  <p:embed/>
                </p:oleObj>
              </mc:Choice>
              <mc:Fallback>
                <p:oleObj name="Diapositive think-cell"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031" b="1" cap="none" baseline="0"/>
            </a:lvl1pPr>
          </a:lstStyle>
          <a:p>
            <a:r>
              <a:rPr lang="en-US" dirty="0"/>
              <a:t>Click to edit Master slide title</a:t>
            </a:r>
          </a:p>
        </p:txBody>
      </p:sp>
      <p:sp>
        <p:nvSpPr>
          <p:cNvPr id="11" name="Text Placeholder 8"/>
          <p:cNvSpPr>
            <a:spLocks noGrp="1"/>
          </p:cNvSpPr>
          <p:nvPr>
            <p:ph type="body" sz="quarter" idx="13" hasCustomPrompt="1"/>
          </p:nvPr>
        </p:nvSpPr>
        <p:spPr>
          <a:xfrm>
            <a:off x="1995056" y="5672557"/>
            <a:ext cx="5236988" cy="660976"/>
          </a:xfrm>
          <a:prstGeom prst="roundRect">
            <a:avLst/>
          </a:prstGeom>
          <a:noFill/>
          <a:ln w="19050">
            <a:solidFill>
              <a:schemeClr val="tx2"/>
            </a:solidFill>
          </a:ln>
        </p:spPr>
        <p:txBody>
          <a:bodyPr lIns="82058" tIns="82058" rIns="82058" bIns="82058" anchor="ctr"/>
          <a:lstStyle>
            <a:lvl1pPr marL="0" indent="0" algn="ctr">
              <a:buNone/>
              <a:defRPr sz="1292" b="1" baseline="0"/>
            </a:lvl1pPr>
          </a:lstStyle>
          <a:p>
            <a:pPr lvl="0"/>
            <a:r>
              <a:rPr lang="en-US" dirty="0"/>
              <a:t>Click to edit Master takeaway/transition. DO NOT SIMPLY RESTATE TITLE OR SUBTITLE. Box always rests on bottom margin.</a:t>
            </a:r>
          </a:p>
        </p:txBody>
      </p:sp>
      <p:sp>
        <p:nvSpPr>
          <p:cNvPr id="9" name="Text Placeholder 9"/>
          <p:cNvSpPr>
            <a:spLocks noGrp="1"/>
          </p:cNvSpPr>
          <p:nvPr>
            <p:ph type="body" sz="quarter" idx="10"/>
          </p:nvPr>
        </p:nvSpPr>
        <p:spPr>
          <a:xfrm>
            <a:off x="415683" y="1008532"/>
            <a:ext cx="8300022" cy="4523567"/>
          </a:xfrm>
          <a:prstGeom prst="rect">
            <a:avLst/>
          </a:prstGeom>
        </p:spPr>
        <p:txBody>
          <a:bodyPr lIns="0" tIns="0" rIns="0" bIns="0"/>
          <a:lstStyle>
            <a:lvl1pPr marL="159731" indent="-159731">
              <a:defRPr sz="1292"/>
            </a:lvl1pPr>
            <a:lvl2pPr marL="320928" indent="-161196">
              <a:defRPr sz="1108"/>
            </a:lvl2pPr>
            <a:lvl3pPr marL="470401" indent="-149473">
              <a:defRPr sz="1108"/>
            </a:lvl3pPr>
            <a:lvl4pPr marL="630131" indent="-159731">
              <a:defRPr sz="1108"/>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p:cNvSpPr>
            <a:spLocks noGrp="1"/>
          </p:cNvSpPr>
          <p:nvPr>
            <p:ph type="body" sz="quarter" idx="37" hasCustomPrompt="1"/>
          </p:nvPr>
        </p:nvSpPr>
        <p:spPr>
          <a:xfrm>
            <a:off x="415637" y="6446488"/>
            <a:ext cx="7479809" cy="386679"/>
          </a:xfrm>
          <a:prstGeom prst="rect">
            <a:avLst/>
          </a:prstGeom>
        </p:spPr>
        <p:txBody>
          <a:bodyPr lIns="0" tIns="0" rIns="0" bIns="0" anchor="b"/>
          <a:lstStyle>
            <a:lvl1pPr marL="0" indent="0">
              <a:buNone/>
              <a:defRPr sz="923"/>
            </a:lvl1pPr>
          </a:lstStyle>
          <a:p>
            <a:r>
              <a:rPr lang="en-US" dirty="0"/>
              <a:t>Click to edit Master footer. This space is reserved for footnotes and sources only, and cannot be expanded beyond its current size.                                        </a:t>
            </a:r>
            <a:r>
              <a:rPr lang="en-IN" dirty="0"/>
              <a:t>Source: [Author/Publisher Name], [Report Name], [Year]</a:t>
            </a:r>
          </a:p>
        </p:txBody>
      </p:sp>
      <p:sp>
        <p:nvSpPr>
          <p:cNvPr id="13" name="Slide Number Placeholder 3"/>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5D1C1-32D3-4A09-A3BB-830F142568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868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3" name="Diapositive think-cell" r:id="rId4" imgW="393" imgH="394" progId="TCLayout.ActiveDocument.1">
                  <p:embed/>
                </p:oleObj>
              </mc:Choice>
              <mc:Fallback>
                <p:oleObj name="Diapositive think-cell" r:id="rId4" imgW="393" imgH="39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Text Placeholder 15"/>
          <p:cNvSpPr>
            <a:spLocks noGrp="1"/>
          </p:cNvSpPr>
          <p:nvPr>
            <p:ph type="body" sz="quarter" idx="10"/>
          </p:nvPr>
        </p:nvSpPr>
        <p:spPr>
          <a:xfrm>
            <a:off x="457200" y="1295400"/>
            <a:ext cx="8153400" cy="5257800"/>
          </a:xfrm>
          <a:prstGeom prst="rect">
            <a:avLst/>
          </a:prstGeom>
        </p:spPr>
        <p:txBody>
          <a:bodyPr/>
          <a:lstStyle>
            <a:lvl1pPr marL="0" indent="0">
              <a:buNone/>
              <a:defRPr sz="2400">
                <a:solidFill>
                  <a:srgbClr val="404040"/>
                </a:solidFill>
              </a:defRPr>
            </a:lvl1pPr>
            <a:lvl2pPr marL="804672" indent="-347472">
              <a:buFont typeface="Arial" pitchFamily="34" charset="0"/>
              <a:buChar char="•"/>
              <a:defRPr sz="2400">
                <a:solidFill>
                  <a:srgbClr val="404040"/>
                </a:solidFill>
              </a:defRPr>
            </a:lvl2pPr>
            <a:lvl3pPr marL="1261872" indent="-347472">
              <a:buFont typeface="Wingdings" pitchFamily="2" charset="2"/>
              <a:buChar char="ü"/>
              <a:defRPr sz="2400">
                <a:solidFill>
                  <a:srgbClr val="404040"/>
                </a:solidFill>
              </a:defRPr>
            </a:lvl3pPr>
            <a:lvl4pPr indent="-347472">
              <a:defRPr sz="2400">
                <a:solidFill>
                  <a:srgbClr val="404040"/>
                </a:solidFill>
              </a:defRPr>
            </a:lvl4pPr>
            <a:lvl5pPr indent="-347472">
              <a:buFont typeface="Arial" pitchFamily="34" charset="0"/>
              <a:buChar char="•"/>
              <a:defRPr sz="24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3"/>
          <p:cNvSpPr>
            <a:spLocks noGrp="1"/>
          </p:cNvSpPr>
          <p:nvPr>
            <p:ph type="title" hasCustomPrompt="1"/>
          </p:nvPr>
        </p:nvSpPr>
        <p:spPr>
          <a:xfrm>
            <a:off x="457200" y="304800"/>
            <a:ext cx="7391400" cy="609600"/>
          </a:xfrm>
          <a:prstGeom prst="rect">
            <a:avLst/>
          </a:prstGeom>
        </p:spPr>
        <p:txBody>
          <a:bodyPr/>
          <a:lstStyle>
            <a:lvl1pPr algn="l">
              <a:defRPr sz="3200" b="1">
                <a:solidFill>
                  <a:srgbClr val="404040"/>
                </a:solidFill>
              </a:defRPr>
            </a:lvl1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00"/>
                </a:solidFill>
                <a:latin typeface="Myriad Pro" pitchFamily="34" charset="0"/>
              </a:rPr>
              <a:t>Title. 32pt Myriad Pro bold. Align center</a:t>
            </a:r>
            <a:endParaRPr lang="en-US" sz="3200" dirty="0">
              <a:solidFill>
                <a:srgbClr val="000000"/>
              </a:solidFill>
              <a:latin typeface="Myriad Pro" pitchFamily="34" charset="0"/>
            </a:endParaRPr>
          </a:p>
        </p:txBody>
      </p:sp>
      <p:sp>
        <p:nvSpPr>
          <p:cNvPr id="7" name="Slide Number Placeholder 2">
            <a:extLst>
              <a:ext uri="{FF2B5EF4-FFF2-40B4-BE49-F238E27FC236}">
                <a16:creationId xmlns="" xmlns:a16="http://schemas.microsoft.com/office/drawing/2014/main" id="{E3748BA7-5B5B-4AC4-870B-90E08C6E9FDC}"/>
              </a:ext>
            </a:extLst>
          </p:cNvPr>
          <p:cNvSpPr>
            <a:spLocks noGrp="1"/>
          </p:cNvSpPr>
          <p:nvPr>
            <p:ph type="sldNum" sz="quarter" idx="4"/>
          </p:nvPr>
        </p:nvSpPr>
        <p:spPr>
          <a:xfrm>
            <a:off x="7086600" y="647382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6481AA1-0592-4126-91A5-3159F5A83C12}" type="slidenum">
              <a:rPr lang="en-GB" smtClean="0"/>
              <a:pPr/>
              <a:t>‹#›</a:t>
            </a:fld>
            <a:endParaRPr lang="en-GB" dirty="0"/>
          </a:p>
        </p:txBody>
      </p:sp>
    </p:spTree>
    <p:extLst>
      <p:ext uri="{BB962C8B-B14F-4D97-AF65-F5344CB8AC3E}">
        <p14:creationId xmlns:p14="http://schemas.microsoft.com/office/powerpoint/2010/main" val="3878151695"/>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1" Type="http://schemas.openxmlformats.org/officeDocument/2006/relationships/oleObject" Target="../embeddings/oleObject1.bin"/><Relationship Id="rId12" Type="http://schemas.openxmlformats.org/officeDocument/2006/relationships/image" Target="../media/image2.emf"/><Relationship Id="rId13"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theme" Target="../theme/theme2.xml"/><Relationship Id="rId9" Type="http://schemas.openxmlformats.org/officeDocument/2006/relationships/vmlDrawing" Target="../drawings/vmlDrawing1.vml"/><Relationship Id="rId10"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11" Type="http://schemas.openxmlformats.org/officeDocument/2006/relationships/tags" Target="../tags/tag8.xml"/><Relationship Id="rId12" Type="http://schemas.openxmlformats.org/officeDocument/2006/relationships/oleObject" Target="../embeddings/oleObject7.bin"/><Relationship Id="rId13" Type="http://schemas.openxmlformats.org/officeDocument/2006/relationships/image" Target="../media/image2.emf"/><Relationship Id="rId14"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theme" Target="../theme/theme3.xml"/><Relationship Id="rId10" Type="http://schemas.openxmlformats.org/officeDocument/2006/relationships/vmlDrawing" Target="../drawings/vmlDrawing7.vml"/></Relationships>
</file>

<file path=ppt/slideMasters/_rels/slideMaster4.xml.rels><?xml version="1.0" encoding="UTF-8" standalone="yes"?>
<Relationships xmlns="http://schemas.openxmlformats.org/package/2006/relationships"><Relationship Id="rId11" Type="http://schemas.openxmlformats.org/officeDocument/2006/relationships/image" Target="../media/image2.emf"/><Relationship Id="rId12" Type="http://schemas.openxmlformats.org/officeDocument/2006/relationships/image" Target="../media/image3.pn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theme" Target="../theme/theme4.xml"/><Relationship Id="rId8" Type="http://schemas.openxmlformats.org/officeDocument/2006/relationships/vmlDrawing" Target="../drawings/vmlDrawing11.vml"/><Relationship Id="rId9" Type="http://schemas.openxmlformats.org/officeDocument/2006/relationships/tags" Target="../tags/tag12.xml"/><Relationship Id="rId10" Type="http://schemas.openxmlformats.org/officeDocument/2006/relationships/oleObject" Target="../embeddings/oleObject11.bin"/></Relationships>
</file>

<file path=ppt/slideMasters/_rels/slideMaster5.xml.rels><?xml version="1.0" encoding="UTF-8" standalone="yes"?>
<Relationships xmlns="http://schemas.openxmlformats.org/package/2006/relationships"><Relationship Id="rId11" Type="http://schemas.openxmlformats.org/officeDocument/2006/relationships/oleObject" Target="../embeddings/oleObject12.bin"/><Relationship Id="rId12" Type="http://schemas.openxmlformats.org/officeDocument/2006/relationships/image" Target="../media/image2.emf"/><Relationship Id="rId13"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theme" Target="../theme/theme5.xml"/><Relationship Id="rId9" Type="http://schemas.openxmlformats.org/officeDocument/2006/relationships/vmlDrawing" Target="../drawings/vmlDrawing12.vml"/><Relationship Id="rId10" Type="http://schemas.openxmlformats.org/officeDocument/2006/relationships/tags" Target="../tags/tag1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theme" Target="../theme/theme6.xml"/><Relationship Id="rId7" Type="http://schemas.openxmlformats.org/officeDocument/2006/relationships/vmlDrawing" Target="../drawings/vmlDrawing16.vml"/><Relationship Id="rId8" Type="http://schemas.openxmlformats.org/officeDocument/2006/relationships/tags" Target="../tags/tag17.xml"/><Relationship Id="rId9" Type="http://schemas.openxmlformats.org/officeDocument/2006/relationships/oleObject" Target="../embeddings/oleObject16.bin"/><Relationship Id="rId10" Type="http://schemas.openxmlformats.org/officeDocument/2006/relationships/image" Target="../media/image2.emf"/><Relationship Id="rId11" Type="http://schemas.openxmlformats.org/officeDocument/2006/relationships/image" Target="../media/image3.png"/><Relationship Id="rId1" Type="http://schemas.openxmlformats.org/officeDocument/2006/relationships/slideLayout" Target="../slideLayouts/slideLayout30.xml"/><Relationship Id="rId2"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4" Type="http://schemas.openxmlformats.org/officeDocument/2006/relationships/vmlDrawing" Target="../drawings/vmlDrawing17.vml"/><Relationship Id="rId5" Type="http://schemas.openxmlformats.org/officeDocument/2006/relationships/tags" Target="../tags/tag18.xml"/><Relationship Id="rId6" Type="http://schemas.openxmlformats.org/officeDocument/2006/relationships/oleObject" Target="../embeddings/oleObject17.bin"/><Relationship Id="rId7" Type="http://schemas.openxmlformats.org/officeDocument/2006/relationships/image" Target="../media/image10.emf"/><Relationship Id="rId8" Type="http://schemas.openxmlformats.org/officeDocument/2006/relationships/image" Target="../media/image11.png"/><Relationship Id="rId1" Type="http://schemas.openxmlformats.org/officeDocument/2006/relationships/slideLayout" Target="../slideLayouts/slideLayout35.xml"/><Relationship Id="rId2"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11" Type="http://schemas.openxmlformats.org/officeDocument/2006/relationships/oleObject" Target="../embeddings/oleObject19.bin"/><Relationship Id="rId12" Type="http://schemas.openxmlformats.org/officeDocument/2006/relationships/image" Target="../media/image2.emf"/><Relationship Id="rId13" Type="http://schemas.openxmlformats.org/officeDocument/2006/relationships/image" Target="../media/image3.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theme" Target="../theme/theme8.xml"/><Relationship Id="rId9" Type="http://schemas.openxmlformats.org/officeDocument/2006/relationships/vmlDrawing" Target="../drawings/vmlDrawing19.vml"/><Relationship Id="rId10" Type="http://schemas.openxmlformats.org/officeDocument/2006/relationships/tags" Target="../tags/tag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rot="16200000">
            <a:off x="4562856" y="-3572255"/>
            <a:ext cx="18288" cy="9144000"/>
          </a:xfrm>
          <a:prstGeom prst="rect">
            <a:avLst/>
          </a:prstGeom>
          <a:solidFill>
            <a:srgbClr val="000090"/>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8" charset="0"/>
              <a:buNone/>
              <a:tabLst/>
              <a:defRPr/>
            </a:pPr>
            <a:endParaRPr kumimoji="0" lang="en-US" sz="1800" b="0" i="0" u="none" strike="noStrike" kern="0" cap="none" spc="0" normalizeH="0" baseline="0" noProof="0" dirty="0">
              <a:ln>
                <a:noFill/>
              </a:ln>
              <a:solidFill>
                <a:srgbClr val="00207E"/>
              </a:solidFill>
              <a:effectLst/>
              <a:uLnTx/>
              <a:uFillTx/>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7285" y="5581636"/>
            <a:ext cx="1231826" cy="1200164"/>
          </a:xfrm>
          <a:prstGeom prst="rect">
            <a:avLst/>
          </a:prstGeom>
        </p:spPr>
      </p:pic>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0424C-F3C2-4919-9233-2D1B42CAF205}" type="slidenum">
              <a:rPr lang="en-GB" smtClean="0"/>
              <a:t>‹#›</a:t>
            </a:fld>
            <a:endParaRPr lang="en-GB" dirty="0"/>
          </a:p>
        </p:txBody>
      </p:sp>
    </p:spTree>
    <p:extLst>
      <p:ext uri="{BB962C8B-B14F-4D97-AF65-F5344CB8AC3E}">
        <p14:creationId xmlns:p14="http://schemas.microsoft.com/office/powerpoint/2010/main" val="647280463"/>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ext uri="{D42A27DB-BD31-4B8C-83A1-F6EECF244321}">
                <p14:modId xmlns:p14="http://schemas.microsoft.com/office/powerpoint/2010/main" val="2403966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7793" name="Diapositive think-cell" r:id="rId11" imgW="393" imgH="394" progId="TCLayout.ActiveDocument.1">
                  <p:embed/>
                </p:oleObj>
              </mc:Choice>
              <mc:Fallback>
                <p:oleObj name="Diapositive think-cell" r:id="rId11" imgW="393" imgH="394"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7" name="Rectangle 1"/>
          <p:cNvSpPr>
            <a:spLocks noChangeArrowheads="1"/>
          </p:cNvSpPr>
          <p:nvPr/>
        </p:nvSpPr>
        <p:spPr bwMode="auto">
          <a:xfrm rot="16200000">
            <a:off x="3915156" y="-2848355"/>
            <a:ext cx="18288" cy="7848600"/>
          </a:xfrm>
          <a:prstGeom prst="rect">
            <a:avLst/>
          </a:prstGeom>
          <a:solidFill>
            <a:srgbClr val="000090"/>
          </a:solidFill>
          <a:ln w="9525">
            <a:noFill/>
            <a:round/>
            <a:headEnd/>
            <a:tailEnd/>
          </a:ln>
        </p:spPr>
        <p:txBody>
          <a:bodyPr wrap="none" anchor="ctr"/>
          <a:lstStyle/>
          <a:p>
            <a:pPr>
              <a:buClr>
                <a:srgbClr val="000000"/>
              </a:buClr>
              <a:buSzPct val="100000"/>
              <a:buFont typeface="Times New Roman" pitchFamily="18" charset="0"/>
              <a:buNone/>
            </a:pPr>
            <a:endParaRPr lang="en-US" dirty="0">
              <a:solidFill>
                <a:srgbClr val="00207E"/>
              </a:solidFill>
            </a:endParaRPr>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28384" y="188640"/>
            <a:ext cx="812984" cy="792088"/>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83F2-6CBF-4915-B5F5-061C8D75DA3C}"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70" r:id="rId1"/>
    <p:sldLayoutId id="2147483668" r:id="rId2"/>
    <p:sldLayoutId id="2147483661" r:id="rId3"/>
    <p:sldLayoutId id="2147483676" r:id="rId4"/>
    <p:sldLayoutId id="2147483677" r:id="rId5"/>
    <p:sldLayoutId id="2147483716" r:id="rId6"/>
    <p:sldLayoutId id="2147483717"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35" name="Diapositive think-cell" r:id="rId12" imgW="393" imgH="394" progId="TCLayout.ActiveDocument.1">
                  <p:embed/>
                </p:oleObj>
              </mc:Choice>
              <mc:Fallback>
                <p:oleObj name="Diapositive think-cell" r:id="rId12" imgW="393" imgH="394"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7" name="Rectangle 1"/>
          <p:cNvSpPr>
            <a:spLocks noChangeArrowheads="1"/>
          </p:cNvSpPr>
          <p:nvPr/>
        </p:nvSpPr>
        <p:spPr bwMode="auto">
          <a:xfrm rot="16200000">
            <a:off x="3915156" y="-2848355"/>
            <a:ext cx="18288" cy="7848600"/>
          </a:xfrm>
          <a:prstGeom prst="rect">
            <a:avLst/>
          </a:prstGeom>
          <a:solidFill>
            <a:srgbClr val="000090"/>
          </a:solidFill>
          <a:ln w="9525">
            <a:noFill/>
            <a:round/>
            <a:headEnd/>
            <a:tailEnd/>
          </a:ln>
        </p:spPr>
        <p:txBody>
          <a:bodyPr wrap="none" anchor="ctr"/>
          <a:lstStyle/>
          <a:p>
            <a:pPr>
              <a:buClr>
                <a:srgbClr val="000000"/>
              </a:buClr>
              <a:buSzPct val="100000"/>
              <a:buFont typeface="Times New Roman" pitchFamily="18" charset="0"/>
              <a:buNone/>
            </a:pPr>
            <a:endParaRPr lang="en-US" dirty="0">
              <a:solidFill>
                <a:srgbClr val="00207E"/>
              </a:solidFill>
            </a:endParaRPr>
          </a:p>
        </p:txBody>
      </p:sp>
      <p:sp>
        <p:nvSpPr>
          <p:cNvPr id="5" name="Slide Number Placeholder 3"/>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5D1C1-32D3-4A09-A3BB-830F14256841}"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a:extLst>
              <a:ext uri="{FF2B5EF4-FFF2-40B4-BE49-F238E27FC236}">
                <a16:creationId xmlns="" xmlns:a16="http://schemas.microsoft.com/office/drawing/2014/main" id="{3D1A3AFB-BCD0-4A66-8F7D-6124E6D8A7B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28384" y="188640"/>
            <a:ext cx="812984" cy="792088"/>
          </a:xfrm>
          <a:prstGeom prst="rect">
            <a:avLst/>
          </a:prstGeom>
        </p:spPr>
      </p:pic>
    </p:spTree>
    <p:extLst>
      <p:ext uri="{BB962C8B-B14F-4D97-AF65-F5344CB8AC3E}">
        <p14:creationId xmlns:p14="http://schemas.microsoft.com/office/powerpoint/2010/main" val="139405736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2"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719" name="Diapositive think-cell" r:id="rId10" imgW="393" imgH="394" progId="TCLayout.ActiveDocument.1">
                  <p:embed/>
                </p:oleObj>
              </mc:Choice>
              <mc:Fallback>
                <p:oleObj name="Diapositive think-cell" r:id="rId10" imgW="393" imgH="394" progId="TCLayout.ActiveDocument.1">
                  <p:embed/>
                  <p:pic>
                    <p:nvPicPr>
                      <p:cNvPr id="2" name="Object 1"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7" name="Rectangle 1"/>
          <p:cNvSpPr>
            <a:spLocks noChangeArrowheads="1"/>
          </p:cNvSpPr>
          <p:nvPr/>
        </p:nvSpPr>
        <p:spPr bwMode="auto">
          <a:xfrm rot="16200000">
            <a:off x="3915156" y="-2848355"/>
            <a:ext cx="18288" cy="7848600"/>
          </a:xfrm>
          <a:prstGeom prst="rect">
            <a:avLst/>
          </a:prstGeom>
          <a:solidFill>
            <a:srgbClr val="000090"/>
          </a:solidFill>
          <a:ln w="9525">
            <a:noFill/>
            <a:round/>
            <a:headEnd/>
            <a:tailEnd/>
          </a:ln>
        </p:spPr>
        <p:txBody>
          <a:bodyPr wrap="none" anchor="ctr"/>
          <a:lstStyle/>
          <a:p>
            <a:pPr>
              <a:buClr>
                <a:srgbClr val="000000"/>
              </a:buClr>
              <a:buSzPct val="100000"/>
              <a:buFont typeface="Times New Roman" pitchFamily="18" charset="0"/>
              <a:buNone/>
            </a:pPr>
            <a:endParaRPr lang="en-US" dirty="0">
              <a:solidFill>
                <a:srgbClr val="00207E"/>
              </a:solidFill>
            </a:endParaRPr>
          </a:p>
        </p:txBody>
      </p:sp>
      <p:pic>
        <p:nvPicPr>
          <p:cNvPr id="4" name="Picture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28384" y="188640"/>
            <a:ext cx="812984" cy="792088"/>
          </a:xfrm>
          <a:prstGeom prst="rect">
            <a:avLst/>
          </a:prstGeom>
        </p:spPr>
      </p:pic>
      <p:sp>
        <p:nvSpPr>
          <p:cNvPr id="3" name="Slide Number Placeholder 2"/>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E0E6F19-21B6-4CCE-8834-83B9F737DE17}" type="slidenum">
              <a:rPr lang="en-GB" smtClean="0"/>
              <a:pPr/>
              <a:t>‹#›</a:t>
            </a:fld>
            <a:endParaRPr lang="en-GB" dirty="0"/>
          </a:p>
        </p:txBody>
      </p:sp>
    </p:spTree>
    <p:extLst>
      <p:ext uri="{BB962C8B-B14F-4D97-AF65-F5344CB8AC3E}">
        <p14:creationId xmlns:p14="http://schemas.microsoft.com/office/powerpoint/2010/main" val="271697631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ext uri="{D42A27DB-BD31-4B8C-83A1-F6EECF244321}">
                <p14:modId xmlns:p14="http://schemas.microsoft.com/office/powerpoint/2010/main" val="3952155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768" name="Diapositive think-cell" r:id="rId11" imgW="393" imgH="394" progId="TCLayout.ActiveDocument.1">
                  <p:embed/>
                </p:oleObj>
              </mc:Choice>
              <mc:Fallback>
                <p:oleObj name="Diapositive think-cell" r:id="rId11" imgW="393" imgH="394"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7" name="Rectangle 1"/>
          <p:cNvSpPr>
            <a:spLocks noChangeArrowheads="1"/>
          </p:cNvSpPr>
          <p:nvPr/>
        </p:nvSpPr>
        <p:spPr bwMode="auto">
          <a:xfrm rot="16200000">
            <a:off x="3915156" y="-2848355"/>
            <a:ext cx="18288" cy="7848600"/>
          </a:xfrm>
          <a:prstGeom prst="rect">
            <a:avLst/>
          </a:prstGeom>
          <a:solidFill>
            <a:srgbClr val="000090"/>
          </a:solidFill>
          <a:ln w="9525">
            <a:noFill/>
            <a:round/>
            <a:headEnd/>
            <a:tailEnd/>
          </a:ln>
        </p:spPr>
        <p:txBody>
          <a:bodyPr wrap="none" anchor="ctr"/>
          <a:lstStyle/>
          <a:p>
            <a:pPr>
              <a:buClr>
                <a:srgbClr val="000000"/>
              </a:buClr>
              <a:buSzPct val="100000"/>
              <a:buFont typeface="Times New Roman" pitchFamily="18" charset="0"/>
              <a:buNone/>
            </a:pPr>
            <a:endParaRPr lang="en-US" dirty="0">
              <a:solidFill>
                <a:srgbClr val="00207E"/>
              </a:solidFill>
            </a:endParaRPr>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28384" y="188640"/>
            <a:ext cx="812984" cy="792088"/>
          </a:xfrm>
          <a:prstGeom prst="rect">
            <a:avLst/>
          </a:prstGeom>
        </p:spPr>
      </p:pic>
      <p:sp>
        <p:nvSpPr>
          <p:cNvPr id="3" name="Slide Number Placeholder 2"/>
          <p:cNvSpPr>
            <a:spLocks noGrp="1"/>
          </p:cNvSpPr>
          <p:nvPr>
            <p:ph type="sldNum" sz="quarter" idx="4"/>
          </p:nvPr>
        </p:nvSpPr>
        <p:spPr>
          <a:xfrm>
            <a:off x="7073900" y="6464895"/>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C1554A5D-3DD2-4589-ACC8-E2A5213FDF31}" type="slidenum">
              <a:rPr lang="en-GB" smtClean="0"/>
              <a:pPr/>
              <a:t>‹#›</a:t>
            </a:fld>
            <a:endParaRPr lang="en-GB" dirty="0"/>
          </a:p>
        </p:txBody>
      </p:sp>
    </p:spTree>
    <p:extLst>
      <p:ext uri="{BB962C8B-B14F-4D97-AF65-F5344CB8AC3E}">
        <p14:creationId xmlns:p14="http://schemas.microsoft.com/office/powerpoint/2010/main" val="47188742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2355" name="Diapositive think-cell" r:id="rId9" imgW="393" imgH="394" progId="TCLayout.ActiveDocument.1">
                  <p:embed/>
                </p:oleObj>
              </mc:Choice>
              <mc:Fallback>
                <p:oleObj name="Diapositive think-cell" r:id="rId9" imgW="393" imgH="394" progId="TCLayout.ActiveDocument.1">
                  <p:embed/>
                  <p:pic>
                    <p:nvPicPr>
                      <p:cNvPr id="2" name="Object 1"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7" name="Rectangle 1"/>
          <p:cNvSpPr>
            <a:spLocks noChangeArrowheads="1"/>
          </p:cNvSpPr>
          <p:nvPr/>
        </p:nvSpPr>
        <p:spPr bwMode="auto">
          <a:xfrm rot="16200000">
            <a:off x="3915156" y="-2848355"/>
            <a:ext cx="18288" cy="7848600"/>
          </a:xfrm>
          <a:prstGeom prst="rect">
            <a:avLst/>
          </a:prstGeom>
          <a:solidFill>
            <a:srgbClr val="000090"/>
          </a:solidFill>
          <a:ln w="9525">
            <a:noFill/>
            <a:round/>
            <a:headEnd/>
            <a:tailEnd/>
          </a:ln>
        </p:spPr>
        <p:txBody>
          <a:bodyPr wrap="none" anchor="ctr"/>
          <a:lstStyle/>
          <a:p>
            <a:pPr>
              <a:buClr>
                <a:srgbClr val="000000"/>
              </a:buClr>
              <a:buSzPct val="100000"/>
              <a:buFont typeface="Times New Roman" pitchFamily="18" charset="0"/>
              <a:buNone/>
            </a:pPr>
            <a:endParaRPr lang="en-US">
              <a:solidFill>
                <a:srgbClr val="00207E"/>
              </a:solidFill>
            </a:endParaRPr>
          </a:p>
        </p:txBody>
      </p: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28384" y="188640"/>
            <a:ext cx="812984" cy="792088"/>
          </a:xfrm>
          <a:prstGeom prst="rect">
            <a:avLst/>
          </a:prstGeom>
        </p:spPr>
      </p:pic>
      <p:sp>
        <p:nvSpPr>
          <p:cNvPr id="5" name="Slide Number Placeholder 2">
            <a:extLst>
              <a:ext uri="{FF2B5EF4-FFF2-40B4-BE49-F238E27FC236}">
                <a16:creationId xmlns="" xmlns:a16="http://schemas.microsoft.com/office/drawing/2014/main" id="{49695464-E029-4871-B35E-245891DF2F6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83F2-6CBF-4915-B5F5-061C8D75DA3C}" type="slidenum">
              <a:rPr lang="en-GB" smtClean="0"/>
              <a:t>‹#›</a:t>
            </a:fld>
            <a:endParaRPr lang="en-GB" dirty="0"/>
          </a:p>
        </p:txBody>
      </p:sp>
    </p:spTree>
    <p:extLst>
      <p:ext uri="{BB962C8B-B14F-4D97-AF65-F5344CB8AC3E}">
        <p14:creationId xmlns:p14="http://schemas.microsoft.com/office/powerpoint/2010/main" val="3602208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ext uri="{D42A27DB-BD31-4B8C-83A1-F6EECF244321}">
                <p14:modId xmlns:p14="http://schemas.microsoft.com/office/powerpoint/2010/main" val="38582476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8877" name="Diapositive think-cell" r:id="rId6" imgW="493" imgH="493" progId="TCLayout.ActiveDocument.1">
                  <p:embed/>
                </p:oleObj>
              </mc:Choice>
              <mc:Fallback>
                <p:oleObj name="Diapositive think-cell" r:id="rId6" imgW="493" imgH="49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1"/>
          <p:cNvSpPr>
            <a:spLocks noChangeArrowheads="1"/>
          </p:cNvSpPr>
          <p:nvPr/>
        </p:nvSpPr>
        <p:spPr bwMode="auto">
          <a:xfrm rot="16200000">
            <a:off x="4562856" y="-3572255"/>
            <a:ext cx="18288" cy="9144000"/>
          </a:xfrm>
          <a:prstGeom prst="rect">
            <a:avLst/>
          </a:prstGeom>
          <a:solidFill>
            <a:srgbClr val="000090"/>
          </a:solidFill>
          <a:ln w="9525">
            <a:noFill/>
            <a:round/>
            <a:headEnd/>
            <a:tailEnd/>
          </a:ln>
        </p:spPr>
        <p:txBody>
          <a:bodyPr wrap="none" anchor="ctr"/>
          <a:lstStyle/>
          <a:p>
            <a:pPr>
              <a:buClr>
                <a:srgbClr val="000000"/>
              </a:buClr>
              <a:buSzPct val="100000"/>
              <a:buFont typeface="Times New Roman" pitchFamily="18" charset="0"/>
              <a:buNone/>
              <a:defRPr/>
            </a:pPr>
            <a:endParaRPr lang="en-US" kern="0">
              <a:solidFill>
                <a:srgbClr val="00207E"/>
              </a:solidFill>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82648" y="5181600"/>
            <a:ext cx="1961100" cy="1684367"/>
          </a:xfrm>
          <a:prstGeom prst="rect">
            <a:avLst/>
          </a:prstGeom>
        </p:spPr>
      </p:pic>
    </p:spTree>
    <p:extLst>
      <p:ext uri="{BB962C8B-B14F-4D97-AF65-F5344CB8AC3E}">
        <p14:creationId xmlns:p14="http://schemas.microsoft.com/office/powerpoint/2010/main" val="3372291037"/>
      </p:ext>
    </p:extLst>
  </p:cSld>
  <p:clrMap bg1="lt1" tx1="dk1" bg2="lt2" tx2="dk2" accent1="accent1" accent2="accent2" accent3="accent3" accent4="accent4" accent5="accent5" accent6="accent6" hlink="hlink" folHlink="folHlink"/>
  <p:sldLayoutIdLst>
    <p:sldLayoutId id="2147483733" r:id="rId1"/>
    <p:sldLayoutId id="214748373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9996" name="Diapositive think-cell" r:id="rId11" imgW="393" imgH="394" progId="TCLayout.ActiveDocument.1">
                  <p:embed/>
                </p:oleObj>
              </mc:Choice>
              <mc:Fallback>
                <p:oleObj name="Diapositive think-cell" r:id="rId11" imgW="393" imgH="394"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7" name="Rectangle 1"/>
          <p:cNvSpPr>
            <a:spLocks noChangeArrowheads="1"/>
          </p:cNvSpPr>
          <p:nvPr/>
        </p:nvSpPr>
        <p:spPr bwMode="auto">
          <a:xfrm rot="16200000">
            <a:off x="3915156" y="-2848355"/>
            <a:ext cx="18288" cy="7848600"/>
          </a:xfrm>
          <a:prstGeom prst="rect">
            <a:avLst/>
          </a:prstGeom>
          <a:solidFill>
            <a:srgbClr val="000090"/>
          </a:solidFill>
          <a:ln w="9525">
            <a:noFill/>
            <a:round/>
            <a:headEnd/>
            <a:tailEnd/>
          </a:ln>
        </p:spPr>
        <p:txBody>
          <a:bodyPr wrap="none" anchor="ctr"/>
          <a:lstStyle/>
          <a:p>
            <a:pPr>
              <a:buClr>
                <a:srgbClr val="000000"/>
              </a:buClr>
              <a:buSzPct val="100000"/>
              <a:buFont typeface="Times New Roman" pitchFamily="18" charset="0"/>
              <a:buNone/>
            </a:pPr>
            <a:endParaRPr lang="en-US" dirty="0">
              <a:solidFill>
                <a:srgbClr val="00207E"/>
              </a:solidFill>
            </a:endParaRPr>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28384" y="188640"/>
            <a:ext cx="812984" cy="792088"/>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B83F2-6CBF-4915-B5F5-061C8D75DA3C}" type="slidenum">
              <a:rPr lang="en-GB" smtClean="0"/>
              <a:t>‹#›</a:t>
            </a:fld>
            <a:endParaRPr lang="en-GB" dirty="0"/>
          </a:p>
        </p:txBody>
      </p:sp>
    </p:spTree>
    <p:extLst>
      <p:ext uri="{BB962C8B-B14F-4D97-AF65-F5344CB8AC3E}">
        <p14:creationId xmlns:p14="http://schemas.microsoft.com/office/powerpoint/2010/main" val="397896305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3" r:id="rId6"/>
    <p:sldLayoutId id="2147483744"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oleObject" Target="../embeddings/oleObject25.bin"/><Relationship Id="rId5" Type="http://schemas.openxmlformats.org/officeDocument/2006/relationships/image" Target="../media/image10.emf"/><Relationship Id="rId6" Type="http://schemas.openxmlformats.org/officeDocument/2006/relationships/image" Target="../media/image12.jpeg"/><Relationship Id="rId1" Type="http://schemas.openxmlformats.org/officeDocument/2006/relationships/vmlDrawing" Target="../drawings/vmlDrawing25.vml"/><Relationship Id="rId2" Type="http://schemas.openxmlformats.org/officeDocument/2006/relationships/tags" Target="../tags/tag2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oleObject" Target="../embeddings/oleObject34.bin"/><Relationship Id="rId5" Type="http://schemas.openxmlformats.org/officeDocument/2006/relationships/image" Target="../media/image13.emf"/><Relationship Id="rId1" Type="http://schemas.openxmlformats.org/officeDocument/2006/relationships/vmlDrawing" Target="../drawings/vmlDrawing28.vml"/><Relationship Id="rId2" Type="http://schemas.openxmlformats.org/officeDocument/2006/relationships/tags" Target="../tags/tag9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9" Type="http://schemas.openxmlformats.org/officeDocument/2006/relationships/tags" Target="../tags/tag101.xml"/><Relationship Id="rId20" Type="http://schemas.openxmlformats.org/officeDocument/2006/relationships/tags" Target="../tags/tag112.xml"/><Relationship Id="rId21" Type="http://schemas.openxmlformats.org/officeDocument/2006/relationships/tags" Target="../tags/tag113.xml"/><Relationship Id="rId22" Type="http://schemas.openxmlformats.org/officeDocument/2006/relationships/tags" Target="../tags/tag114.xml"/><Relationship Id="rId23" Type="http://schemas.openxmlformats.org/officeDocument/2006/relationships/tags" Target="../tags/tag115.xml"/><Relationship Id="rId24" Type="http://schemas.openxmlformats.org/officeDocument/2006/relationships/tags" Target="../tags/tag116.xml"/><Relationship Id="rId25" Type="http://schemas.openxmlformats.org/officeDocument/2006/relationships/tags" Target="../tags/tag117.xml"/><Relationship Id="rId26" Type="http://schemas.openxmlformats.org/officeDocument/2006/relationships/tags" Target="../tags/tag118.xml"/><Relationship Id="rId27" Type="http://schemas.openxmlformats.org/officeDocument/2006/relationships/slideLayout" Target="../slideLayouts/slideLayout8.xml"/><Relationship Id="rId28" Type="http://schemas.openxmlformats.org/officeDocument/2006/relationships/oleObject" Target="../embeddings/oleObject35.bin"/><Relationship Id="rId29" Type="http://schemas.openxmlformats.org/officeDocument/2006/relationships/image" Target="../media/image13.emf"/><Relationship Id="rId30" Type="http://schemas.openxmlformats.org/officeDocument/2006/relationships/oleObject" Target="../embeddings/oleObject36.bin"/><Relationship Id="rId31" Type="http://schemas.openxmlformats.org/officeDocument/2006/relationships/image" Target="../media/image33.emf"/><Relationship Id="rId10" Type="http://schemas.openxmlformats.org/officeDocument/2006/relationships/tags" Target="../tags/tag102.xml"/><Relationship Id="rId11" Type="http://schemas.openxmlformats.org/officeDocument/2006/relationships/tags" Target="../tags/tag103.xml"/><Relationship Id="rId12" Type="http://schemas.openxmlformats.org/officeDocument/2006/relationships/tags" Target="../tags/tag104.xml"/><Relationship Id="rId13" Type="http://schemas.openxmlformats.org/officeDocument/2006/relationships/tags" Target="../tags/tag105.xml"/><Relationship Id="rId14" Type="http://schemas.openxmlformats.org/officeDocument/2006/relationships/tags" Target="../tags/tag106.xml"/><Relationship Id="rId15" Type="http://schemas.openxmlformats.org/officeDocument/2006/relationships/tags" Target="../tags/tag107.xml"/><Relationship Id="rId16" Type="http://schemas.openxmlformats.org/officeDocument/2006/relationships/tags" Target="../tags/tag108.xml"/><Relationship Id="rId17" Type="http://schemas.openxmlformats.org/officeDocument/2006/relationships/tags" Target="../tags/tag109.xml"/><Relationship Id="rId18" Type="http://schemas.openxmlformats.org/officeDocument/2006/relationships/tags" Target="../tags/tag110.xml"/><Relationship Id="rId19" Type="http://schemas.openxmlformats.org/officeDocument/2006/relationships/tags" Target="../tags/tag111.xml"/><Relationship Id="rId1" Type="http://schemas.openxmlformats.org/officeDocument/2006/relationships/vmlDrawing" Target="../drawings/vmlDrawing29.vml"/><Relationship Id="rId2" Type="http://schemas.openxmlformats.org/officeDocument/2006/relationships/tags" Target="../tags/tag94.xml"/><Relationship Id="rId3" Type="http://schemas.openxmlformats.org/officeDocument/2006/relationships/tags" Target="../tags/tag95.xml"/><Relationship Id="rId4" Type="http://schemas.openxmlformats.org/officeDocument/2006/relationships/tags" Target="../tags/tag96.xml"/><Relationship Id="rId5" Type="http://schemas.openxmlformats.org/officeDocument/2006/relationships/tags" Target="../tags/tag97.xml"/><Relationship Id="rId6" Type="http://schemas.openxmlformats.org/officeDocument/2006/relationships/tags" Target="../tags/tag98.xml"/><Relationship Id="rId7" Type="http://schemas.openxmlformats.org/officeDocument/2006/relationships/tags" Target="../tags/tag99.xml"/><Relationship Id="rId8" Type="http://schemas.openxmlformats.org/officeDocument/2006/relationships/tags" Target="../tags/tag100.xml"/></Relationships>
</file>

<file path=ppt/slides/_rels/slide13.xml.rels><?xml version="1.0" encoding="UTF-8" standalone="yes"?>
<Relationships xmlns="http://schemas.openxmlformats.org/package/2006/relationships"><Relationship Id="rId11" Type="http://schemas.openxmlformats.org/officeDocument/2006/relationships/tags" Target="../tags/tag128.xml"/><Relationship Id="rId12" Type="http://schemas.openxmlformats.org/officeDocument/2006/relationships/tags" Target="../tags/tag129.xml"/><Relationship Id="rId13" Type="http://schemas.openxmlformats.org/officeDocument/2006/relationships/slideLayout" Target="../slideLayouts/slideLayout2.xml"/><Relationship Id="rId14" Type="http://schemas.openxmlformats.org/officeDocument/2006/relationships/oleObject" Target="../embeddings/oleObject37.bin"/><Relationship Id="rId15" Type="http://schemas.openxmlformats.org/officeDocument/2006/relationships/image" Target="../media/image6.emf"/><Relationship Id="rId16" Type="http://schemas.openxmlformats.org/officeDocument/2006/relationships/oleObject" Target="../embeddings/oleObject38.bin"/><Relationship Id="rId17" Type="http://schemas.openxmlformats.org/officeDocument/2006/relationships/image" Target="../media/image34.emf"/><Relationship Id="rId1" Type="http://schemas.openxmlformats.org/officeDocument/2006/relationships/vmlDrawing" Target="../drawings/vmlDrawing30.vml"/><Relationship Id="rId2" Type="http://schemas.openxmlformats.org/officeDocument/2006/relationships/tags" Target="../tags/tag119.xml"/><Relationship Id="rId3" Type="http://schemas.openxmlformats.org/officeDocument/2006/relationships/tags" Target="../tags/tag120.xml"/><Relationship Id="rId4" Type="http://schemas.openxmlformats.org/officeDocument/2006/relationships/tags" Target="../tags/tag121.xml"/><Relationship Id="rId5" Type="http://schemas.openxmlformats.org/officeDocument/2006/relationships/tags" Target="../tags/tag122.xml"/><Relationship Id="rId6" Type="http://schemas.openxmlformats.org/officeDocument/2006/relationships/tags" Target="../tags/tag123.xml"/><Relationship Id="rId7" Type="http://schemas.openxmlformats.org/officeDocument/2006/relationships/tags" Target="../tags/tag124.xml"/><Relationship Id="rId8" Type="http://schemas.openxmlformats.org/officeDocument/2006/relationships/tags" Target="../tags/tag125.xml"/><Relationship Id="rId9" Type="http://schemas.openxmlformats.org/officeDocument/2006/relationships/tags" Target="../tags/tag126.xml"/><Relationship Id="rId10" Type="http://schemas.openxmlformats.org/officeDocument/2006/relationships/tags" Target="../tags/tag127.xml"/></Relationships>
</file>

<file path=ppt/slides/_rels/slide14.xml.rels><?xml version="1.0" encoding="UTF-8" standalone="yes"?>
<Relationships xmlns="http://schemas.openxmlformats.org/package/2006/relationships"><Relationship Id="rId9" Type="http://schemas.openxmlformats.org/officeDocument/2006/relationships/tags" Target="../tags/tag137.xml"/><Relationship Id="rId20" Type="http://schemas.openxmlformats.org/officeDocument/2006/relationships/image" Target="../media/image35.emf"/><Relationship Id="rId21" Type="http://schemas.openxmlformats.org/officeDocument/2006/relationships/oleObject" Target="../embeddings/oleObject41.bin"/><Relationship Id="rId22" Type="http://schemas.openxmlformats.org/officeDocument/2006/relationships/image" Target="../media/image36.emf"/><Relationship Id="rId10" Type="http://schemas.openxmlformats.org/officeDocument/2006/relationships/tags" Target="../tags/tag138.xml"/><Relationship Id="rId11" Type="http://schemas.openxmlformats.org/officeDocument/2006/relationships/tags" Target="../tags/tag139.xml"/><Relationship Id="rId12" Type="http://schemas.openxmlformats.org/officeDocument/2006/relationships/tags" Target="../tags/tag140.xml"/><Relationship Id="rId13" Type="http://schemas.openxmlformats.org/officeDocument/2006/relationships/tags" Target="../tags/tag141.xml"/><Relationship Id="rId14" Type="http://schemas.openxmlformats.org/officeDocument/2006/relationships/tags" Target="../tags/tag142.xml"/><Relationship Id="rId15" Type="http://schemas.openxmlformats.org/officeDocument/2006/relationships/tags" Target="../tags/tag143.xml"/><Relationship Id="rId16" Type="http://schemas.openxmlformats.org/officeDocument/2006/relationships/slideLayout" Target="../slideLayouts/slideLayout2.xml"/><Relationship Id="rId17" Type="http://schemas.openxmlformats.org/officeDocument/2006/relationships/oleObject" Target="../embeddings/oleObject39.bin"/><Relationship Id="rId18" Type="http://schemas.openxmlformats.org/officeDocument/2006/relationships/image" Target="../media/image6.emf"/><Relationship Id="rId19" Type="http://schemas.openxmlformats.org/officeDocument/2006/relationships/oleObject" Target="../embeddings/oleObject40.bin"/><Relationship Id="rId1" Type="http://schemas.openxmlformats.org/officeDocument/2006/relationships/vmlDrawing" Target="../drawings/vmlDrawing31.vml"/><Relationship Id="rId2" Type="http://schemas.openxmlformats.org/officeDocument/2006/relationships/tags" Target="../tags/tag130.xml"/><Relationship Id="rId3" Type="http://schemas.openxmlformats.org/officeDocument/2006/relationships/tags" Target="../tags/tag131.xml"/><Relationship Id="rId4" Type="http://schemas.openxmlformats.org/officeDocument/2006/relationships/tags" Target="../tags/tag132.xml"/><Relationship Id="rId5" Type="http://schemas.openxmlformats.org/officeDocument/2006/relationships/tags" Target="../tags/tag133.xml"/><Relationship Id="rId6" Type="http://schemas.openxmlformats.org/officeDocument/2006/relationships/tags" Target="../tags/tag134.xml"/><Relationship Id="rId7" Type="http://schemas.openxmlformats.org/officeDocument/2006/relationships/tags" Target="../tags/tag135.xml"/><Relationship Id="rId8" Type="http://schemas.openxmlformats.org/officeDocument/2006/relationships/tags" Target="../tags/tag136.xml"/></Relationships>
</file>

<file path=ppt/slides/_rels/slide15.xml.rels><?xml version="1.0" encoding="UTF-8" standalone="yes"?>
<Relationships xmlns="http://schemas.openxmlformats.org/package/2006/relationships"><Relationship Id="rId9" Type="http://schemas.openxmlformats.org/officeDocument/2006/relationships/tags" Target="../tags/tag151.xml"/><Relationship Id="rId20" Type="http://schemas.openxmlformats.org/officeDocument/2006/relationships/image" Target="../media/image38.emf"/><Relationship Id="rId10" Type="http://schemas.openxmlformats.org/officeDocument/2006/relationships/tags" Target="../tags/tag152.xml"/><Relationship Id="rId11" Type="http://schemas.openxmlformats.org/officeDocument/2006/relationships/tags" Target="../tags/tag153.xml"/><Relationship Id="rId12" Type="http://schemas.openxmlformats.org/officeDocument/2006/relationships/tags" Target="../tags/tag154.xml"/><Relationship Id="rId13" Type="http://schemas.openxmlformats.org/officeDocument/2006/relationships/tags" Target="../tags/tag155.xml"/><Relationship Id="rId14" Type="http://schemas.openxmlformats.org/officeDocument/2006/relationships/tags" Target="../tags/tag156.xml"/><Relationship Id="rId15" Type="http://schemas.openxmlformats.org/officeDocument/2006/relationships/slideLayout" Target="../slideLayouts/slideLayout7.xml"/><Relationship Id="rId16" Type="http://schemas.openxmlformats.org/officeDocument/2006/relationships/notesSlide" Target="../notesSlides/notesSlide1.xml"/><Relationship Id="rId17" Type="http://schemas.openxmlformats.org/officeDocument/2006/relationships/oleObject" Target="../embeddings/oleObject42.bin"/><Relationship Id="rId18" Type="http://schemas.openxmlformats.org/officeDocument/2006/relationships/image" Target="../media/image37.emf"/><Relationship Id="rId19" Type="http://schemas.openxmlformats.org/officeDocument/2006/relationships/oleObject" Target="../embeddings/oleObject43.bin"/><Relationship Id="rId1" Type="http://schemas.openxmlformats.org/officeDocument/2006/relationships/vmlDrawing" Target="../drawings/vmlDrawing32.vml"/><Relationship Id="rId2" Type="http://schemas.openxmlformats.org/officeDocument/2006/relationships/tags" Target="../tags/tag144.xml"/><Relationship Id="rId3" Type="http://schemas.openxmlformats.org/officeDocument/2006/relationships/tags" Target="../tags/tag145.xml"/><Relationship Id="rId4" Type="http://schemas.openxmlformats.org/officeDocument/2006/relationships/tags" Target="../tags/tag146.xml"/><Relationship Id="rId5" Type="http://schemas.openxmlformats.org/officeDocument/2006/relationships/tags" Target="../tags/tag147.xml"/><Relationship Id="rId6" Type="http://schemas.openxmlformats.org/officeDocument/2006/relationships/tags" Target="../tags/tag148.xml"/><Relationship Id="rId7" Type="http://schemas.openxmlformats.org/officeDocument/2006/relationships/tags" Target="../tags/tag149.xml"/><Relationship Id="rId8" Type="http://schemas.openxmlformats.org/officeDocument/2006/relationships/tags" Target="../tags/tag1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9" Type="http://schemas.openxmlformats.org/officeDocument/2006/relationships/tags" Target="../tags/tag164.xml"/><Relationship Id="rId20" Type="http://schemas.openxmlformats.org/officeDocument/2006/relationships/oleObject" Target="../embeddings/oleObject45.bin"/><Relationship Id="rId21" Type="http://schemas.openxmlformats.org/officeDocument/2006/relationships/image" Target="../media/image39.emf"/><Relationship Id="rId22" Type="http://schemas.openxmlformats.org/officeDocument/2006/relationships/oleObject" Target="../embeddings/oleObject46.bin"/><Relationship Id="rId23" Type="http://schemas.openxmlformats.org/officeDocument/2006/relationships/image" Target="../media/image40.emf"/><Relationship Id="rId10" Type="http://schemas.openxmlformats.org/officeDocument/2006/relationships/tags" Target="../tags/tag165.xml"/><Relationship Id="rId11" Type="http://schemas.openxmlformats.org/officeDocument/2006/relationships/tags" Target="../tags/tag166.xml"/><Relationship Id="rId12" Type="http://schemas.openxmlformats.org/officeDocument/2006/relationships/tags" Target="../tags/tag167.xml"/><Relationship Id="rId13" Type="http://schemas.openxmlformats.org/officeDocument/2006/relationships/tags" Target="../tags/tag168.xml"/><Relationship Id="rId14" Type="http://schemas.openxmlformats.org/officeDocument/2006/relationships/tags" Target="../tags/tag169.xml"/><Relationship Id="rId15" Type="http://schemas.openxmlformats.org/officeDocument/2006/relationships/tags" Target="../tags/tag170.xml"/><Relationship Id="rId16" Type="http://schemas.openxmlformats.org/officeDocument/2006/relationships/slideLayout" Target="../slideLayouts/slideLayout7.xml"/><Relationship Id="rId17" Type="http://schemas.openxmlformats.org/officeDocument/2006/relationships/notesSlide" Target="../notesSlides/notesSlide2.xml"/><Relationship Id="rId18" Type="http://schemas.openxmlformats.org/officeDocument/2006/relationships/oleObject" Target="../embeddings/oleObject44.bin"/><Relationship Id="rId19" Type="http://schemas.openxmlformats.org/officeDocument/2006/relationships/image" Target="../media/image13.emf"/><Relationship Id="rId1" Type="http://schemas.openxmlformats.org/officeDocument/2006/relationships/vmlDrawing" Target="../drawings/vmlDrawing33.vml"/><Relationship Id="rId2" Type="http://schemas.openxmlformats.org/officeDocument/2006/relationships/tags" Target="../tags/tag157.xml"/><Relationship Id="rId3" Type="http://schemas.openxmlformats.org/officeDocument/2006/relationships/tags" Target="../tags/tag158.xml"/><Relationship Id="rId4" Type="http://schemas.openxmlformats.org/officeDocument/2006/relationships/tags" Target="../tags/tag159.xml"/><Relationship Id="rId5" Type="http://schemas.openxmlformats.org/officeDocument/2006/relationships/tags" Target="../tags/tag160.xml"/><Relationship Id="rId6" Type="http://schemas.openxmlformats.org/officeDocument/2006/relationships/tags" Target="../tags/tag161.xml"/><Relationship Id="rId7" Type="http://schemas.openxmlformats.org/officeDocument/2006/relationships/tags" Target="../tags/tag162.xml"/><Relationship Id="rId8" Type="http://schemas.openxmlformats.org/officeDocument/2006/relationships/tags" Target="../tags/tag16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oleObject" Target="../embeddings/oleObject47.bin"/><Relationship Id="rId5" Type="http://schemas.openxmlformats.org/officeDocument/2006/relationships/image" Target="../media/image13.emf"/><Relationship Id="rId6" Type="http://schemas.openxmlformats.org/officeDocument/2006/relationships/image" Target="../media/image41.png"/><Relationship Id="rId7" Type="http://schemas.openxmlformats.org/officeDocument/2006/relationships/image" Target="../media/image42.png"/><Relationship Id="rId1" Type="http://schemas.openxmlformats.org/officeDocument/2006/relationships/vmlDrawing" Target="../drawings/vmlDrawing34.vml"/><Relationship Id="rId2" Type="http://schemas.openxmlformats.org/officeDocument/2006/relationships/tags" Target="../tags/tag17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9" Type="http://schemas.openxmlformats.org/officeDocument/2006/relationships/tags" Target="../tags/tag179.xml"/><Relationship Id="rId20" Type="http://schemas.openxmlformats.org/officeDocument/2006/relationships/tags" Target="../tags/tag190.xml"/><Relationship Id="rId21" Type="http://schemas.openxmlformats.org/officeDocument/2006/relationships/slideLayout" Target="../slideLayouts/slideLayout7.xml"/><Relationship Id="rId22" Type="http://schemas.openxmlformats.org/officeDocument/2006/relationships/notesSlide" Target="../notesSlides/notesSlide3.xml"/><Relationship Id="rId23" Type="http://schemas.openxmlformats.org/officeDocument/2006/relationships/oleObject" Target="../embeddings/oleObject48.bin"/><Relationship Id="rId24" Type="http://schemas.openxmlformats.org/officeDocument/2006/relationships/image" Target="../media/image13.emf"/><Relationship Id="rId25" Type="http://schemas.openxmlformats.org/officeDocument/2006/relationships/oleObject" Target="../embeddings/oleObject49.bin"/><Relationship Id="rId26" Type="http://schemas.openxmlformats.org/officeDocument/2006/relationships/image" Target="../media/image43.emf"/><Relationship Id="rId10" Type="http://schemas.openxmlformats.org/officeDocument/2006/relationships/tags" Target="../tags/tag180.xml"/><Relationship Id="rId11" Type="http://schemas.openxmlformats.org/officeDocument/2006/relationships/tags" Target="../tags/tag181.xml"/><Relationship Id="rId12" Type="http://schemas.openxmlformats.org/officeDocument/2006/relationships/tags" Target="../tags/tag182.xml"/><Relationship Id="rId13" Type="http://schemas.openxmlformats.org/officeDocument/2006/relationships/tags" Target="../tags/tag183.xml"/><Relationship Id="rId14" Type="http://schemas.openxmlformats.org/officeDocument/2006/relationships/tags" Target="../tags/tag184.xml"/><Relationship Id="rId15" Type="http://schemas.openxmlformats.org/officeDocument/2006/relationships/tags" Target="../tags/tag185.xml"/><Relationship Id="rId16" Type="http://schemas.openxmlformats.org/officeDocument/2006/relationships/tags" Target="../tags/tag186.xml"/><Relationship Id="rId17" Type="http://schemas.openxmlformats.org/officeDocument/2006/relationships/tags" Target="../tags/tag187.xml"/><Relationship Id="rId18" Type="http://schemas.openxmlformats.org/officeDocument/2006/relationships/tags" Target="../tags/tag188.xml"/><Relationship Id="rId19" Type="http://schemas.openxmlformats.org/officeDocument/2006/relationships/tags" Target="../tags/tag189.xml"/><Relationship Id="rId1" Type="http://schemas.openxmlformats.org/officeDocument/2006/relationships/vmlDrawing" Target="../drawings/vmlDrawing35.vml"/><Relationship Id="rId2" Type="http://schemas.openxmlformats.org/officeDocument/2006/relationships/tags" Target="../tags/tag172.xml"/><Relationship Id="rId3" Type="http://schemas.openxmlformats.org/officeDocument/2006/relationships/tags" Target="../tags/tag173.xml"/><Relationship Id="rId4" Type="http://schemas.openxmlformats.org/officeDocument/2006/relationships/tags" Target="../tags/tag174.xml"/><Relationship Id="rId5" Type="http://schemas.openxmlformats.org/officeDocument/2006/relationships/tags" Target="../tags/tag175.xml"/><Relationship Id="rId6" Type="http://schemas.openxmlformats.org/officeDocument/2006/relationships/tags" Target="../tags/tag176.xml"/><Relationship Id="rId7" Type="http://schemas.openxmlformats.org/officeDocument/2006/relationships/tags" Target="../tags/tag177.xml"/><Relationship Id="rId8" Type="http://schemas.openxmlformats.org/officeDocument/2006/relationships/tags" Target="../tags/tag178.xml"/></Relationships>
</file>

<file path=ppt/slides/_rels/slide21.xml.rels><?xml version="1.0" encoding="UTF-8" standalone="yes"?>
<Relationships xmlns="http://schemas.openxmlformats.org/package/2006/relationships"><Relationship Id="rId9" Type="http://schemas.openxmlformats.org/officeDocument/2006/relationships/tags" Target="../tags/tag198.xml"/><Relationship Id="rId20" Type="http://schemas.openxmlformats.org/officeDocument/2006/relationships/tags" Target="../tags/tag209.xml"/><Relationship Id="rId21" Type="http://schemas.openxmlformats.org/officeDocument/2006/relationships/slideLayout" Target="../slideLayouts/slideLayout7.xml"/><Relationship Id="rId22" Type="http://schemas.openxmlformats.org/officeDocument/2006/relationships/oleObject" Target="../embeddings/oleObject50.bin"/><Relationship Id="rId23" Type="http://schemas.openxmlformats.org/officeDocument/2006/relationships/image" Target="../media/image13.emf"/><Relationship Id="rId24" Type="http://schemas.openxmlformats.org/officeDocument/2006/relationships/oleObject" Target="../embeddings/oleObject51.bin"/><Relationship Id="rId25" Type="http://schemas.openxmlformats.org/officeDocument/2006/relationships/image" Target="../media/image44.emf"/><Relationship Id="rId10" Type="http://schemas.openxmlformats.org/officeDocument/2006/relationships/tags" Target="../tags/tag199.xml"/><Relationship Id="rId11" Type="http://schemas.openxmlformats.org/officeDocument/2006/relationships/tags" Target="../tags/tag200.xml"/><Relationship Id="rId12" Type="http://schemas.openxmlformats.org/officeDocument/2006/relationships/tags" Target="../tags/tag201.xml"/><Relationship Id="rId13" Type="http://schemas.openxmlformats.org/officeDocument/2006/relationships/tags" Target="../tags/tag202.xml"/><Relationship Id="rId14" Type="http://schemas.openxmlformats.org/officeDocument/2006/relationships/tags" Target="../tags/tag203.xml"/><Relationship Id="rId15" Type="http://schemas.openxmlformats.org/officeDocument/2006/relationships/tags" Target="../tags/tag204.xml"/><Relationship Id="rId16" Type="http://schemas.openxmlformats.org/officeDocument/2006/relationships/tags" Target="../tags/tag205.xml"/><Relationship Id="rId17" Type="http://schemas.openxmlformats.org/officeDocument/2006/relationships/tags" Target="../tags/tag206.xml"/><Relationship Id="rId18" Type="http://schemas.openxmlformats.org/officeDocument/2006/relationships/tags" Target="../tags/tag207.xml"/><Relationship Id="rId19" Type="http://schemas.openxmlformats.org/officeDocument/2006/relationships/tags" Target="../tags/tag208.xml"/><Relationship Id="rId1" Type="http://schemas.openxmlformats.org/officeDocument/2006/relationships/vmlDrawing" Target="../drawings/vmlDrawing36.vml"/><Relationship Id="rId2" Type="http://schemas.openxmlformats.org/officeDocument/2006/relationships/tags" Target="../tags/tag191.xml"/><Relationship Id="rId3" Type="http://schemas.openxmlformats.org/officeDocument/2006/relationships/tags" Target="../tags/tag192.xml"/><Relationship Id="rId4" Type="http://schemas.openxmlformats.org/officeDocument/2006/relationships/tags" Target="../tags/tag193.xml"/><Relationship Id="rId5" Type="http://schemas.openxmlformats.org/officeDocument/2006/relationships/tags" Target="../tags/tag194.xml"/><Relationship Id="rId6" Type="http://schemas.openxmlformats.org/officeDocument/2006/relationships/tags" Target="../tags/tag195.xml"/><Relationship Id="rId7" Type="http://schemas.openxmlformats.org/officeDocument/2006/relationships/tags" Target="../tags/tag196.xml"/><Relationship Id="rId8" Type="http://schemas.openxmlformats.org/officeDocument/2006/relationships/tags" Target="../tags/tag197.xml"/></Relationships>
</file>

<file path=ppt/slides/_rels/slide22.xml.rels><?xml version="1.0" encoding="UTF-8" standalone="yes"?>
<Relationships xmlns="http://schemas.openxmlformats.org/package/2006/relationships"><Relationship Id="rId9" Type="http://schemas.openxmlformats.org/officeDocument/2006/relationships/tags" Target="../tags/tag217.xml"/><Relationship Id="rId20" Type="http://schemas.openxmlformats.org/officeDocument/2006/relationships/slideLayout" Target="../slideLayouts/slideLayout7.xml"/><Relationship Id="rId21" Type="http://schemas.openxmlformats.org/officeDocument/2006/relationships/oleObject" Target="../embeddings/oleObject52.bin"/><Relationship Id="rId22" Type="http://schemas.openxmlformats.org/officeDocument/2006/relationships/image" Target="../media/image13.emf"/><Relationship Id="rId23" Type="http://schemas.openxmlformats.org/officeDocument/2006/relationships/oleObject" Target="../embeddings/oleObject53.bin"/><Relationship Id="rId24" Type="http://schemas.openxmlformats.org/officeDocument/2006/relationships/image" Target="../media/image45.emf"/><Relationship Id="rId25" Type="http://schemas.openxmlformats.org/officeDocument/2006/relationships/oleObject" Target="../embeddings/oleObject54.bin"/><Relationship Id="rId26" Type="http://schemas.openxmlformats.org/officeDocument/2006/relationships/image" Target="../media/image46.emf"/><Relationship Id="rId10" Type="http://schemas.openxmlformats.org/officeDocument/2006/relationships/tags" Target="../tags/tag218.xml"/><Relationship Id="rId11" Type="http://schemas.openxmlformats.org/officeDocument/2006/relationships/tags" Target="../tags/tag219.xml"/><Relationship Id="rId12" Type="http://schemas.openxmlformats.org/officeDocument/2006/relationships/tags" Target="../tags/tag220.xml"/><Relationship Id="rId13" Type="http://schemas.openxmlformats.org/officeDocument/2006/relationships/tags" Target="../tags/tag221.xml"/><Relationship Id="rId14" Type="http://schemas.openxmlformats.org/officeDocument/2006/relationships/tags" Target="../tags/tag222.xml"/><Relationship Id="rId15" Type="http://schemas.openxmlformats.org/officeDocument/2006/relationships/tags" Target="../tags/tag223.xml"/><Relationship Id="rId16" Type="http://schemas.openxmlformats.org/officeDocument/2006/relationships/tags" Target="../tags/tag224.xml"/><Relationship Id="rId17" Type="http://schemas.openxmlformats.org/officeDocument/2006/relationships/tags" Target="../tags/tag225.xml"/><Relationship Id="rId18" Type="http://schemas.openxmlformats.org/officeDocument/2006/relationships/tags" Target="../tags/tag226.xml"/><Relationship Id="rId19" Type="http://schemas.openxmlformats.org/officeDocument/2006/relationships/tags" Target="../tags/tag227.xml"/><Relationship Id="rId1" Type="http://schemas.openxmlformats.org/officeDocument/2006/relationships/vmlDrawing" Target="../drawings/vmlDrawing37.vml"/><Relationship Id="rId2" Type="http://schemas.openxmlformats.org/officeDocument/2006/relationships/tags" Target="../tags/tag210.xml"/><Relationship Id="rId3" Type="http://schemas.openxmlformats.org/officeDocument/2006/relationships/tags" Target="../tags/tag211.xml"/><Relationship Id="rId4" Type="http://schemas.openxmlformats.org/officeDocument/2006/relationships/tags" Target="../tags/tag212.xml"/><Relationship Id="rId5" Type="http://schemas.openxmlformats.org/officeDocument/2006/relationships/tags" Target="../tags/tag213.xml"/><Relationship Id="rId6" Type="http://schemas.openxmlformats.org/officeDocument/2006/relationships/tags" Target="../tags/tag214.xml"/><Relationship Id="rId7" Type="http://schemas.openxmlformats.org/officeDocument/2006/relationships/tags" Target="../tags/tag215.xml"/><Relationship Id="rId8" Type="http://schemas.openxmlformats.org/officeDocument/2006/relationships/tags" Target="../tags/tag2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oleObject" Target="../embeddings/oleObject55.bin"/><Relationship Id="rId5" Type="http://schemas.openxmlformats.org/officeDocument/2006/relationships/image" Target="../media/image13.emf"/><Relationship Id="rId1" Type="http://schemas.openxmlformats.org/officeDocument/2006/relationships/vmlDrawing" Target="../drawings/vmlDrawing38.vml"/><Relationship Id="rId2" Type="http://schemas.openxmlformats.org/officeDocument/2006/relationships/tags" Target="../tags/tag2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1" Type="http://schemas.openxmlformats.org/officeDocument/2006/relationships/tags" Target="../tags/tag238.xml"/><Relationship Id="rId12" Type="http://schemas.openxmlformats.org/officeDocument/2006/relationships/tags" Target="../tags/tag239.xml"/><Relationship Id="rId13" Type="http://schemas.openxmlformats.org/officeDocument/2006/relationships/slideLayout" Target="../slideLayouts/slideLayout7.xml"/><Relationship Id="rId14" Type="http://schemas.openxmlformats.org/officeDocument/2006/relationships/notesSlide" Target="../notesSlides/notesSlide5.xml"/><Relationship Id="rId15" Type="http://schemas.openxmlformats.org/officeDocument/2006/relationships/oleObject" Target="../embeddings/oleObject56.bin"/><Relationship Id="rId16" Type="http://schemas.openxmlformats.org/officeDocument/2006/relationships/image" Target="../media/image13.emf"/><Relationship Id="rId17" Type="http://schemas.openxmlformats.org/officeDocument/2006/relationships/oleObject" Target="../embeddings/oleObject57.bin"/><Relationship Id="rId18" Type="http://schemas.openxmlformats.org/officeDocument/2006/relationships/image" Target="../media/image47.emf"/><Relationship Id="rId1" Type="http://schemas.openxmlformats.org/officeDocument/2006/relationships/vmlDrawing" Target="../drawings/vmlDrawing39.vml"/><Relationship Id="rId2" Type="http://schemas.openxmlformats.org/officeDocument/2006/relationships/tags" Target="../tags/tag229.xml"/><Relationship Id="rId3" Type="http://schemas.openxmlformats.org/officeDocument/2006/relationships/tags" Target="../tags/tag230.xml"/><Relationship Id="rId4" Type="http://schemas.openxmlformats.org/officeDocument/2006/relationships/tags" Target="../tags/tag231.xml"/><Relationship Id="rId5" Type="http://schemas.openxmlformats.org/officeDocument/2006/relationships/tags" Target="../tags/tag232.xml"/><Relationship Id="rId6" Type="http://schemas.openxmlformats.org/officeDocument/2006/relationships/tags" Target="../tags/tag233.xml"/><Relationship Id="rId7" Type="http://schemas.openxmlformats.org/officeDocument/2006/relationships/tags" Target="../tags/tag234.xml"/><Relationship Id="rId8" Type="http://schemas.openxmlformats.org/officeDocument/2006/relationships/tags" Target="../tags/tag235.xml"/><Relationship Id="rId9" Type="http://schemas.openxmlformats.org/officeDocument/2006/relationships/tags" Target="../tags/tag236.xml"/><Relationship Id="rId10" Type="http://schemas.openxmlformats.org/officeDocument/2006/relationships/tags" Target="../tags/tag237.xml"/></Relationships>
</file>

<file path=ppt/slides/_rels/slide27.xml.rels><?xml version="1.0" encoding="UTF-8" standalone="yes"?>
<Relationships xmlns="http://schemas.openxmlformats.org/package/2006/relationships"><Relationship Id="rId11" Type="http://schemas.openxmlformats.org/officeDocument/2006/relationships/tags" Target="../tags/tag249.xml"/><Relationship Id="rId12" Type="http://schemas.openxmlformats.org/officeDocument/2006/relationships/slideLayout" Target="../slideLayouts/slideLayout7.xml"/><Relationship Id="rId13" Type="http://schemas.openxmlformats.org/officeDocument/2006/relationships/notesSlide" Target="../notesSlides/notesSlide6.xml"/><Relationship Id="rId14" Type="http://schemas.openxmlformats.org/officeDocument/2006/relationships/oleObject" Target="../embeddings/oleObject58.bin"/><Relationship Id="rId15" Type="http://schemas.openxmlformats.org/officeDocument/2006/relationships/image" Target="../media/image13.emf"/><Relationship Id="rId16" Type="http://schemas.openxmlformats.org/officeDocument/2006/relationships/oleObject" Target="../embeddings/oleObject59.bin"/><Relationship Id="rId17" Type="http://schemas.openxmlformats.org/officeDocument/2006/relationships/image" Target="../media/image48.emf"/><Relationship Id="rId1" Type="http://schemas.openxmlformats.org/officeDocument/2006/relationships/vmlDrawing" Target="../drawings/vmlDrawing40.vml"/><Relationship Id="rId2" Type="http://schemas.openxmlformats.org/officeDocument/2006/relationships/tags" Target="../tags/tag240.xml"/><Relationship Id="rId3" Type="http://schemas.openxmlformats.org/officeDocument/2006/relationships/tags" Target="../tags/tag241.xml"/><Relationship Id="rId4" Type="http://schemas.openxmlformats.org/officeDocument/2006/relationships/tags" Target="../tags/tag242.xml"/><Relationship Id="rId5" Type="http://schemas.openxmlformats.org/officeDocument/2006/relationships/tags" Target="../tags/tag243.xml"/><Relationship Id="rId6" Type="http://schemas.openxmlformats.org/officeDocument/2006/relationships/tags" Target="../tags/tag244.xml"/><Relationship Id="rId7" Type="http://schemas.openxmlformats.org/officeDocument/2006/relationships/tags" Target="../tags/tag245.xml"/><Relationship Id="rId8" Type="http://schemas.openxmlformats.org/officeDocument/2006/relationships/tags" Target="../tags/tag246.xml"/><Relationship Id="rId9" Type="http://schemas.openxmlformats.org/officeDocument/2006/relationships/tags" Target="../tags/tag247.xml"/><Relationship Id="rId10" Type="http://schemas.openxmlformats.org/officeDocument/2006/relationships/tags" Target="../tags/tag248.xml"/></Relationships>
</file>

<file path=ppt/slides/_rels/slide28.xml.rels><?xml version="1.0" encoding="UTF-8" standalone="yes"?>
<Relationships xmlns="http://schemas.openxmlformats.org/package/2006/relationships"><Relationship Id="rId11" Type="http://schemas.openxmlformats.org/officeDocument/2006/relationships/tags" Target="../tags/tag259.xml"/><Relationship Id="rId12" Type="http://schemas.openxmlformats.org/officeDocument/2006/relationships/tags" Target="../tags/tag260.xml"/><Relationship Id="rId13" Type="http://schemas.openxmlformats.org/officeDocument/2006/relationships/slideLayout" Target="../slideLayouts/slideLayout7.xml"/><Relationship Id="rId14" Type="http://schemas.openxmlformats.org/officeDocument/2006/relationships/notesSlide" Target="../notesSlides/notesSlide7.xml"/><Relationship Id="rId15" Type="http://schemas.openxmlformats.org/officeDocument/2006/relationships/oleObject" Target="../embeddings/oleObject60.bin"/><Relationship Id="rId16" Type="http://schemas.openxmlformats.org/officeDocument/2006/relationships/image" Target="../media/image13.emf"/><Relationship Id="rId17" Type="http://schemas.openxmlformats.org/officeDocument/2006/relationships/oleObject" Target="../embeddings/oleObject61.bin"/><Relationship Id="rId18" Type="http://schemas.openxmlformats.org/officeDocument/2006/relationships/image" Target="../media/image49.emf"/><Relationship Id="rId1" Type="http://schemas.openxmlformats.org/officeDocument/2006/relationships/vmlDrawing" Target="../drawings/vmlDrawing41.vml"/><Relationship Id="rId2" Type="http://schemas.openxmlformats.org/officeDocument/2006/relationships/tags" Target="../tags/tag250.xml"/><Relationship Id="rId3" Type="http://schemas.openxmlformats.org/officeDocument/2006/relationships/tags" Target="../tags/tag251.xml"/><Relationship Id="rId4" Type="http://schemas.openxmlformats.org/officeDocument/2006/relationships/tags" Target="../tags/tag252.xml"/><Relationship Id="rId5" Type="http://schemas.openxmlformats.org/officeDocument/2006/relationships/tags" Target="../tags/tag253.xml"/><Relationship Id="rId6" Type="http://schemas.openxmlformats.org/officeDocument/2006/relationships/tags" Target="../tags/tag254.xml"/><Relationship Id="rId7" Type="http://schemas.openxmlformats.org/officeDocument/2006/relationships/tags" Target="../tags/tag255.xml"/><Relationship Id="rId8" Type="http://schemas.openxmlformats.org/officeDocument/2006/relationships/tags" Target="../tags/tag256.xml"/><Relationship Id="rId9" Type="http://schemas.openxmlformats.org/officeDocument/2006/relationships/tags" Target="../tags/tag257.xml"/><Relationship Id="rId10" Type="http://schemas.openxmlformats.org/officeDocument/2006/relationships/tags" Target="../tags/tag25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oleObject" Target="../embeddings/oleObject62.bin"/><Relationship Id="rId5" Type="http://schemas.openxmlformats.org/officeDocument/2006/relationships/image" Target="../media/image13.emf"/><Relationship Id="rId1" Type="http://schemas.openxmlformats.org/officeDocument/2006/relationships/vmlDrawing" Target="../drawings/vmlDrawing42.vml"/><Relationship Id="rId2" Type="http://schemas.openxmlformats.org/officeDocument/2006/relationships/tags" Target="../tags/tag2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9" Type="http://schemas.openxmlformats.org/officeDocument/2006/relationships/tags" Target="../tags/tag269.xml"/><Relationship Id="rId20" Type="http://schemas.openxmlformats.org/officeDocument/2006/relationships/image" Target="../media/image5.emf"/><Relationship Id="rId21" Type="http://schemas.openxmlformats.org/officeDocument/2006/relationships/oleObject" Target="../embeddings/oleObject64.bin"/><Relationship Id="rId22" Type="http://schemas.openxmlformats.org/officeDocument/2006/relationships/image" Target="../media/image50.emf"/><Relationship Id="rId10" Type="http://schemas.openxmlformats.org/officeDocument/2006/relationships/tags" Target="../tags/tag270.xml"/><Relationship Id="rId11" Type="http://schemas.openxmlformats.org/officeDocument/2006/relationships/tags" Target="../tags/tag271.xml"/><Relationship Id="rId12" Type="http://schemas.openxmlformats.org/officeDocument/2006/relationships/tags" Target="../tags/tag272.xml"/><Relationship Id="rId13" Type="http://schemas.openxmlformats.org/officeDocument/2006/relationships/tags" Target="../tags/tag273.xml"/><Relationship Id="rId14" Type="http://schemas.openxmlformats.org/officeDocument/2006/relationships/tags" Target="../tags/tag274.xml"/><Relationship Id="rId15" Type="http://schemas.openxmlformats.org/officeDocument/2006/relationships/tags" Target="../tags/tag275.xml"/><Relationship Id="rId16" Type="http://schemas.openxmlformats.org/officeDocument/2006/relationships/tags" Target="../tags/tag276.xml"/><Relationship Id="rId17" Type="http://schemas.openxmlformats.org/officeDocument/2006/relationships/slideLayout" Target="../slideLayouts/slideLayout2.xml"/><Relationship Id="rId18" Type="http://schemas.openxmlformats.org/officeDocument/2006/relationships/notesSlide" Target="../notesSlides/notesSlide8.xml"/><Relationship Id="rId19" Type="http://schemas.openxmlformats.org/officeDocument/2006/relationships/oleObject" Target="../embeddings/oleObject63.bin"/><Relationship Id="rId1" Type="http://schemas.openxmlformats.org/officeDocument/2006/relationships/vmlDrawing" Target="../drawings/vmlDrawing43.vml"/><Relationship Id="rId2" Type="http://schemas.openxmlformats.org/officeDocument/2006/relationships/tags" Target="../tags/tag262.xml"/><Relationship Id="rId3" Type="http://schemas.openxmlformats.org/officeDocument/2006/relationships/tags" Target="../tags/tag263.xml"/><Relationship Id="rId4" Type="http://schemas.openxmlformats.org/officeDocument/2006/relationships/tags" Target="../tags/tag264.xml"/><Relationship Id="rId5" Type="http://schemas.openxmlformats.org/officeDocument/2006/relationships/tags" Target="../tags/tag265.xml"/><Relationship Id="rId6" Type="http://schemas.openxmlformats.org/officeDocument/2006/relationships/tags" Target="../tags/tag266.xml"/><Relationship Id="rId7" Type="http://schemas.openxmlformats.org/officeDocument/2006/relationships/tags" Target="../tags/tag267.xml"/><Relationship Id="rId8" Type="http://schemas.openxmlformats.org/officeDocument/2006/relationships/tags" Target="../tags/tag268.xml"/></Relationships>
</file>

<file path=ppt/slides/_rels/slide31.xml.rels><?xml version="1.0" encoding="UTF-8" standalone="yes"?>
<Relationships xmlns="http://schemas.openxmlformats.org/package/2006/relationships"><Relationship Id="rId9" Type="http://schemas.openxmlformats.org/officeDocument/2006/relationships/tags" Target="../tags/tag284.xml"/><Relationship Id="rId20" Type="http://schemas.openxmlformats.org/officeDocument/2006/relationships/oleObject" Target="../embeddings/oleObject66.bin"/><Relationship Id="rId21" Type="http://schemas.openxmlformats.org/officeDocument/2006/relationships/image" Target="../media/image51.emf"/><Relationship Id="rId10" Type="http://schemas.openxmlformats.org/officeDocument/2006/relationships/tags" Target="../tags/tag285.xml"/><Relationship Id="rId11" Type="http://schemas.openxmlformats.org/officeDocument/2006/relationships/tags" Target="../tags/tag286.xml"/><Relationship Id="rId12" Type="http://schemas.openxmlformats.org/officeDocument/2006/relationships/tags" Target="../tags/tag287.xml"/><Relationship Id="rId13" Type="http://schemas.openxmlformats.org/officeDocument/2006/relationships/tags" Target="../tags/tag288.xml"/><Relationship Id="rId14" Type="http://schemas.openxmlformats.org/officeDocument/2006/relationships/tags" Target="../tags/tag289.xml"/><Relationship Id="rId15" Type="http://schemas.openxmlformats.org/officeDocument/2006/relationships/tags" Target="../tags/tag290.xml"/><Relationship Id="rId16" Type="http://schemas.openxmlformats.org/officeDocument/2006/relationships/slideLayout" Target="../slideLayouts/slideLayout2.xml"/><Relationship Id="rId17" Type="http://schemas.openxmlformats.org/officeDocument/2006/relationships/notesSlide" Target="../notesSlides/notesSlide9.xml"/><Relationship Id="rId18" Type="http://schemas.openxmlformats.org/officeDocument/2006/relationships/oleObject" Target="../embeddings/oleObject65.bin"/><Relationship Id="rId19" Type="http://schemas.openxmlformats.org/officeDocument/2006/relationships/image" Target="../media/image5.emf"/><Relationship Id="rId1" Type="http://schemas.openxmlformats.org/officeDocument/2006/relationships/vmlDrawing" Target="../drawings/vmlDrawing44.vml"/><Relationship Id="rId2" Type="http://schemas.openxmlformats.org/officeDocument/2006/relationships/tags" Target="../tags/tag277.xml"/><Relationship Id="rId3" Type="http://schemas.openxmlformats.org/officeDocument/2006/relationships/tags" Target="../tags/tag278.xml"/><Relationship Id="rId4" Type="http://schemas.openxmlformats.org/officeDocument/2006/relationships/tags" Target="../tags/tag279.xml"/><Relationship Id="rId5" Type="http://schemas.openxmlformats.org/officeDocument/2006/relationships/tags" Target="../tags/tag280.xml"/><Relationship Id="rId6" Type="http://schemas.openxmlformats.org/officeDocument/2006/relationships/tags" Target="../tags/tag281.xml"/><Relationship Id="rId7" Type="http://schemas.openxmlformats.org/officeDocument/2006/relationships/tags" Target="../tags/tag282.xml"/><Relationship Id="rId8" Type="http://schemas.openxmlformats.org/officeDocument/2006/relationships/tags" Target="../tags/tag28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0" Type="http://schemas.openxmlformats.org/officeDocument/2006/relationships/tags" Target="../tags/tag309.xml"/><Relationship Id="rId21" Type="http://schemas.openxmlformats.org/officeDocument/2006/relationships/tags" Target="../tags/tag310.xml"/><Relationship Id="rId22" Type="http://schemas.openxmlformats.org/officeDocument/2006/relationships/tags" Target="../tags/tag311.xml"/><Relationship Id="rId23" Type="http://schemas.openxmlformats.org/officeDocument/2006/relationships/tags" Target="../tags/tag312.xml"/><Relationship Id="rId24" Type="http://schemas.openxmlformats.org/officeDocument/2006/relationships/tags" Target="../tags/tag313.xml"/><Relationship Id="rId25" Type="http://schemas.openxmlformats.org/officeDocument/2006/relationships/tags" Target="../tags/tag314.xml"/><Relationship Id="rId26" Type="http://schemas.openxmlformats.org/officeDocument/2006/relationships/tags" Target="../tags/tag315.xml"/><Relationship Id="rId27" Type="http://schemas.openxmlformats.org/officeDocument/2006/relationships/tags" Target="../tags/tag316.xml"/><Relationship Id="rId28" Type="http://schemas.openxmlformats.org/officeDocument/2006/relationships/tags" Target="../tags/tag317.xml"/><Relationship Id="rId29" Type="http://schemas.openxmlformats.org/officeDocument/2006/relationships/tags" Target="../tags/tag318.xml"/><Relationship Id="rId1" Type="http://schemas.openxmlformats.org/officeDocument/2006/relationships/vmlDrawing" Target="../drawings/vmlDrawing45.vml"/><Relationship Id="rId2" Type="http://schemas.openxmlformats.org/officeDocument/2006/relationships/tags" Target="../tags/tag291.xml"/><Relationship Id="rId3" Type="http://schemas.openxmlformats.org/officeDocument/2006/relationships/tags" Target="../tags/tag292.xml"/><Relationship Id="rId4" Type="http://schemas.openxmlformats.org/officeDocument/2006/relationships/tags" Target="../tags/tag293.xml"/><Relationship Id="rId5" Type="http://schemas.openxmlformats.org/officeDocument/2006/relationships/tags" Target="../tags/tag294.xml"/><Relationship Id="rId30" Type="http://schemas.openxmlformats.org/officeDocument/2006/relationships/tags" Target="../tags/tag319.xml"/><Relationship Id="rId31" Type="http://schemas.openxmlformats.org/officeDocument/2006/relationships/tags" Target="../tags/tag320.xml"/><Relationship Id="rId32" Type="http://schemas.openxmlformats.org/officeDocument/2006/relationships/tags" Target="../tags/tag321.xml"/><Relationship Id="rId9" Type="http://schemas.openxmlformats.org/officeDocument/2006/relationships/tags" Target="../tags/tag298.xml"/><Relationship Id="rId6" Type="http://schemas.openxmlformats.org/officeDocument/2006/relationships/tags" Target="../tags/tag295.xml"/><Relationship Id="rId7" Type="http://schemas.openxmlformats.org/officeDocument/2006/relationships/tags" Target="../tags/tag296.xml"/><Relationship Id="rId8" Type="http://schemas.openxmlformats.org/officeDocument/2006/relationships/tags" Target="../tags/tag297.xml"/><Relationship Id="rId33" Type="http://schemas.openxmlformats.org/officeDocument/2006/relationships/slideLayout" Target="../slideLayouts/slideLayout7.xml"/><Relationship Id="rId34" Type="http://schemas.openxmlformats.org/officeDocument/2006/relationships/oleObject" Target="../embeddings/oleObject67.bin"/><Relationship Id="rId35" Type="http://schemas.openxmlformats.org/officeDocument/2006/relationships/image" Target="../media/image13.emf"/><Relationship Id="rId36" Type="http://schemas.openxmlformats.org/officeDocument/2006/relationships/oleObject" Target="../embeddings/oleObject68.bin"/><Relationship Id="rId10" Type="http://schemas.openxmlformats.org/officeDocument/2006/relationships/tags" Target="../tags/tag299.xml"/><Relationship Id="rId11" Type="http://schemas.openxmlformats.org/officeDocument/2006/relationships/tags" Target="../tags/tag300.xml"/><Relationship Id="rId12" Type="http://schemas.openxmlformats.org/officeDocument/2006/relationships/tags" Target="../tags/tag301.xml"/><Relationship Id="rId13" Type="http://schemas.openxmlformats.org/officeDocument/2006/relationships/tags" Target="../tags/tag302.xml"/><Relationship Id="rId14" Type="http://schemas.openxmlformats.org/officeDocument/2006/relationships/tags" Target="../tags/tag303.xml"/><Relationship Id="rId15" Type="http://schemas.openxmlformats.org/officeDocument/2006/relationships/tags" Target="../tags/tag304.xml"/><Relationship Id="rId16" Type="http://schemas.openxmlformats.org/officeDocument/2006/relationships/tags" Target="../tags/tag305.xml"/><Relationship Id="rId17" Type="http://schemas.openxmlformats.org/officeDocument/2006/relationships/tags" Target="../tags/tag306.xml"/><Relationship Id="rId18" Type="http://schemas.openxmlformats.org/officeDocument/2006/relationships/tags" Target="../tags/tag307.xml"/><Relationship Id="rId19" Type="http://schemas.openxmlformats.org/officeDocument/2006/relationships/tags" Target="../tags/tag308.xml"/><Relationship Id="rId37" Type="http://schemas.openxmlformats.org/officeDocument/2006/relationships/image" Target="../media/image52.emf"/><Relationship Id="rId38" Type="http://schemas.openxmlformats.org/officeDocument/2006/relationships/oleObject" Target="../embeddings/oleObject69.bin"/><Relationship Id="rId39" Type="http://schemas.openxmlformats.org/officeDocument/2006/relationships/image" Target="../media/image53.emf"/><Relationship Id="rId40" Type="http://schemas.openxmlformats.org/officeDocument/2006/relationships/oleObject" Target="../embeddings/oleObject70.bin"/><Relationship Id="rId41" Type="http://schemas.openxmlformats.org/officeDocument/2006/relationships/image" Target="../media/image54.emf"/></Relationships>
</file>

<file path=ppt/slides/_rels/slide4.xml.rels><?xml version="1.0" encoding="UTF-8" standalone="yes"?>
<Relationships xmlns="http://schemas.openxmlformats.org/package/2006/relationships"><Relationship Id="rId20" Type="http://schemas.openxmlformats.org/officeDocument/2006/relationships/tags" Target="../tags/tag45.xml"/><Relationship Id="rId21" Type="http://schemas.openxmlformats.org/officeDocument/2006/relationships/tags" Target="../tags/tag46.xml"/><Relationship Id="rId22" Type="http://schemas.openxmlformats.org/officeDocument/2006/relationships/tags" Target="../tags/tag47.xml"/><Relationship Id="rId23" Type="http://schemas.openxmlformats.org/officeDocument/2006/relationships/tags" Target="../tags/tag48.xml"/><Relationship Id="rId24" Type="http://schemas.openxmlformats.org/officeDocument/2006/relationships/slideLayout" Target="../slideLayouts/slideLayout7.xml"/><Relationship Id="rId25" Type="http://schemas.openxmlformats.org/officeDocument/2006/relationships/oleObject" Target="../embeddings/oleObject26.bin"/><Relationship Id="rId26" Type="http://schemas.openxmlformats.org/officeDocument/2006/relationships/image" Target="../media/image13.emf"/><Relationship Id="rId27" Type="http://schemas.openxmlformats.org/officeDocument/2006/relationships/oleObject" Target="../embeddings/oleObject27.bin"/><Relationship Id="rId28" Type="http://schemas.openxmlformats.org/officeDocument/2006/relationships/image" Target="../media/image14.emf"/><Relationship Id="rId29" Type="http://schemas.openxmlformats.org/officeDocument/2006/relationships/oleObject" Target="../embeddings/oleObject28.bin"/><Relationship Id="rId1" Type="http://schemas.openxmlformats.org/officeDocument/2006/relationships/vmlDrawing" Target="../drawings/vmlDrawing26.vml"/><Relationship Id="rId2" Type="http://schemas.openxmlformats.org/officeDocument/2006/relationships/tags" Target="../tags/tag27.xml"/><Relationship Id="rId3" Type="http://schemas.openxmlformats.org/officeDocument/2006/relationships/tags" Target="../tags/tag28.xml"/><Relationship Id="rId4" Type="http://schemas.openxmlformats.org/officeDocument/2006/relationships/tags" Target="../tags/tag29.xml"/><Relationship Id="rId5" Type="http://schemas.openxmlformats.org/officeDocument/2006/relationships/tags" Target="../tags/tag30.xml"/><Relationship Id="rId30" Type="http://schemas.openxmlformats.org/officeDocument/2006/relationships/image" Target="../media/image15.emf"/><Relationship Id="rId31" Type="http://schemas.openxmlformats.org/officeDocument/2006/relationships/oleObject" Target="../embeddings/oleObject29.bin"/><Relationship Id="rId32" Type="http://schemas.openxmlformats.org/officeDocument/2006/relationships/image" Target="../media/image16.emf"/><Relationship Id="rId9" Type="http://schemas.openxmlformats.org/officeDocument/2006/relationships/tags" Target="../tags/tag34.xml"/><Relationship Id="rId6" Type="http://schemas.openxmlformats.org/officeDocument/2006/relationships/tags" Target="../tags/tag31.xml"/><Relationship Id="rId7" Type="http://schemas.openxmlformats.org/officeDocument/2006/relationships/tags" Target="../tags/tag32.xml"/><Relationship Id="rId8" Type="http://schemas.openxmlformats.org/officeDocument/2006/relationships/tags" Target="../tags/tag33.xml"/><Relationship Id="rId33" Type="http://schemas.openxmlformats.org/officeDocument/2006/relationships/oleObject" Target="../embeddings/oleObject30.bin"/><Relationship Id="rId34" Type="http://schemas.openxmlformats.org/officeDocument/2006/relationships/image" Target="../media/image17.emf"/><Relationship Id="rId35" Type="http://schemas.openxmlformats.org/officeDocument/2006/relationships/image" Target="../media/image18.png"/><Relationship Id="rId36" Type="http://schemas.openxmlformats.org/officeDocument/2006/relationships/image" Target="../media/image19.png"/><Relationship Id="rId10" Type="http://schemas.openxmlformats.org/officeDocument/2006/relationships/tags" Target="../tags/tag35.xml"/><Relationship Id="rId11" Type="http://schemas.openxmlformats.org/officeDocument/2006/relationships/tags" Target="../tags/tag36.xml"/><Relationship Id="rId12" Type="http://schemas.openxmlformats.org/officeDocument/2006/relationships/tags" Target="../tags/tag37.xml"/><Relationship Id="rId13" Type="http://schemas.openxmlformats.org/officeDocument/2006/relationships/tags" Target="../tags/tag38.xml"/><Relationship Id="rId14" Type="http://schemas.openxmlformats.org/officeDocument/2006/relationships/tags" Target="../tags/tag39.xml"/><Relationship Id="rId15" Type="http://schemas.openxmlformats.org/officeDocument/2006/relationships/tags" Target="../tags/tag40.xml"/><Relationship Id="rId16" Type="http://schemas.openxmlformats.org/officeDocument/2006/relationships/tags" Target="../tags/tag41.xml"/><Relationship Id="rId17" Type="http://schemas.openxmlformats.org/officeDocument/2006/relationships/tags" Target="../tags/tag42.xml"/><Relationship Id="rId18" Type="http://schemas.openxmlformats.org/officeDocument/2006/relationships/tags" Target="../tags/tag43.xml"/><Relationship Id="rId19" Type="http://schemas.openxmlformats.org/officeDocument/2006/relationships/tags" Target="../tags/tag44.xml"/><Relationship Id="rId37" Type="http://schemas.openxmlformats.org/officeDocument/2006/relationships/image" Target="../media/image20.png"/></Relationships>
</file>

<file path=ppt/slides/_rels/slide5.xml.rels><?xml version="1.0" encoding="UTF-8" standalone="yes"?>
<Relationships xmlns="http://schemas.openxmlformats.org/package/2006/relationships"><Relationship Id="rId46" Type="http://schemas.openxmlformats.org/officeDocument/2006/relationships/slideLayout" Target="../slideLayouts/slideLayout7.xml"/><Relationship Id="rId47" Type="http://schemas.openxmlformats.org/officeDocument/2006/relationships/oleObject" Target="../embeddings/oleObject31.bin"/><Relationship Id="rId48" Type="http://schemas.openxmlformats.org/officeDocument/2006/relationships/image" Target="../media/image13.emf"/><Relationship Id="rId49" Type="http://schemas.openxmlformats.org/officeDocument/2006/relationships/oleObject" Target="../embeddings/oleObject32.bin"/><Relationship Id="rId20" Type="http://schemas.openxmlformats.org/officeDocument/2006/relationships/tags" Target="../tags/tag67.xml"/><Relationship Id="rId21" Type="http://schemas.openxmlformats.org/officeDocument/2006/relationships/tags" Target="../tags/tag68.xml"/><Relationship Id="rId22" Type="http://schemas.openxmlformats.org/officeDocument/2006/relationships/tags" Target="../tags/tag69.xml"/><Relationship Id="rId23" Type="http://schemas.openxmlformats.org/officeDocument/2006/relationships/tags" Target="../tags/tag70.xml"/><Relationship Id="rId24" Type="http://schemas.openxmlformats.org/officeDocument/2006/relationships/tags" Target="../tags/tag71.xml"/><Relationship Id="rId25" Type="http://schemas.openxmlformats.org/officeDocument/2006/relationships/tags" Target="../tags/tag72.xml"/><Relationship Id="rId26" Type="http://schemas.openxmlformats.org/officeDocument/2006/relationships/tags" Target="../tags/tag73.xml"/><Relationship Id="rId27" Type="http://schemas.openxmlformats.org/officeDocument/2006/relationships/tags" Target="../tags/tag74.xml"/><Relationship Id="rId28" Type="http://schemas.openxmlformats.org/officeDocument/2006/relationships/tags" Target="../tags/tag75.xml"/><Relationship Id="rId29" Type="http://schemas.openxmlformats.org/officeDocument/2006/relationships/tags" Target="../tags/tag76.xml"/><Relationship Id="rId50" Type="http://schemas.openxmlformats.org/officeDocument/2006/relationships/image" Target="../media/image21.emf"/><Relationship Id="rId51" Type="http://schemas.openxmlformats.org/officeDocument/2006/relationships/oleObject" Target="../embeddings/oleObject33.bin"/><Relationship Id="rId52" Type="http://schemas.openxmlformats.org/officeDocument/2006/relationships/image" Target="../media/image22.emf"/><Relationship Id="rId1" Type="http://schemas.openxmlformats.org/officeDocument/2006/relationships/vmlDrawing" Target="../drawings/vmlDrawing27.vml"/><Relationship Id="rId2" Type="http://schemas.openxmlformats.org/officeDocument/2006/relationships/tags" Target="../tags/tag49.xml"/><Relationship Id="rId3" Type="http://schemas.openxmlformats.org/officeDocument/2006/relationships/tags" Target="../tags/tag50.xml"/><Relationship Id="rId4" Type="http://schemas.openxmlformats.org/officeDocument/2006/relationships/tags" Target="../tags/tag51.xml"/><Relationship Id="rId5" Type="http://schemas.openxmlformats.org/officeDocument/2006/relationships/tags" Target="../tags/tag52.xml"/><Relationship Id="rId30" Type="http://schemas.openxmlformats.org/officeDocument/2006/relationships/tags" Target="../tags/tag77.xml"/><Relationship Id="rId31" Type="http://schemas.openxmlformats.org/officeDocument/2006/relationships/tags" Target="../tags/tag78.xml"/><Relationship Id="rId32" Type="http://schemas.openxmlformats.org/officeDocument/2006/relationships/tags" Target="../tags/tag79.xml"/><Relationship Id="rId9" Type="http://schemas.openxmlformats.org/officeDocument/2006/relationships/tags" Target="../tags/tag56.xml"/><Relationship Id="rId6" Type="http://schemas.openxmlformats.org/officeDocument/2006/relationships/tags" Target="../tags/tag53.xml"/><Relationship Id="rId7" Type="http://schemas.openxmlformats.org/officeDocument/2006/relationships/tags" Target="../tags/tag54.xml"/><Relationship Id="rId8" Type="http://schemas.openxmlformats.org/officeDocument/2006/relationships/tags" Target="../tags/tag55.xml"/><Relationship Id="rId33" Type="http://schemas.openxmlformats.org/officeDocument/2006/relationships/tags" Target="../tags/tag80.xml"/><Relationship Id="rId34" Type="http://schemas.openxmlformats.org/officeDocument/2006/relationships/tags" Target="../tags/tag81.xml"/><Relationship Id="rId35" Type="http://schemas.openxmlformats.org/officeDocument/2006/relationships/tags" Target="../tags/tag82.xml"/><Relationship Id="rId36" Type="http://schemas.openxmlformats.org/officeDocument/2006/relationships/tags" Target="../tags/tag83.xml"/><Relationship Id="rId10" Type="http://schemas.openxmlformats.org/officeDocument/2006/relationships/tags" Target="../tags/tag57.xml"/><Relationship Id="rId11" Type="http://schemas.openxmlformats.org/officeDocument/2006/relationships/tags" Target="../tags/tag58.xml"/><Relationship Id="rId12" Type="http://schemas.openxmlformats.org/officeDocument/2006/relationships/tags" Target="../tags/tag59.xml"/><Relationship Id="rId13" Type="http://schemas.openxmlformats.org/officeDocument/2006/relationships/tags" Target="../tags/tag60.xml"/><Relationship Id="rId14" Type="http://schemas.openxmlformats.org/officeDocument/2006/relationships/tags" Target="../tags/tag61.xml"/><Relationship Id="rId15" Type="http://schemas.openxmlformats.org/officeDocument/2006/relationships/tags" Target="../tags/tag62.xml"/><Relationship Id="rId16" Type="http://schemas.openxmlformats.org/officeDocument/2006/relationships/tags" Target="../tags/tag63.xml"/><Relationship Id="rId17" Type="http://schemas.openxmlformats.org/officeDocument/2006/relationships/tags" Target="../tags/tag64.xml"/><Relationship Id="rId18" Type="http://schemas.openxmlformats.org/officeDocument/2006/relationships/tags" Target="../tags/tag65.xml"/><Relationship Id="rId19" Type="http://schemas.openxmlformats.org/officeDocument/2006/relationships/tags" Target="../tags/tag66.xml"/><Relationship Id="rId37" Type="http://schemas.openxmlformats.org/officeDocument/2006/relationships/tags" Target="../tags/tag84.xml"/><Relationship Id="rId38" Type="http://schemas.openxmlformats.org/officeDocument/2006/relationships/tags" Target="../tags/tag85.xml"/><Relationship Id="rId39" Type="http://schemas.openxmlformats.org/officeDocument/2006/relationships/tags" Target="../tags/tag86.xml"/><Relationship Id="rId40" Type="http://schemas.openxmlformats.org/officeDocument/2006/relationships/tags" Target="../tags/tag87.xml"/><Relationship Id="rId41" Type="http://schemas.openxmlformats.org/officeDocument/2006/relationships/tags" Target="../tags/tag88.xml"/><Relationship Id="rId42" Type="http://schemas.openxmlformats.org/officeDocument/2006/relationships/tags" Target="../tags/tag89.xml"/><Relationship Id="rId43" Type="http://schemas.openxmlformats.org/officeDocument/2006/relationships/tags" Target="../tags/tag90.xml"/><Relationship Id="rId44" Type="http://schemas.openxmlformats.org/officeDocument/2006/relationships/tags" Target="../tags/tag91.xml"/><Relationship Id="rId45" Type="http://schemas.openxmlformats.org/officeDocument/2006/relationships/tags" Target="../tags/tag9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g"/><Relationship Id="rId1" Type="http://schemas.openxmlformats.org/officeDocument/2006/relationships/slideLayout" Target="../slideLayouts/slideLayout7.xml"/><Relationship Id="rId2"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1060309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0925" name="Diapositive think-cell" r:id="rId4" imgW="493" imgH="493" progId="TCLayout.ActiveDocument.1">
                  <p:embed/>
                </p:oleObj>
              </mc:Choice>
              <mc:Fallback>
                <p:oleObj name="Diapositive think-cell" r:id="rId4" imgW="493" imgH="49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re 1"/>
          <p:cNvSpPr>
            <a:spLocks noGrp="1"/>
          </p:cNvSpPr>
          <p:nvPr>
            <p:ph type="title"/>
          </p:nvPr>
        </p:nvSpPr>
        <p:spPr>
          <a:xfrm>
            <a:off x="1850620" y="4123928"/>
            <a:ext cx="8077200" cy="457200"/>
          </a:xfrm>
        </p:spPr>
        <p:txBody>
          <a:bodyPr/>
          <a:lstStyle/>
          <a:p>
            <a:r>
              <a:rPr lang="fr-FR" sz="2000" dirty="0">
                <a:solidFill>
                  <a:schemeClr val="tx1"/>
                </a:solidFill>
                <a:effectLst>
                  <a:outerShdw blurRad="38100" dist="38100" dir="2700000" algn="tl">
                    <a:srgbClr val="000000">
                      <a:alpha val="43137"/>
                    </a:srgbClr>
                  </a:outerShdw>
                </a:effectLst>
              </a:rPr>
              <a:t/>
            </a:r>
            <a:br>
              <a:rPr lang="fr-FR" sz="2000" dirty="0">
                <a:solidFill>
                  <a:schemeClr val="tx1"/>
                </a:solidFill>
                <a:effectLst>
                  <a:outerShdw blurRad="38100" dist="38100" dir="2700000" algn="tl">
                    <a:srgbClr val="000000">
                      <a:alpha val="43137"/>
                    </a:srgbClr>
                  </a:outerShdw>
                </a:effectLst>
              </a:rPr>
            </a:br>
            <a:r>
              <a:rPr lang="fr-FR" sz="2000" dirty="0">
                <a:solidFill>
                  <a:schemeClr val="tx1"/>
                </a:solidFill>
                <a:effectLst>
                  <a:outerShdw blurRad="38100" dist="38100" dir="2700000" algn="tl">
                    <a:srgbClr val="000000">
                      <a:alpha val="43137"/>
                    </a:srgbClr>
                  </a:outerShdw>
                </a:effectLst>
              </a:rPr>
              <a:t/>
            </a:r>
            <a:br>
              <a:rPr lang="fr-FR" sz="2000" dirty="0">
                <a:solidFill>
                  <a:schemeClr val="tx1"/>
                </a:solidFill>
                <a:effectLst>
                  <a:outerShdw blurRad="38100" dist="38100" dir="2700000" algn="tl">
                    <a:srgbClr val="000000">
                      <a:alpha val="43137"/>
                    </a:srgbClr>
                  </a:outerShdw>
                </a:effectLst>
              </a:rPr>
            </a:br>
            <a:r>
              <a:rPr lang="en-US" sz="2000" dirty="0" err="1">
                <a:ln w="9525">
                  <a:solidFill>
                    <a:schemeClr val="bg1"/>
                  </a:solidFill>
                  <a:prstDash val="solid"/>
                </a:ln>
                <a:solidFill>
                  <a:schemeClr val="tx1"/>
                </a:solidFill>
              </a:rPr>
              <a:t>Préparé</a:t>
            </a:r>
            <a:r>
              <a:rPr lang="en-US" sz="2000" dirty="0">
                <a:ln w="9525">
                  <a:solidFill>
                    <a:schemeClr val="bg1"/>
                  </a:solidFill>
                  <a:prstDash val="solid"/>
                </a:ln>
                <a:solidFill>
                  <a:schemeClr val="tx1"/>
                </a:solidFill>
              </a:rPr>
              <a:t> par Dalberg Global Development Advisors</a:t>
            </a:r>
            <a:endParaRPr lang="fr-FR" sz="2000" dirty="0">
              <a:ln w="9525">
                <a:solidFill>
                  <a:schemeClr val="bg1"/>
                </a:solidFill>
                <a:prstDash val="solid"/>
              </a:ln>
              <a:solidFill>
                <a:schemeClr val="tx1"/>
              </a:solidFill>
            </a:endParaRPr>
          </a:p>
        </p:txBody>
      </p:sp>
      <p:sp>
        <p:nvSpPr>
          <p:cNvPr id="9" name="Espace réservé du contenu 3"/>
          <p:cNvSpPr>
            <a:spLocks noGrp="1"/>
          </p:cNvSpPr>
          <p:nvPr>
            <p:ph sz="quarter" idx="11"/>
          </p:nvPr>
        </p:nvSpPr>
        <p:spPr>
          <a:xfrm>
            <a:off x="1873928" y="5733256"/>
            <a:ext cx="6553200" cy="457200"/>
          </a:xfrm>
        </p:spPr>
        <p:txBody>
          <a:bodyPr/>
          <a:lstStyle/>
          <a:p>
            <a:r>
              <a:rPr lang="fr-FR" b="1" dirty="0" smtClean="0">
                <a:ln w="9525">
                  <a:solidFill>
                    <a:schemeClr val="bg1"/>
                  </a:solidFill>
                  <a:prstDash val="solid"/>
                </a:ln>
                <a:solidFill>
                  <a:schemeClr val="tx1"/>
                </a:solidFill>
              </a:rPr>
              <a:t>Novembre 2017</a:t>
            </a:r>
            <a:endParaRPr lang="fr-FR" b="1" dirty="0">
              <a:ln w="9525">
                <a:solidFill>
                  <a:schemeClr val="bg1"/>
                </a:solidFill>
                <a:prstDash val="solid"/>
              </a:ln>
              <a:solidFill>
                <a:schemeClr val="tx1"/>
              </a:solidFill>
            </a:endParaRPr>
          </a:p>
        </p:txBody>
      </p:sp>
      <p:pic>
        <p:nvPicPr>
          <p:cNvPr id="6" name="Picture 3" descr="PPT cover - Standard (A4).jpg">
            <a:extLst/>
          </p:cNvPr>
          <p:cNvPicPr>
            <a:picLocks noChangeAspect="1"/>
          </p:cNvPicPr>
          <p:nvPr/>
        </p:nvPicPr>
        <p:blipFill rotWithShape="1">
          <a:blip r:embed="rId6" cstate="print"/>
          <a:srcRect l="69501" r="6983"/>
          <a:stretch/>
        </p:blipFill>
        <p:spPr>
          <a:xfrm>
            <a:off x="157030" y="4575892"/>
            <a:ext cx="1390634" cy="819772"/>
          </a:xfrm>
          <a:prstGeom prst="rect">
            <a:avLst/>
          </a:prstGeom>
        </p:spPr>
      </p:pic>
      <p:sp>
        <p:nvSpPr>
          <p:cNvPr id="3" name="Espace réservé du contenu 2"/>
          <p:cNvSpPr>
            <a:spLocks noGrp="1"/>
          </p:cNvSpPr>
          <p:nvPr>
            <p:ph sz="quarter" idx="10"/>
          </p:nvPr>
        </p:nvSpPr>
        <p:spPr>
          <a:xfrm>
            <a:off x="1835696" y="1700808"/>
            <a:ext cx="7134944" cy="3312368"/>
          </a:xfrm>
          <a:noFill/>
        </p:spPr>
        <p:txBody>
          <a:bodyPr/>
          <a:lstStyle/>
          <a:p>
            <a:r>
              <a:rPr lang="en-US" dirty="0">
                <a:ln w="9525">
                  <a:solidFill>
                    <a:schemeClr val="bg1"/>
                  </a:solidFill>
                  <a:prstDash val="solid"/>
                </a:ln>
                <a:solidFill>
                  <a:schemeClr val="accent4"/>
                </a:solidFill>
              </a:rPr>
              <a:t>Evaluation </a:t>
            </a:r>
            <a:r>
              <a:rPr lang="en-US" dirty="0" smtClean="0">
                <a:ln w="9525">
                  <a:solidFill>
                    <a:schemeClr val="bg1"/>
                  </a:solidFill>
                  <a:prstDash val="solid"/>
                </a:ln>
                <a:solidFill>
                  <a:schemeClr val="accent4"/>
                </a:solidFill>
              </a:rPr>
              <a:t>de </a:t>
            </a:r>
            <a:r>
              <a:rPr lang="en-US" dirty="0" err="1">
                <a:ln w="9525">
                  <a:solidFill>
                    <a:schemeClr val="bg1"/>
                  </a:solidFill>
                  <a:prstDash val="solid"/>
                </a:ln>
                <a:solidFill>
                  <a:schemeClr val="accent4"/>
                </a:solidFill>
              </a:rPr>
              <a:t>l’initiative</a:t>
            </a:r>
            <a:r>
              <a:rPr lang="en-US" dirty="0">
                <a:ln w="9525">
                  <a:solidFill>
                    <a:schemeClr val="bg1"/>
                  </a:solidFill>
                  <a:prstDash val="solid"/>
                </a:ln>
                <a:solidFill>
                  <a:schemeClr val="accent4"/>
                </a:solidFill>
              </a:rPr>
              <a:t> </a:t>
            </a:r>
            <a:r>
              <a:rPr lang="en-US" dirty="0" err="1">
                <a:ln w="9525">
                  <a:solidFill>
                    <a:schemeClr val="bg1"/>
                  </a:solidFill>
                  <a:prstDash val="solid"/>
                </a:ln>
                <a:solidFill>
                  <a:schemeClr val="accent4"/>
                </a:solidFill>
              </a:rPr>
              <a:t>PoWER</a:t>
            </a:r>
            <a:r>
              <a:rPr lang="en-US" dirty="0">
                <a:ln w="9525">
                  <a:solidFill>
                    <a:schemeClr val="bg1"/>
                  </a:solidFill>
                  <a:prstDash val="solid"/>
                </a:ln>
                <a:solidFill>
                  <a:schemeClr val="accent4"/>
                </a:solidFill>
              </a:rPr>
              <a:t> </a:t>
            </a:r>
            <a:r>
              <a:rPr lang="fr-FR" dirty="0" smtClean="0">
                <a:ln w="9525">
                  <a:solidFill>
                    <a:schemeClr val="bg1"/>
                  </a:solidFill>
                  <a:prstDash val="solid"/>
                </a:ln>
                <a:solidFill>
                  <a:schemeClr val="accent4"/>
                </a:solidFill>
              </a:rPr>
              <a:t>La </a:t>
            </a:r>
            <a:r>
              <a:rPr lang="fr-FR" dirty="0">
                <a:ln w="9525">
                  <a:solidFill>
                    <a:schemeClr val="bg1"/>
                  </a:solidFill>
                  <a:prstDash val="solid"/>
                </a:ln>
                <a:solidFill>
                  <a:schemeClr val="accent4"/>
                </a:solidFill>
              </a:rPr>
              <a:t>Participation des Femmes dans l‘Economie </a:t>
            </a:r>
            <a:r>
              <a:rPr lang="fr-FR" dirty="0" smtClean="0">
                <a:ln w="9525">
                  <a:solidFill>
                    <a:schemeClr val="bg1"/>
                  </a:solidFill>
                  <a:prstDash val="solid"/>
                </a:ln>
                <a:solidFill>
                  <a:schemeClr val="accent4"/>
                </a:solidFill>
              </a:rPr>
              <a:t>Réalisée</a:t>
            </a:r>
            <a:endParaRPr lang="fr-FR" dirty="0">
              <a:ln w="9525">
                <a:solidFill>
                  <a:schemeClr val="bg1"/>
                </a:solidFill>
                <a:prstDash val="solid"/>
              </a:ln>
              <a:solidFill>
                <a:schemeClr val="accent4"/>
              </a:solidFill>
            </a:endParaRPr>
          </a:p>
          <a:p>
            <a:r>
              <a:rPr lang="fr-FR" dirty="0">
                <a:ln w="9525">
                  <a:solidFill>
                    <a:schemeClr val="bg1"/>
                  </a:solidFill>
                  <a:prstDash val="solid"/>
                </a:ln>
                <a:solidFill>
                  <a:schemeClr val="accent4"/>
                </a:solidFill>
              </a:rPr>
              <a:t>Sénégal</a:t>
            </a:r>
            <a:endParaRPr lang="en-US" dirty="0">
              <a:ln w="9525">
                <a:solidFill>
                  <a:schemeClr val="bg1"/>
                </a:solidFill>
                <a:prstDash val="solid"/>
              </a:ln>
              <a:solidFill>
                <a:schemeClr val="accent4"/>
              </a:solidFill>
            </a:endParaRPr>
          </a:p>
        </p:txBody>
      </p:sp>
    </p:spTree>
    <p:extLst>
      <p:ext uri="{BB962C8B-B14F-4D97-AF65-F5344CB8AC3E}">
        <p14:creationId xmlns:p14="http://schemas.microsoft.com/office/powerpoint/2010/main" val="423232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t 50" hidden="1"/>
          <p:cNvGraphicFramePr>
            <a:graphicFrameLocks noChangeAspect="1"/>
          </p:cNvGraphicFramePr>
          <p:nvPr>
            <p:custDataLst>
              <p:tags r:id="rId2"/>
            </p:custDataLst>
            <p:extLst>
              <p:ext uri="{D42A27DB-BD31-4B8C-83A1-F6EECF244321}">
                <p14:modId xmlns:p14="http://schemas.microsoft.com/office/powerpoint/2010/main" val="25672610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7482" name="Diapositive think-cell" r:id="rId4" imgW="508" imgH="508" progId="TCLayout.ActiveDocument.1">
                  <p:embed/>
                </p:oleObj>
              </mc:Choice>
              <mc:Fallback>
                <p:oleObj name="Diapositive think-cell" r:id="rId4" imgW="508" imgH="508" progId="TCLayout.ActiveDocument.1">
                  <p:embed/>
                  <p:pic>
                    <p:nvPicPr>
                      <p:cNvPr id="51" name="Objet 50"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re 2"/>
          <p:cNvSpPr>
            <a:spLocks noGrp="1"/>
          </p:cNvSpPr>
          <p:nvPr>
            <p:ph type="title"/>
          </p:nvPr>
        </p:nvSpPr>
        <p:spPr>
          <a:xfrm>
            <a:off x="457200" y="44624"/>
            <a:ext cx="7391400" cy="609600"/>
          </a:xfrm>
        </p:spPr>
        <p:txBody>
          <a:bodyPr/>
          <a:lstStyle/>
          <a:p>
            <a:r>
              <a:rPr lang="fr-FR" sz="2000" dirty="0">
                <a:solidFill>
                  <a:schemeClr val="tx1"/>
                </a:solidFill>
              </a:rPr>
              <a:t>Ces groupes économiques font face à différents besoins financiers avec une faible connaissance et utilisation des services formels</a:t>
            </a:r>
          </a:p>
        </p:txBody>
      </p:sp>
      <p:sp>
        <p:nvSpPr>
          <p:cNvPr id="4" name="Espace réservé du texte 3"/>
          <p:cNvSpPr>
            <a:spLocks noGrp="1"/>
          </p:cNvSpPr>
          <p:nvPr>
            <p:ph type="body" sz="quarter" idx="37"/>
          </p:nvPr>
        </p:nvSpPr>
        <p:spPr/>
        <p:txBody>
          <a:bodyPr/>
          <a:lstStyle/>
          <a:p>
            <a:r>
              <a:rPr lang="fr-FR" sz="900" dirty="0"/>
              <a:t>Source: Discussion de groupe conduites par Dalberg UNCDF Power</a:t>
            </a:r>
          </a:p>
        </p:txBody>
      </p:sp>
      <p:sp>
        <p:nvSpPr>
          <p:cNvPr id="5" name="Rectangle 4"/>
          <p:cNvSpPr/>
          <p:nvPr/>
        </p:nvSpPr>
        <p:spPr>
          <a:xfrm>
            <a:off x="5827870" y="1126670"/>
            <a:ext cx="1548875" cy="5470794"/>
          </a:xfrm>
          <a:prstGeom prst="rect">
            <a:avLst/>
          </a:prstGeom>
          <a:solidFill>
            <a:schemeClr val="tx2">
              <a:lumMod val="60000"/>
              <a:lumOff val="40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Myriad Pro"/>
            </a:endParaRPr>
          </a:p>
        </p:txBody>
      </p:sp>
      <p:sp>
        <p:nvSpPr>
          <p:cNvPr id="6" name="Rectangle 5"/>
          <p:cNvSpPr/>
          <p:nvPr/>
        </p:nvSpPr>
        <p:spPr>
          <a:xfrm>
            <a:off x="4264841" y="1129845"/>
            <a:ext cx="1508125" cy="5467574"/>
          </a:xfrm>
          <a:prstGeom prst="rect">
            <a:avLst/>
          </a:prstGeom>
          <a:solidFill>
            <a:schemeClr val="tx2">
              <a:lumMod val="60000"/>
              <a:lumOff val="40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Myriad Pro"/>
            </a:endParaRPr>
          </a:p>
        </p:txBody>
      </p:sp>
      <p:sp>
        <p:nvSpPr>
          <p:cNvPr id="7" name="Rectangle 6"/>
          <p:cNvSpPr/>
          <p:nvPr/>
        </p:nvSpPr>
        <p:spPr>
          <a:xfrm>
            <a:off x="2724181" y="1134608"/>
            <a:ext cx="1508125" cy="5462743"/>
          </a:xfrm>
          <a:prstGeom prst="rect">
            <a:avLst/>
          </a:prstGeom>
          <a:solidFill>
            <a:schemeClr val="tx2">
              <a:lumMod val="60000"/>
              <a:lumOff val="40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Myriad Pro"/>
            </a:endParaRPr>
          </a:p>
        </p:txBody>
      </p:sp>
      <p:sp>
        <p:nvSpPr>
          <p:cNvPr id="8" name="Rectangle 7"/>
          <p:cNvSpPr/>
          <p:nvPr/>
        </p:nvSpPr>
        <p:spPr>
          <a:xfrm>
            <a:off x="1081694" y="1134608"/>
            <a:ext cx="1608482" cy="5462743"/>
          </a:xfrm>
          <a:prstGeom prst="rect">
            <a:avLst/>
          </a:prstGeom>
          <a:solidFill>
            <a:schemeClr val="tx2">
              <a:lumMod val="60000"/>
              <a:lumOff val="40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Myriad Pro"/>
            </a:endParaRPr>
          </a:p>
        </p:txBody>
      </p:sp>
      <p:sp>
        <p:nvSpPr>
          <p:cNvPr id="9" name="TextBox 5"/>
          <p:cNvSpPr txBox="1"/>
          <p:nvPr/>
        </p:nvSpPr>
        <p:spPr>
          <a:xfrm>
            <a:off x="755576" y="1306655"/>
            <a:ext cx="2088232" cy="365153"/>
          </a:xfrm>
          <a:prstGeom prst="rect">
            <a:avLst/>
          </a:prstGeom>
          <a:noFill/>
        </p:spPr>
        <p:txBody>
          <a:bodyPr wrap="square" lIns="0" tIns="0" rIns="0" bIns="0" rtlCol="0" anchor="ctr">
            <a:noAutofit/>
          </a:bodyPr>
          <a:lstStyle/>
          <a:p>
            <a:pPr marL="231775" marR="0" lvl="0" indent="-231775"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dirty="0">
                <a:ln>
                  <a:noFill/>
                </a:ln>
                <a:effectLst/>
                <a:uLnTx/>
                <a:uFillTx/>
                <a:latin typeface="Myriad Pro"/>
              </a:rPr>
              <a:t>Adolescentes </a:t>
            </a:r>
            <a:endParaRPr kumimoji="0" lang="fr-FR" sz="1400" b="1" i="0" u="none" strike="noStrike" kern="1200" cap="none" spc="0" normalizeH="0" baseline="0" dirty="0" smtClean="0">
              <a:ln>
                <a:noFill/>
              </a:ln>
              <a:effectLst/>
              <a:uLnTx/>
              <a:uFillTx/>
              <a:latin typeface="Myriad Pro"/>
            </a:endParaRPr>
          </a:p>
          <a:p>
            <a:pPr marL="231775" marR="0" lvl="0" indent="-231775"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dirty="0" smtClean="0">
                <a:ln>
                  <a:noFill/>
                </a:ln>
                <a:effectLst/>
                <a:uLnTx/>
                <a:uFillTx/>
                <a:latin typeface="Myriad Pro"/>
              </a:rPr>
              <a:t>élèves </a:t>
            </a:r>
          </a:p>
          <a:p>
            <a:pPr marL="231775" marR="0" lvl="0" indent="-231775"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dirty="0" smtClean="0">
                <a:ln>
                  <a:noFill/>
                </a:ln>
                <a:effectLst/>
                <a:uLnTx/>
                <a:uFillTx/>
                <a:latin typeface="Myriad Pro"/>
              </a:rPr>
              <a:t>étudiantes</a:t>
            </a:r>
            <a:endParaRPr kumimoji="0" lang="fr-FR" sz="1400" b="1" i="0" u="none" strike="noStrike" kern="1200" cap="none" spc="0" normalizeH="0" baseline="0" dirty="0">
              <a:ln>
                <a:noFill/>
              </a:ln>
              <a:effectLst/>
              <a:uLnTx/>
              <a:uFillTx/>
              <a:latin typeface="Myriad Pro"/>
            </a:endParaRPr>
          </a:p>
        </p:txBody>
      </p:sp>
      <p:cxnSp>
        <p:nvCxnSpPr>
          <p:cNvPr id="12" name="Straight Connector 9"/>
          <p:cNvCxnSpPr/>
          <p:nvPr/>
        </p:nvCxnSpPr>
        <p:spPr>
          <a:xfrm>
            <a:off x="251520" y="1844824"/>
            <a:ext cx="8681813" cy="0"/>
          </a:xfrm>
          <a:prstGeom prst="line">
            <a:avLst/>
          </a:prstGeom>
          <a:ln>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TextBox 18"/>
          <p:cNvSpPr txBox="1"/>
          <p:nvPr/>
        </p:nvSpPr>
        <p:spPr>
          <a:xfrm>
            <a:off x="6491288" y="4816029"/>
            <a:ext cx="1672589" cy="39201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i="0" u="none" strike="noStrike" kern="1200" cap="none" spc="0" normalizeH="0" baseline="0" noProof="0" dirty="0">
              <a:ln>
                <a:noFill/>
              </a:ln>
              <a:solidFill>
                <a:prstClr val="black"/>
              </a:solidFill>
              <a:effectLst/>
              <a:uLnTx/>
              <a:uFillTx/>
              <a:latin typeface="Myriad Pro"/>
            </a:endParaRPr>
          </a:p>
        </p:txBody>
      </p:sp>
      <p:sp>
        <p:nvSpPr>
          <p:cNvPr id="18" name="TextBox 51"/>
          <p:cNvSpPr txBox="1"/>
          <p:nvPr/>
        </p:nvSpPr>
        <p:spPr>
          <a:xfrm>
            <a:off x="2636972" y="1340768"/>
            <a:ext cx="1719004" cy="305674"/>
          </a:xfrm>
          <a:prstGeom prst="rect">
            <a:avLst/>
          </a:prstGeom>
          <a:noFill/>
        </p:spPr>
        <p:txBody>
          <a:bodyPr wrap="square" lIns="0" tIns="0" rIns="0" bIns="0" rtlCol="0" anchor="ctr">
            <a:noAutofit/>
          </a:bodyPr>
          <a:lstStyle/>
          <a:p>
            <a:pPr marL="231775" marR="0" lvl="0" indent="-231775"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dirty="0">
                <a:ln>
                  <a:noFill/>
                </a:ln>
                <a:effectLst/>
                <a:uLnTx/>
                <a:uFillTx/>
                <a:latin typeface="Myriad Pro"/>
              </a:rPr>
              <a:t>Adolescentes </a:t>
            </a:r>
            <a:endParaRPr lang="fr-FR" sz="1400" b="1" dirty="0">
              <a:latin typeface="Myriad Pro"/>
            </a:endParaRPr>
          </a:p>
          <a:p>
            <a:pPr marL="231775" marR="0" lvl="0" indent="-231775"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dirty="0" smtClean="0">
                <a:ln>
                  <a:noFill/>
                </a:ln>
                <a:effectLst/>
                <a:uLnTx/>
                <a:uFillTx/>
                <a:latin typeface="Myriad Pro"/>
              </a:rPr>
              <a:t>non </a:t>
            </a:r>
            <a:r>
              <a:rPr kumimoji="0" lang="fr-FR" sz="1400" b="1" i="0" u="none" strike="noStrike" kern="1200" cap="none" spc="0" normalizeH="0" baseline="0" dirty="0">
                <a:ln>
                  <a:noFill/>
                </a:ln>
                <a:effectLst/>
                <a:uLnTx/>
                <a:uFillTx/>
                <a:latin typeface="Myriad Pro"/>
              </a:rPr>
              <a:t>ou </a:t>
            </a:r>
            <a:r>
              <a:rPr kumimoji="0" lang="fr-FR" sz="1400" b="1" i="0" u="none" strike="noStrike" kern="1200" cap="none" spc="0" normalizeH="0" baseline="0" dirty="0" smtClean="0">
                <a:ln>
                  <a:noFill/>
                </a:ln>
                <a:effectLst/>
                <a:uLnTx/>
                <a:uFillTx/>
                <a:latin typeface="Myriad Pro"/>
              </a:rPr>
              <a:t>déscolarisées</a:t>
            </a:r>
            <a:endParaRPr kumimoji="0" lang="fr-FR" sz="1400" b="1" i="0" u="none" strike="noStrike" kern="1200" cap="none" spc="0" normalizeH="0" baseline="0" dirty="0">
              <a:ln>
                <a:noFill/>
              </a:ln>
              <a:effectLst/>
              <a:uLnTx/>
              <a:uFillTx/>
              <a:latin typeface="Myriad Pro"/>
            </a:endParaRPr>
          </a:p>
        </p:txBody>
      </p:sp>
      <p:sp>
        <p:nvSpPr>
          <p:cNvPr id="20" name="TextBox 75"/>
          <p:cNvSpPr txBox="1"/>
          <p:nvPr/>
        </p:nvSpPr>
        <p:spPr>
          <a:xfrm>
            <a:off x="5838824" y="1306656"/>
            <a:ext cx="1508126" cy="394152"/>
          </a:xfrm>
          <a:prstGeom prst="rect">
            <a:avLst/>
          </a:prstGeom>
          <a:noFill/>
        </p:spPr>
        <p:txBody>
          <a:bodyPr wrap="square" lIns="0" tIns="0" rIns="0" bIns="0" rtlCol="0" anchor="ctr">
            <a:noAutofit/>
          </a:bodyPr>
          <a:lstStyle/>
          <a:p>
            <a:pPr marL="231775" marR="0" lvl="0" indent="-231775"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effectLst/>
                <a:uLnTx/>
                <a:uFillTx/>
                <a:latin typeface="Myriad Pro"/>
              </a:rPr>
              <a:t>Entrepreneures</a:t>
            </a:r>
          </a:p>
        </p:txBody>
      </p:sp>
      <p:sp>
        <p:nvSpPr>
          <p:cNvPr id="21" name="Rectangle 20"/>
          <p:cNvSpPr/>
          <p:nvPr/>
        </p:nvSpPr>
        <p:spPr>
          <a:xfrm>
            <a:off x="7431434" y="1124744"/>
            <a:ext cx="1687010" cy="5472748"/>
          </a:xfrm>
          <a:prstGeom prst="rect">
            <a:avLst/>
          </a:prstGeom>
          <a:solidFill>
            <a:schemeClr val="tx2">
              <a:lumMod val="60000"/>
              <a:lumOff val="40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Myriad Pro"/>
            </a:endParaRPr>
          </a:p>
        </p:txBody>
      </p:sp>
      <p:sp>
        <p:nvSpPr>
          <p:cNvPr id="22" name="TextBox 86"/>
          <p:cNvSpPr txBox="1"/>
          <p:nvPr/>
        </p:nvSpPr>
        <p:spPr>
          <a:xfrm>
            <a:off x="7674853" y="1306655"/>
            <a:ext cx="1260000" cy="365153"/>
          </a:xfrm>
          <a:prstGeom prst="rect">
            <a:avLst/>
          </a:prstGeom>
          <a:noFill/>
        </p:spPr>
        <p:txBody>
          <a:bodyPr wrap="square" lIns="0" tIns="0" rIns="0" bIns="0" rtlCol="0" anchor="ctr">
            <a:noAutofit/>
          </a:bodyPr>
          <a:lstStyle/>
          <a:p>
            <a:pPr marL="231775" marR="0" lvl="0" indent="-231775"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effectLst/>
                <a:uLnTx/>
                <a:uFillTx/>
                <a:latin typeface="Myriad Pro"/>
              </a:rPr>
              <a:t>Agricultrices</a:t>
            </a:r>
          </a:p>
        </p:txBody>
      </p:sp>
      <p:sp>
        <p:nvSpPr>
          <p:cNvPr id="26" name="TextBox 106"/>
          <p:cNvSpPr txBox="1"/>
          <p:nvPr/>
        </p:nvSpPr>
        <p:spPr>
          <a:xfrm>
            <a:off x="4283968" y="1306656"/>
            <a:ext cx="1495951" cy="394152"/>
          </a:xfrm>
          <a:prstGeom prst="rect">
            <a:avLst/>
          </a:prstGeom>
          <a:noFill/>
        </p:spPr>
        <p:txBody>
          <a:bodyPr wrap="square" lIns="0" tIns="0" rIns="0" bIns="0" rtlCol="0" anchor="ctr">
            <a:noAutofit/>
          </a:bodyPr>
          <a:lstStyle/>
          <a:p>
            <a:pPr marL="231775" marR="0" lvl="0" indent="-231775"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effectLst/>
                <a:uLnTx/>
                <a:uFillTx/>
                <a:latin typeface="Myriad Pro"/>
              </a:rPr>
              <a:t>Employées</a:t>
            </a:r>
          </a:p>
        </p:txBody>
      </p:sp>
      <p:sp>
        <p:nvSpPr>
          <p:cNvPr id="27" name="TextBox 107"/>
          <p:cNvSpPr txBox="1"/>
          <p:nvPr/>
        </p:nvSpPr>
        <p:spPr>
          <a:xfrm>
            <a:off x="4312343" y="1897520"/>
            <a:ext cx="1460839" cy="379352"/>
          </a:xfrm>
          <a:prstGeom prst="rect">
            <a:avLst/>
          </a:prstGeom>
          <a:noFill/>
        </p:spPr>
        <p:txBody>
          <a:bodyPr wrap="square" lIns="0" tIns="0" rIns="0" bIns="0" rtlCol="0" anchor="t">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Myriad Pro"/>
              </a:rPr>
              <a:t>Besoin de liquidité pour faire face aux charges familiales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Myriad Pro"/>
              </a:rPr>
              <a:t>Soutien au mari pour construire une maison</a:t>
            </a:r>
          </a:p>
          <a:p>
            <a:pPr marL="171450" indent="-171450">
              <a:buFont typeface="Arial" panose="020B0604020202020204" pitchFamily="34" charset="0"/>
              <a:buChar char="•"/>
              <a:defRPr/>
            </a:pPr>
            <a:r>
              <a:rPr lang="fr-FR" sz="1400" dirty="0">
                <a:solidFill>
                  <a:prstClr val="black"/>
                </a:solidFill>
              </a:rPr>
              <a:t>Insécurité de l’emploi se traduit par une précarité</a:t>
            </a:r>
          </a:p>
        </p:txBody>
      </p:sp>
      <p:sp>
        <p:nvSpPr>
          <p:cNvPr id="28" name="TextBox 108"/>
          <p:cNvSpPr txBox="1"/>
          <p:nvPr/>
        </p:nvSpPr>
        <p:spPr>
          <a:xfrm>
            <a:off x="4291561" y="4753719"/>
            <a:ext cx="1460839" cy="389044"/>
          </a:xfrm>
          <a:prstGeom prst="rect">
            <a:avLst/>
          </a:prstGeom>
          <a:noFill/>
        </p:spPr>
        <p:txBody>
          <a:bodyPr wrap="square" lIns="0" tIns="0" rIns="0" bIns="0" rtlCol="0" anchor="t">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i="0" u="none" strike="noStrike" kern="1200" cap="none" spc="0" normalizeH="0" baseline="0" noProof="0" dirty="0">
                <a:ln>
                  <a:noFill/>
                </a:ln>
                <a:solidFill>
                  <a:prstClr val="black"/>
                </a:solidFill>
                <a:effectLst/>
                <a:uLnTx/>
                <a:uFillTx/>
                <a:latin typeface="Myriad Pro"/>
              </a:rPr>
              <a:t>Inadaptation des PSF aux besoins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i="0" u="none" strike="noStrike" kern="1200" cap="none" spc="0" normalizeH="0" baseline="0" noProof="0" dirty="0">
                <a:ln>
                  <a:noFill/>
                </a:ln>
                <a:solidFill>
                  <a:prstClr val="black"/>
                </a:solidFill>
                <a:effectLst/>
                <a:uLnTx/>
                <a:uFillTx/>
                <a:latin typeface="Myriad Pro"/>
              </a:rPr>
              <a:t>Manque de garantie pour contracter des prêts conséquents </a:t>
            </a:r>
          </a:p>
        </p:txBody>
      </p:sp>
      <p:sp>
        <p:nvSpPr>
          <p:cNvPr id="30" name="TextBox 110"/>
          <p:cNvSpPr txBox="1"/>
          <p:nvPr/>
        </p:nvSpPr>
        <p:spPr>
          <a:xfrm>
            <a:off x="5857753" y="1880058"/>
            <a:ext cx="1518992" cy="379352"/>
          </a:xfrm>
          <a:prstGeom prst="rect">
            <a:avLst/>
          </a:prstGeom>
          <a:noFill/>
        </p:spPr>
        <p:txBody>
          <a:bodyPr wrap="square" lIns="0" tIns="0" rIns="0" bIns="0" rtlCol="0" anchor="t">
            <a:noAutofit/>
          </a:bodyPr>
          <a:lstStyle/>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Myriad Pro"/>
              </a:rPr>
              <a:t>Besoins de fonds</a:t>
            </a:r>
            <a:r>
              <a:rPr kumimoji="0" lang="fr-FR" sz="1400" b="0" i="0" u="none" strike="noStrike" kern="1200" cap="none" spc="0" normalizeH="0" dirty="0">
                <a:ln>
                  <a:noFill/>
                </a:ln>
                <a:solidFill>
                  <a:prstClr val="black"/>
                </a:solidFill>
                <a:effectLst/>
                <a:uLnTx/>
                <a:uFillTx/>
                <a:latin typeface="Myriad Pro"/>
              </a:rPr>
              <a:t> de roulement et d’investissement </a:t>
            </a:r>
            <a:r>
              <a:rPr kumimoji="0" lang="fr-FR" sz="1400" b="0" i="0" u="none" strike="noStrike" kern="1200" cap="none" spc="0" normalizeH="0" baseline="0" dirty="0">
                <a:ln>
                  <a:noFill/>
                </a:ln>
                <a:solidFill>
                  <a:prstClr val="black"/>
                </a:solidFill>
                <a:effectLst/>
                <a:uLnTx/>
                <a:uFillTx/>
                <a:latin typeface="Myriad Pro"/>
              </a:rPr>
              <a:t>pour accroître leurs activités </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smtClean="0">
                <a:ln>
                  <a:noFill/>
                </a:ln>
                <a:solidFill>
                  <a:prstClr val="black"/>
                </a:solidFill>
                <a:effectLst/>
                <a:uLnTx/>
                <a:uFillTx/>
                <a:latin typeface="Myriad Pro"/>
              </a:rPr>
              <a:t>Mettre </a:t>
            </a:r>
            <a:r>
              <a:rPr kumimoji="0" lang="fr-FR" sz="1400" b="0" i="0" u="none" strike="noStrike" kern="1200" cap="none" spc="0" normalizeH="0" baseline="0" dirty="0">
                <a:ln>
                  <a:noFill/>
                </a:ln>
                <a:solidFill>
                  <a:prstClr val="black"/>
                </a:solidFill>
                <a:effectLst/>
                <a:uLnTx/>
                <a:uFillTx/>
                <a:latin typeface="Myriad Pro"/>
              </a:rPr>
              <a:t>la famille dans les meilleures conditions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solidFill>
                  <a:prstClr val="black"/>
                </a:solidFill>
              </a:rPr>
              <a:t>Influence du mari sur la prise de décision de ses finances </a:t>
            </a:r>
          </a:p>
        </p:txBody>
      </p:sp>
      <p:sp>
        <p:nvSpPr>
          <p:cNvPr id="31" name="TextBox 111"/>
          <p:cNvSpPr txBox="1"/>
          <p:nvPr/>
        </p:nvSpPr>
        <p:spPr>
          <a:xfrm>
            <a:off x="5857753" y="4750543"/>
            <a:ext cx="1518992" cy="382572"/>
          </a:xfrm>
          <a:prstGeom prst="rect">
            <a:avLst/>
          </a:prstGeom>
          <a:noFill/>
        </p:spPr>
        <p:txBody>
          <a:bodyPr wrap="square" lIns="0" tIns="0" rIns="0" bIns="0" rtlCol="0" anchor="t">
            <a:noAutofit/>
          </a:bodyPr>
          <a:lstStyle/>
          <a:p>
            <a:pPr marL="171450" lvl="0" indent="-171450">
              <a:buFont typeface="Arial" panose="020B0604020202020204" pitchFamily="34" charset="0"/>
              <a:buChar char="•"/>
              <a:defRPr/>
            </a:pPr>
            <a:r>
              <a:rPr lang="fr-FR" sz="1400" dirty="0">
                <a:solidFill>
                  <a:prstClr val="black"/>
                </a:solidFill>
              </a:rPr>
              <a:t>Manque de garantie pour contracter des prêts conséquents </a:t>
            </a:r>
          </a:p>
          <a:p>
            <a:pPr marL="171450" lvl="0" indent="-171450">
              <a:buFont typeface="Arial" panose="020B0604020202020204" pitchFamily="34" charset="0"/>
              <a:buChar char="•"/>
              <a:defRPr/>
            </a:pPr>
            <a:r>
              <a:rPr kumimoji="0" lang="fr-FR" sz="1400" i="0" u="none" strike="noStrike" kern="1200" cap="none" spc="0" normalizeH="0" baseline="0" noProof="0" dirty="0">
                <a:ln>
                  <a:noFill/>
                </a:ln>
                <a:solidFill>
                  <a:prstClr val="black"/>
                </a:solidFill>
                <a:effectLst/>
                <a:uLnTx/>
                <a:uFillTx/>
                <a:latin typeface="Myriad Pro"/>
              </a:rPr>
              <a:t>Saisonnalité </a:t>
            </a:r>
            <a:r>
              <a:rPr kumimoji="0" lang="fr-FR" sz="1400" i="0" u="none" strike="noStrike" kern="1200" cap="none" spc="0" normalizeH="0" baseline="0" noProof="0" dirty="0" smtClean="0">
                <a:ln>
                  <a:noFill/>
                </a:ln>
                <a:solidFill>
                  <a:prstClr val="black"/>
                </a:solidFill>
                <a:effectLst/>
                <a:uLnTx/>
                <a:uFillTx/>
                <a:latin typeface="Myriad Pro"/>
              </a:rPr>
              <a:t>de l’activité inadaptée </a:t>
            </a:r>
            <a:r>
              <a:rPr kumimoji="0" lang="fr-FR" sz="1400" i="0" u="none" strike="noStrike" kern="1200" cap="none" spc="0" normalizeH="0" baseline="0" noProof="0" dirty="0">
                <a:ln>
                  <a:noFill/>
                </a:ln>
                <a:solidFill>
                  <a:prstClr val="black"/>
                </a:solidFill>
                <a:effectLst/>
                <a:uLnTx/>
                <a:uFillTx/>
                <a:latin typeface="Myriad Pro"/>
              </a:rPr>
              <a:t>aux </a:t>
            </a:r>
            <a:r>
              <a:rPr kumimoji="0" lang="fr-FR" sz="1400" i="0" u="none" strike="noStrike" kern="1200" cap="none" spc="0" normalizeH="0" baseline="0" noProof="0" dirty="0" smtClean="0">
                <a:ln>
                  <a:noFill/>
                </a:ln>
                <a:solidFill>
                  <a:prstClr val="black"/>
                </a:solidFill>
                <a:effectLst/>
                <a:uLnTx/>
                <a:uFillTx/>
                <a:latin typeface="Myriad Pro"/>
              </a:rPr>
              <a:t>IF</a:t>
            </a:r>
            <a:endParaRPr kumimoji="0" lang="fr-FR" sz="1400" i="0" u="none" strike="noStrike" kern="1200" cap="none" spc="0" normalizeH="0" baseline="0" noProof="0" dirty="0">
              <a:ln>
                <a:noFill/>
              </a:ln>
              <a:solidFill>
                <a:prstClr val="black"/>
              </a:solidFill>
              <a:effectLst/>
              <a:uLnTx/>
              <a:uFillTx/>
              <a:latin typeface="Myriad Pro"/>
            </a:endParaRPr>
          </a:p>
        </p:txBody>
      </p:sp>
      <p:sp>
        <p:nvSpPr>
          <p:cNvPr id="32" name="TextBox 112"/>
          <p:cNvSpPr txBox="1"/>
          <p:nvPr/>
        </p:nvSpPr>
        <p:spPr>
          <a:xfrm>
            <a:off x="1099082" y="1891170"/>
            <a:ext cx="1570181" cy="379352"/>
          </a:xfrm>
          <a:prstGeom prst="rect">
            <a:avLst/>
          </a:prstGeom>
          <a:noFill/>
        </p:spPr>
        <p:txBody>
          <a:bodyPr wrap="square" lIns="0" tIns="0" rIns="0" bIns="0" rtlCol="0" anchor="t">
            <a:noAutofit/>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Myriad Pro"/>
              </a:rPr>
              <a:t>Financement des études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Myriad Pro"/>
              </a:rPr>
              <a:t>Dépenses personnelles (habits, excursions, etc.)</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dirty="0">
                <a:ln>
                  <a:noFill/>
                </a:ln>
                <a:solidFill>
                  <a:prstClr val="black"/>
                </a:solidFill>
                <a:effectLst/>
                <a:uLnTx/>
                <a:uFillTx/>
                <a:latin typeface="Myriad Pro"/>
              </a:rPr>
              <a:t>Paiement de frais médicaux </a:t>
            </a:r>
          </a:p>
        </p:txBody>
      </p:sp>
      <p:sp>
        <p:nvSpPr>
          <p:cNvPr id="34" name="TextBox 114"/>
          <p:cNvSpPr txBox="1"/>
          <p:nvPr/>
        </p:nvSpPr>
        <p:spPr>
          <a:xfrm>
            <a:off x="1081400" y="4750544"/>
            <a:ext cx="1557946" cy="916053"/>
          </a:xfrm>
          <a:prstGeom prst="rect">
            <a:avLst/>
          </a:prstGeom>
          <a:noFill/>
        </p:spPr>
        <p:txBody>
          <a:bodyPr wrap="square" lIns="0" tIns="0" rIns="0" bIns="0" rtlCol="0" anchor="t">
            <a:noAutofit/>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i="0" u="none" strike="noStrike" kern="1200" cap="none" spc="0" normalizeH="0" baseline="0" noProof="0" dirty="0">
                <a:ln>
                  <a:noFill/>
                </a:ln>
                <a:solidFill>
                  <a:prstClr val="black"/>
                </a:solidFill>
                <a:effectLst/>
                <a:uLnTx/>
                <a:uFillTx/>
                <a:latin typeface="Myriad Pro"/>
              </a:rPr>
              <a:t>Admissibilité dans les institutions financières</a:t>
            </a:r>
            <a:r>
              <a:rPr kumimoji="0" lang="fr-FR" sz="1400" i="0" u="none" strike="noStrike" kern="1200" cap="none" spc="0" normalizeH="0" noProof="0" dirty="0">
                <a:ln>
                  <a:noFill/>
                </a:ln>
                <a:solidFill>
                  <a:prstClr val="black"/>
                </a:solidFill>
                <a:effectLst/>
                <a:uLnTx/>
                <a:uFillTx/>
                <a:latin typeface="Myriad Pro"/>
              </a:rPr>
              <a:t> non possible sans le tutorat d’un parent</a:t>
            </a:r>
            <a:endParaRPr kumimoji="0" lang="en-IN" sz="1400" i="0" u="none" strike="noStrike" kern="1200" cap="none" spc="0" normalizeH="0" baseline="0" noProof="0" dirty="0">
              <a:ln>
                <a:noFill/>
              </a:ln>
              <a:solidFill>
                <a:prstClr val="black"/>
              </a:solidFill>
              <a:effectLst/>
              <a:uLnTx/>
              <a:uFillTx/>
              <a:latin typeface="Myriad Pro"/>
            </a:endParaRPr>
          </a:p>
        </p:txBody>
      </p:sp>
      <p:sp>
        <p:nvSpPr>
          <p:cNvPr id="35" name="TextBox 115"/>
          <p:cNvSpPr txBox="1"/>
          <p:nvPr/>
        </p:nvSpPr>
        <p:spPr>
          <a:xfrm>
            <a:off x="2761972" y="4725144"/>
            <a:ext cx="1460839" cy="379352"/>
          </a:xfrm>
          <a:prstGeom prst="rect">
            <a:avLst/>
          </a:prstGeom>
          <a:noFill/>
        </p:spPr>
        <p:txBody>
          <a:bodyPr wrap="square" lIns="0" tIns="0" rIns="0" bIns="0" rtlCol="0" anchor="t">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i="0" u="none" strike="noStrike" kern="1200" cap="none" spc="0" normalizeH="0" baseline="0" noProof="0" dirty="0">
                <a:ln>
                  <a:noFill/>
                </a:ln>
                <a:solidFill>
                  <a:prstClr val="black"/>
                </a:solidFill>
                <a:effectLst/>
                <a:uLnTx/>
                <a:uFillTx/>
                <a:latin typeface="Myriad Pro"/>
              </a:rPr>
              <a:t>Information sur les types de services financiers et leur utilisation</a:t>
            </a:r>
          </a:p>
        </p:txBody>
      </p:sp>
      <p:sp>
        <p:nvSpPr>
          <p:cNvPr id="37" name="TextBox 117"/>
          <p:cNvSpPr txBox="1"/>
          <p:nvPr/>
        </p:nvSpPr>
        <p:spPr>
          <a:xfrm>
            <a:off x="2752477" y="1876883"/>
            <a:ext cx="1460839" cy="379352"/>
          </a:xfrm>
          <a:prstGeom prst="rect">
            <a:avLst/>
          </a:prstGeom>
          <a:noFill/>
        </p:spPr>
        <p:txBody>
          <a:bodyPr wrap="square" lIns="0" tIns="0" rIns="0" bIns="0" rtlCol="0" anchor="t">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Myriad Pro"/>
              </a:rPr>
              <a:t>Forte nécessité de vouloir trouver un travail bien rémunéré</a:t>
            </a:r>
            <a:r>
              <a:rPr lang="fr-FR" sz="1400" dirty="0">
                <a:solidFill>
                  <a:prstClr val="black"/>
                </a:solidFill>
                <a:latin typeface="Myriad Pro"/>
              </a:rPr>
              <a:t> et obtenir leur indépendance financière</a:t>
            </a:r>
            <a:endParaRPr kumimoji="0" lang="en-IN" sz="1400" b="0" i="0" u="none" strike="noStrike" kern="1200" cap="none" spc="0" normalizeH="0" baseline="0" noProof="0" dirty="0">
              <a:ln>
                <a:noFill/>
              </a:ln>
              <a:solidFill>
                <a:prstClr val="black"/>
              </a:solidFill>
              <a:effectLst/>
              <a:uLnTx/>
              <a:uFillTx/>
              <a:latin typeface="Myriad Pro"/>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400" b="0" i="0" u="none" strike="noStrike" kern="1200" cap="none" spc="0" normalizeH="0" baseline="0" noProof="0" dirty="0">
              <a:ln>
                <a:noFill/>
              </a:ln>
              <a:solidFill>
                <a:prstClr val="black"/>
              </a:solidFill>
              <a:effectLst/>
              <a:uLnTx/>
              <a:uFillTx/>
              <a:latin typeface="Myriad Pro"/>
            </a:endParaRPr>
          </a:p>
        </p:txBody>
      </p:sp>
      <p:sp>
        <p:nvSpPr>
          <p:cNvPr id="39" name="TextBox 119"/>
          <p:cNvSpPr txBox="1"/>
          <p:nvPr/>
        </p:nvSpPr>
        <p:spPr>
          <a:xfrm>
            <a:off x="7431433" y="4752129"/>
            <a:ext cx="1687010" cy="351979"/>
          </a:xfrm>
          <a:prstGeom prst="rect">
            <a:avLst/>
          </a:prstGeom>
          <a:noFill/>
        </p:spPr>
        <p:txBody>
          <a:bodyPr wrap="square" lIns="0" tIns="0" rIns="0" bIns="0" rtlCol="0" anchor="t">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i="0" u="none" strike="noStrike" kern="1200" cap="none" spc="0" normalizeH="0" baseline="0" noProof="0" dirty="0">
                <a:ln>
                  <a:noFill/>
                </a:ln>
                <a:solidFill>
                  <a:prstClr val="black"/>
                </a:solidFill>
                <a:effectLst/>
                <a:uLnTx/>
                <a:uFillTx/>
                <a:latin typeface="Myriad Pro"/>
              </a:rPr>
              <a:t>Faible connaissance des leviers </a:t>
            </a:r>
            <a:r>
              <a:rPr kumimoji="0" lang="fr-FR" sz="1400" i="0" u="none" strike="noStrike" kern="1200" cap="none" spc="0" normalizeH="0" baseline="0" noProof="0" dirty="0" smtClean="0">
                <a:ln>
                  <a:noFill/>
                </a:ln>
                <a:solidFill>
                  <a:prstClr val="black"/>
                </a:solidFill>
                <a:effectLst/>
                <a:uLnTx/>
                <a:uFillTx/>
                <a:latin typeface="Myriad Pro"/>
              </a:rPr>
              <a:t>financiers</a:t>
            </a:r>
            <a:endParaRPr kumimoji="0" lang="fr-FR" sz="1400" i="0" u="none" strike="noStrike" kern="1200" cap="none" spc="0" normalizeH="0" noProof="0" dirty="0">
              <a:ln>
                <a:noFill/>
              </a:ln>
              <a:solidFill>
                <a:prstClr val="black"/>
              </a:solidFill>
              <a:effectLst/>
              <a:uLnTx/>
              <a:uFillTx/>
              <a:latin typeface="Myriad Pro"/>
            </a:endParaRPr>
          </a:p>
          <a:p>
            <a:pPr marL="171450" indent="-171450">
              <a:buFont typeface="Arial" panose="020B0604020202020204" pitchFamily="34" charset="0"/>
              <a:buChar char="•"/>
              <a:defRPr/>
            </a:pPr>
            <a:r>
              <a:rPr lang="fr-FR" sz="1400" dirty="0">
                <a:solidFill>
                  <a:prstClr val="black"/>
                </a:solidFill>
              </a:rPr>
              <a:t>Manque de garantie pour contracter des prêts conséquents</a:t>
            </a:r>
            <a:endParaRPr kumimoji="0" lang="en-IN" sz="1400" i="0" u="none" strike="noStrike" kern="1200" cap="none" spc="0" normalizeH="0" baseline="0" noProof="0" dirty="0">
              <a:ln>
                <a:noFill/>
              </a:ln>
              <a:solidFill>
                <a:prstClr val="black"/>
              </a:solidFill>
              <a:effectLst/>
              <a:uLnTx/>
              <a:uFillTx/>
              <a:latin typeface="Myriad Pro"/>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400" i="0" u="none" strike="noStrike" kern="1200" cap="none" spc="0" normalizeH="0" baseline="0" noProof="0" dirty="0">
              <a:ln>
                <a:noFill/>
              </a:ln>
              <a:solidFill>
                <a:prstClr val="black"/>
              </a:solidFill>
              <a:effectLst/>
              <a:uLnTx/>
              <a:uFillTx/>
              <a:latin typeface="Myriad Pro"/>
            </a:endParaRPr>
          </a:p>
        </p:txBody>
      </p:sp>
      <p:sp>
        <p:nvSpPr>
          <p:cNvPr id="40" name="TextBox 120"/>
          <p:cNvSpPr txBox="1"/>
          <p:nvPr/>
        </p:nvSpPr>
        <p:spPr>
          <a:xfrm>
            <a:off x="7431433" y="1891170"/>
            <a:ext cx="1749079" cy="379352"/>
          </a:xfrm>
          <a:prstGeom prst="rect">
            <a:avLst/>
          </a:prstGeom>
          <a:noFill/>
        </p:spPr>
        <p:txBody>
          <a:bodyPr wrap="square" lIns="0" tIns="0" rIns="0" bIns="0" rtlCol="0" anchor="t">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Myriad Pro"/>
              </a:rPr>
              <a:t>Accroissement de leurs productivités (intrants et équipements)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Myriad Pro"/>
              </a:rPr>
              <a:t>Moyens financiers pour mettre la famille dans de bonnes conditions</a:t>
            </a:r>
          </a:p>
        </p:txBody>
      </p:sp>
      <p:sp>
        <p:nvSpPr>
          <p:cNvPr id="53" name="TextBox 8"/>
          <p:cNvSpPr txBox="1"/>
          <p:nvPr/>
        </p:nvSpPr>
        <p:spPr>
          <a:xfrm>
            <a:off x="1" y="3013272"/>
            <a:ext cx="1054972" cy="593053"/>
          </a:xfrm>
          <a:prstGeom prst="rect">
            <a:avLst/>
          </a:prstGeom>
          <a:solidFill>
            <a:srgbClr val="FFFFFF">
              <a:alpha val="74902"/>
            </a:srgbClr>
          </a:solidFill>
        </p:spPr>
        <p:txBody>
          <a:bodyPr wrap="square" lIns="0" tIns="0" rIns="0" bIns="0" rtlCol="0" anchor="ctr">
            <a:noAutofit/>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dirty="0">
                <a:ln>
                  <a:noFill/>
                </a:ln>
                <a:solidFill>
                  <a:prstClr val="black"/>
                </a:solidFill>
                <a:effectLst/>
                <a:uLnTx/>
                <a:uFillTx/>
                <a:latin typeface="Myriad Pro"/>
              </a:rPr>
              <a:t>Défi / Besoins</a:t>
            </a:r>
          </a:p>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dirty="0">
                <a:ln>
                  <a:noFill/>
                </a:ln>
                <a:solidFill>
                  <a:prstClr val="black"/>
                </a:solidFill>
                <a:effectLst/>
                <a:uLnTx/>
                <a:uFillTx/>
                <a:latin typeface="Myriad Pro"/>
              </a:rPr>
              <a:t>Financiers </a:t>
            </a:r>
          </a:p>
        </p:txBody>
      </p:sp>
      <p:sp>
        <p:nvSpPr>
          <p:cNvPr id="54" name="TextBox 34"/>
          <p:cNvSpPr txBox="1"/>
          <p:nvPr/>
        </p:nvSpPr>
        <p:spPr>
          <a:xfrm>
            <a:off x="12529" y="5078413"/>
            <a:ext cx="1103087" cy="622821"/>
          </a:xfrm>
          <a:prstGeom prst="rect">
            <a:avLst/>
          </a:prstGeom>
          <a:solidFill>
            <a:srgbClr val="FFFFFF">
              <a:alpha val="74902"/>
            </a:srgbClr>
          </a:solidFill>
        </p:spPr>
        <p:txBody>
          <a:bodyPr wrap="square" lIns="0" tIns="0" rIns="0" bIns="0" rtlCol="0" anchor="ctr">
            <a:noAutofit/>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dirty="0">
                <a:ln>
                  <a:noFill/>
                </a:ln>
                <a:solidFill>
                  <a:prstClr val="black"/>
                </a:solidFill>
                <a:effectLst/>
                <a:uLnTx/>
                <a:uFillTx/>
                <a:latin typeface="Myriad Pro"/>
              </a:rPr>
              <a:t>Besoins non satisfaits</a:t>
            </a:r>
          </a:p>
        </p:txBody>
      </p:sp>
      <p:cxnSp>
        <p:nvCxnSpPr>
          <p:cNvPr id="56" name="Straight Connector 10"/>
          <p:cNvCxnSpPr/>
          <p:nvPr/>
        </p:nvCxnSpPr>
        <p:spPr>
          <a:xfrm>
            <a:off x="82325" y="4653135"/>
            <a:ext cx="9036118" cy="3059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4"/>
          </p:nvPr>
        </p:nvSpPr>
        <p:spPr>
          <a:xfrm>
            <a:off x="7061200" y="6664275"/>
            <a:ext cx="2057400" cy="365125"/>
          </a:xfrm>
        </p:spPr>
        <p:txBody>
          <a:bodyPr/>
          <a:lstStyle/>
          <a:p>
            <a:fld id="{2595D1C1-32D3-4A09-A3BB-830F14256841}"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01827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 xmlns:a16="http://schemas.microsoft.com/office/drawing/2014/main" id="{9781DE29-C2A3-4AA0-9B81-CFCDB1DE5CAC}"/>
              </a:ext>
            </a:extLst>
          </p:cNvPr>
          <p:cNvSpPr>
            <a:spLocks noGrp="1"/>
          </p:cNvSpPr>
          <p:nvPr>
            <p:ph type="sldNum" sz="quarter" idx="4"/>
          </p:nvPr>
        </p:nvSpPr>
        <p:spPr/>
        <p:txBody>
          <a:bodyPr/>
          <a:lstStyle/>
          <a:p>
            <a:fld id="{56481AA1-0592-4126-91A5-3159F5A83C12}" type="slidenum">
              <a:rPr lang="en-GB" smtClean="0"/>
              <a:pPr/>
              <a:t>11</a:t>
            </a:fld>
            <a:endParaRPr lang="en-GB" dirty="0"/>
          </a:p>
        </p:txBody>
      </p:sp>
      <p:sp>
        <p:nvSpPr>
          <p:cNvPr id="12" name="Title 9">
            <a:extLst>
              <a:ext uri="{FF2B5EF4-FFF2-40B4-BE49-F238E27FC236}">
                <a16:creationId xmlns="" xmlns:a16="http://schemas.microsoft.com/office/drawing/2014/main" id="{ED200808-02F6-411C-AADC-542DFB765E8A}"/>
              </a:ext>
            </a:extLst>
          </p:cNvPr>
          <p:cNvSpPr>
            <a:spLocks noGrp="1"/>
          </p:cNvSpPr>
          <p:nvPr>
            <p:ph type="title"/>
          </p:nvPr>
        </p:nvSpPr>
        <p:spPr>
          <a:xfrm>
            <a:off x="457200" y="304800"/>
            <a:ext cx="7391400" cy="609600"/>
          </a:xfrm>
        </p:spPr>
        <p:txBody>
          <a:bodyPr/>
          <a:lstStyle/>
          <a:p>
            <a:r>
              <a:rPr lang="fr-FR" sz="2200" dirty="0"/>
              <a:t>Table des matières</a:t>
            </a:r>
          </a:p>
        </p:txBody>
      </p:sp>
      <p:sp>
        <p:nvSpPr>
          <p:cNvPr id="13" name="Text Placeholder 4">
            <a:extLst>
              <a:ext uri="{FF2B5EF4-FFF2-40B4-BE49-F238E27FC236}">
                <a16:creationId xmlns="" xmlns:a16="http://schemas.microsoft.com/office/drawing/2014/main" id="{D0C66640-1523-4BEE-8523-D5DFC1CC3133}"/>
              </a:ext>
            </a:extLst>
          </p:cNvPr>
          <p:cNvSpPr>
            <a:spLocks noGrp="1"/>
          </p:cNvSpPr>
          <p:nvPr>
            <p:ph type="body" sz="quarter" idx="4294967295"/>
          </p:nvPr>
        </p:nvSpPr>
        <p:spPr>
          <a:xfrm>
            <a:off x="581935" y="4869160"/>
            <a:ext cx="6897147" cy="720000"/>
          </a:xfrm>
          <a:prstGeom prst="roundRect">
            <a:avLst/>
          </a:prstGeom>
          <a:noFill/>
          <a:ln w="19050">
            <a:solidFill>
              <a:schemeClr val="accent1"/>
            </a:solidFill>
          </a:ln>
        </p:spPr>
        <p:txBody>
          <a:bodyPr lIns="82058" tIns="41029" rIns="82058" bIns="41029" anchor="ctr"/>
          <a:lstStyle/>
          <a:p>
            <a:pPr marL="0" indent="0">
              <a:buNone/>
            </a:pPr>
            <a:r>
              <a:rPr lang="fr-FR" sz="1600" dirty="0">
                <a:latin typeface="+mj-lt"/>
              </a:rPr>
              <a:t>Usage des produits financiers </a:t>
            </a:r>
            <a:r>
              <a:rPr lang="en-GB" sz="1600" dirty="0">
                <a:latin typeface="+mj-lt"/>
              </a:rPr>
              <a:t>	</a:t>
            </a:r>
          </a:p>
        </p:txBody>
      </p:sp>
      <p:sp>
        <p:nvSpPr>
          <p:cNvPr id="14" name="Text Placeholder 3">
            <a:extLst>
              <a:ext uri="{FF2B5EF4-FFF2-40B4-BE49-F238E27FC236}">
                <a16:creationId xmlns="" xmlns:a16="http://schemas.microsoft.com/office/drawing/2014/main" id="{40A0F6F6-2F9F-4447-AF87-39DD9999ED12}"/>
              </a:ext>
            </a:extLst>
          </p:cNvPr>
          <p:cNvSpPr txBox="1">
            <a:spLocks/>
          </p:cNvSpPr>
          <p:nvPr/>
        </p:nvSpPr>
        <p:spPr>
          <a:xfrm>
            <a:off x="581936" y="2996952"/>
            <a:ext cx="6897147" cy="720000"/>
          </a:xfrm>
          <a:prstGeom prst="roundRect">
            <a:avLst/>
          </a:prstGeom>
          <a:solidFill>
            <a:schemeClr val="accent1"/>
          </a:solid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i="0" u="none" strike="noStrike" kern="1200" cap="none" spc="0" normalizeH="0" baseline="0" dirty="0">
                <a:ln>
                  <a:noFill/>
                </a:ln>
                <a:effectLst/>
                <a:uLnTx/>
                <a:uFillTx/>
                <a:latin typeface="Myriad Pro"/>
              </a:rPr>
              <a:t>Accès et mobilité</a:t>
            </a:r>
          </a:p>
        </p:txBody>
      </p:sp>
      <p:sp>
        <p:nvSpPr>
          <p:cNvPr id="15" name="Text Placeholder 3">
            <a:extLst>
              <a:ext uri="{FF2B5EF4-FFF2-40B4-BE49-F238E27FC236}">
                <a16:creationId xmlns="" xmlns:a16="http://schemas.microsoft.com/office/drawing/2014/main" id="{4EE7F5EF-42EC-4D8A-A0E3-2D436498C17F}"/>
              </a:ext>
            </a:extLst>
          </p:cNvPr>
          <p:cNvSpPr txBox="1">
            <a:spLocks/>
          </p:cNvSpPr>
          <p:nvPr/>
        </p:nvSpPr>
        <p:spPr>
          <a:xfrm>
            <a:off x="581936" y="1268760"/>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0" baseline="0">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i="0" u="none" strike="noStrike" kern="1200" cap="none" spc="0" normalizeH="0" baseline="0" dirty="0">
                <a:ln>
                  <a:noFill/>
                </a:ln>
                <a:effectLst/>
                <a:uLnTx/>
                <a:uFillTx/>
                <a:latin typeface="Myriad Pro"/>
              </a:rPr>
              <a:t>Introduction </a:t>
            </a:r>
          </a:p>
        </p:txBody>
      </p:sp>
      <p:sp>
        <p:nvSpPr>
          <p:cNvPr id="16" name="Text Placeholder 3">
            <a:extLst>
              <a:ext uri="{FF2B5EF4-FFF2-40B4-BE49-F238E27FC236}">
                <a16:creationId xmlns="" xmlns:a16="http://schemas.microsoft.com/office/drawing/2014/main" id="{0F85EE79-9167-4D4E-B82E-F13DAA179743}"/>
              </a:ext>
            </a:extLst>
          </p:cNvPr>
          <p:cNvSpPr txBox="1">
            <a:spLocks/>
          </p:cNvSpPr>
          <p:nvPr/>
        </p:nvSpPr>
        <p:spPr>
          <a:xfrm>
            <a:off x="581936" y="2132856"/>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chemeClr val="tx1"/>
                </a:solidFill>
                <a:effectLst/>
                <a:uLnTx/>
                <a:uFillTx/>
                <a:latin typeface="Myriad Pro"/>
              </a:rPr>
              <a:t>Profil</a:t>
            </a:r>
            <a:r>
              <a:rPr lang="fr-FR" b="0" dirty="0">
                <a:solidFill>
                  <a:schemeClr val="tx1"/>
                </a:solidFill>
                <a:latin typeface="Myriad Pro"/>
              </a:rPr>
              <a:t> : Qui est-elle ?</a:t>
            </a:r>
            <a:endParaRPr kumimoji="0" lang="fr-FR" sz="1600" b="0" i="0" u="none" strike="noStrike" kern="1200" cap="none" spc="0" normalizeH="0" baseline="0" noProof="0" dirty="0">
              <a:ln>
                <a:noFill/>
              </a:ln>
              <a:solidFill>
                <a:schemeClr val="tx1"/>
              </a:solidFill>
              <a:effectLst/>
              <a:uLnTx/>
              <a:uFillTx/>
              <a:latin typeface="Myriad Pro"/>
            </a:endParaRPr>
          </a:p>
        </p:txBody>
      </p:sp>
      <p:sp>
        <p:nvSpPr>
          <p:cNvPr id="17" name="Text Placeholder 3">
            <a:extLst>
              <a:ext uri="{FF2B5EF4-FFF2-40B4-BE49-F238E27FC236}">
                <a16:creationId xmlns="" xmlns:a16="http://schemas.microsoft.com/office/drawing/2014/main" id="{743851C0-6A1E-4CA5-A14B-D6BEAE4A27AA}"/>
              </a:ext>
            </a:extLst>
          </p:cNvPr>
          <p:cNvSpPr txBox="1">
            <a:spLocks/>
          </p:cNvSpPr>
          <p:nvPr/>
        </p:nvSpPr>
        <p:spPr>
          <a:xfrm>
            <a:off x="581936" y="3933056"/>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dirty="0">
                <a:ln>
                  <a:noFill/>
                </a:ln>
                <a:solidFill>
                  <a:prstClr val="black"/>
                </a:solidFill>
                <a:effectLst/>
                <a:uLnTx/>
                <a:uFillTx/>
                <a:latin typeface="Myriad Pro"/>
              </a:rPr>
              <a:t>Exigences d’ouverture de compte</a:t>
            </a:r>
          </a:p>
        </p:txBody>
      </p:sp>
      <p:sp>
        <p:nvSpPr>
          <p:cNvPr id="18" name="Text Placeholder 4">
            <a:extLst>
              <a:ext uri="{FF2B5EF4-FFF2-40B4-BE49-F238E27FC236}">
                <a16:creationId xmlns="" xmlns:a16="http://schemas.microsoft.com/office/drawing/2014/main" id="{1EB23855-8228-453D-8EFD-A90105FC04F1}"/>
              </a:ext>
            </a:extLst>
          </p:cNvPr>
          <p:cNvSpPr txBox="1">
            <a:spLocks/>
          </p:cNvSpPr>
          <p:nvPr/>
        </p:nvSpPr>
        <p:spPr>
          <a:xfrm>
            <a:off x="581935" y="5805264"/>
            <a:ext cx="6897147" cy="720000"/>
          </a:xfrm>
          <a:prstGeom prst="roundRect">
            <a:avLst/>
          </a:prstGeom>
          <a:noFill/>
          <a:ln w="19050">
            <a:solidFill>
              <a:schemeClr val="accent1"/>
            </a:solidFill>
          </a:ln>
        </p:spPr>
        <p:txBody>
          <a:bodyPr lIns="82058" tIns="41029" rIns="82058" bIns="41029" anchor="ctr"/>
          <a:lstStyle>
            <a:lvl1pPr marL="342900" indent="-342900" algn="l" defTabSz="914400" rtl="0" eaLnBrk="1" latinLnBrk="0" hangingPunct="1">
              <a:spcBef>
                <a:spcPct val="20000"/>
              </a:spcBef>
              <a:buFont typeface="Arial" pitchFamily="34" charset="0"/>
              <a:buNone/>
              <a:defRPr sz="1292" kern="1200" baseline="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dirty="0">
                <a:ln>
                  <a:noFill/>
                </a:ln>
                <a:solidFill>
                  <a:prstClr val="black"/>
                </a:solidFill>
                <a:effectLst/>
                <a:uLnTx/>
                <a:uFillTx/>
                <a:latin typeface="Myriad Pro"/>
              </a:rPr>
              <a:t>Inclusion financière et pouvoir</a:t>
            </a:r>
          </a:p>
        </p:txBody>
      </p:sp>
    </p:spTree>
    <p:extLst>
      <p:ext uri="{BB962C8B-B14F-4D97-AF65-F5344CB8AC3E}">
        <p14:creationId xmlns:p14="http://schemas.microsoft.com/office/powerpoint/2010/main" val="2934056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 name="Objet 490" hidden="1"/>
          <p:cNvGraphicFramePr>
            <a:graphicFrameLocks noChangeAspect="1"/>
          </p:cNvGraphicFramePr>
          <p:nvPr>
            <p:custDataLst>
              <p:tags r:id="rId2"/>
            </p:custDataLst>
            <p:extLst>
              <p:ext uri="{D42A27DB-BD31-4B8C-83A1-F6EECF244321}">
                <p14:modId xmlns:p14="http://schemas.microsoft.com/office/powerpoint/2010/main" val="36610126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8553" name="Diapositive think-cell" r:id="rId28" imgW="508" imgH="508" progId="TCLayout.ActiveDocument.1">
                  <p:embed/>
                </p:oleObj>
              </mc:Choice>
              <mc:Fallback>
                <p:oleObj name="Diapositive think-cell" r:id="rId28" imgW="508" imgH="508" progId="TCLayout.ActiveDocument.1">
                  <p:embed/>
                  <p:pic>
                    <p:nvPicPr>
                      <p:cNvPr id="491" name="Objet 490" hidden="1"/>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488" name="Rectangle 487"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fr-FR" sz="1200" dirty="0">
              <a:latin typeface="Myriad Pro"/>
              <a:sym typeface="Myriad Pro"/>
            </a:endParaRPr>
          </a:p>
        </p:txBody>
      </p:sp>
      <p:sp>
        <p:nvSpPr>
          <p:cNvPr id="2" name="Titre 1"/>
          <p:cNvSpPr>
            <a:spLocks noGrp="1"/>
          </p:cNvSpPr>
          <p:nvPr>
            <p:ph type="title"/>
          </p:nvPr>
        </p:nvSpPr>
        <p:spPr>
          <a:xfrm>
            <a:off x="530225" y="377612"/>
            <a:ext cx="7433811" cy="603116"/>
          </a:xfrm>
        </p:spPr>
        <p:txBody>
          <a:bodyPr/>
          <a:lstStyle/>
          <a:p>
            <a:r>
              <a:rPr lang="fr-FR" sz="2200" dirty="0"/>
              <a:t/>
            </a:r>
            <a:br>
              <a:rPr lang="fr-FR" sz="2200" dirty="0"/>
            </a:br>
            <a:r>
              <a:rPr lang="fr-FR" sz="2000" dirty="0"/>
              <a:t>Il y a un nombre relativement faible de points d’accès aux services financiers ce qui affecte les femmes particulièrement</a:t>
            </a:r>
          </a:p>
        </p:txBody>
      </p:sp>
      <p:sp>
        <p:nvSpPr>
          <p:cNvPr id="5" name="Espace réservé du texte 4"/>
          <p:cNvSpPr>
            <a:spLocks noGrp="1"/>
          </p:cNvSpPr>
          <p:nvPr>
            <p:ph type="body" sz="quarter" idx="37"/>
          </p:nvPr>
        </p:nvSpPr>
        <p:spPr>
          <a:xfrm>
            <a:off x="415637" y="6309320"/>
            <a:ext cx="7612748" cy="422723"/>
          </a:xfrm>
        </p:spPr>
        <p:txBody>
          <a:bodyPr/>
          <a:lstStyle/>
          <a:p>
            <a:r>
              <a:rPr lang="fr-FR" sz="900" dirty="0"/>
              <a:t>Sources : [1] FMI Financial </a:t>
            </a:r>
            <a:r>
              <a:rPr lang="fr-FR" sz="900" dirty="0" err="1"/>
              <a:t>access</a:t>
            </a:r>
            <a:r>
              <a:rPr lang="fr-FR" sz="900" dirty="0"/>
              <a:t> </a:t>
            </a:r>
            <a:r>
              <a:rPr lang="fr-FR" sz="900" dirty="0" err="1"/>
              <a:t>survey</a:t>
            </a:r>
            <a:r>
              <a:rPr lang="fr-FR" sz="900" dirty="0"/>
              <a:t>, [2] </a:t>
            </a:r>
            <a:r>
              <a:rPr lang="fr-FR" sz="900" dirty="0" err="1"/>
              <a:t>Intermedia</a:t>
            </a:r>
            <a:r>
              <a:rPr lang="fr-FR" sz="900" dirty="0"/>
              <a:t> Consumer </a:t>
            </a:r>
            <a:r>
              <a:rPr lang="fr-FR" sz="900" dirty="0" err="1"/>
              <a:t>Behavior</a:t>
            </a:r>
            <a:r>
              <a:rPr lang="fr-FR" sz="900" dirty="0"/>
              <a:t> in Senegal (2016)</a:t>
            </a:r>
            <a:endParaRPr lang="fr-FR" sz="900" dirty="0">
              <a:solidFill>
                <a:srgbClr val="FF0000"/>
              </a:solidFill>
            </a:endParaRPr>
          </a:p>
        </p:txBody>
      </p:sp>
      <p:sp>
        <p:nvSpPr>
          <p:cNvPr id="483" name="TextBox 14"/>
          <p:cNvSpPr txBox="1"/>
          <p:nvPr/>
        </p:nvSpPr>
        <p:spPr>
          <a:xfrm>
            <a:off x="0" y="1124744"/>
            <a:ext cx="4814888" cy="523220"/>
          </a:xfrm>
          <a:prstGeom prst="rect">
            <a:avLst/>
          </a:prstGeom>
          <a:noFill/>
        </p:spPr>
        <p:txBody>
          <a:bodyPr wrap="square" rtlCol="0">
            <a:spAutoFit/>
          </a:bodyPr>
          <a:lstStyle/>
          <a:p>
            <a:pPr algn="ctr"/>
            <a:r>
              <a:rPr lang="fr-FR" sz="1400" b="1" dirty="0"/>
              <a:t>Nombre de points d’accès des services financiers par 100 000 habitants (2014)</a:t>
            </a:r>
            <a:r>
              <a:rPr lang="en-GB" sz="1400" b="1" baseline="30000" dirty="0">
                <a:latin typeface="Calibri" panose="020F0502020204030204" pitchFamily="34" charset="0"/>
              </a:rPr>
              <a:t>1</a:t>
            </a:r>
            <a:r>
              <a:rPr lang="en-GB" sz="1400" b="1" dirty="0">
                <a:latin typeface="Calibri" panose="020F0502020204030204" pitchFamily="34" charset="0"/>
              </a:rPr>
              <a:t> </a:t>
            </a:r>
            <a:endParaRPr lang="fr-FR" sz="1400" b="1" dirty="0"/>
          </a:p>
        </p:txBody>
      </p:sp>
      <p:graphicFrame>
        <p:nvGraphicFramePr>
          <p:cNvPr id="500" name="Object 2"/>
          <p:cNvGraphicFramePr>
            <a:graphicFrameLocks/>
          </p:cNvGraphicFramePr>
          <p:nvPr>
            <p:custDataLst>
              <p:tags r:id="rId4"/>
            </p:custDataLst>
            <p:extLst>
              <p:ext uri="{D42A27DB-BD31-4B8C-83A1-F6EECF244321}">
                <p14:modId xmlns:p14="http://schemas.microsoft.com/office/powerpoint/2010/main" val="707129489"/>
              </p:ext>
            </p:extLst>
          </p:nvPr>
        </p:nvGraphicFramePr>
        <p:xfrm>
          <a:off x="838199" y="2095500"/>
          <a:ext cx="3876916" cy="4448048"/>
        </p:xfrm>
        <a:graphic>
          <a:graphicData uri="http://schemas.openxmlformats.org/presentationml/2006/ole">
            <mc:AlternateContent xmlns:mc="http://schemas.openxmlformats.org/markup-compatibility/2006">
              <mc:Choice xmlns:v="urn:schemas-microsoft-com:vml" Requires="v">
                <p:oleObj spid="_x0000_s488554" name="Chart" r:id="rId30" imgW="3876916" imgH="4448048" progId="MSGraph.Chart.8">
                  <p:embed followColorScheme="full"/>
                </p:oleObj>
              </mc:Choice>
              <mc:Fallback>
                <p:oleObj name="Chart" r:id="rId30" imgW="3876916" imgH="4448048" progId="MSGraph.Chart.8">
                  <p:embed followColorScheme="full"/>
                  <p:pic>
                    <p:nvPicPr>
                      <p:cNvPr id="500" name="Object 2"/>
                      <p:cNvPicPr/>
                      <p:nvPr/>
                    </p:nvPicPr>
                    <p:blipFill>
                      <a:blip r:embed="rId31"/>
                      <a:stretch>
                        <a:fillRect/>
                      </a:stretch>
                    </p:blipFill>
                    <p:spPr>
                      <a:xfrm>
                        <a:off x="838199" y="2095500"/>
                        <a:ext cx="3876916" cy="4448048"/>
                      </a:xfrm>
                      <a:prstGeom prst="rect">
                        <a:avLst/>
                      </a:prstGeom>
                    </p:spPr>
                  </p:pic>
                </p:oleObj>
              </mc:Fallback>
            </mc:AlternateContent>
          </a:graphicData>
        </a:graphic>
      </p:graphicFrame>
      <p:sp useBgFill="1">
        <p:nvSpPr>
          <p:cNvPr id="11" name="Forme libre : forme 10">
            <a:extLst>
              <a:ext uri="{FF2B5EF4-FFF2-40B4-BE49-F238E27FC236}">
                <a16:creationId xmlns="" xmlns:a16="http://schemas.microsoft.com/office/drawing/2014/main" id="{65A076BE-37DC-44F2-8AEF-043735451284}"/>
              </a:ext>
            </a:extLst>
          </p:cNvPr>
          <p:cNvSpPr/>
          <p:nvPr>
            <p:custDataLst>
              <p:tags r:id="rId5"/>
            </p:custDataLst>
          </p:nvPr>
        </p:nvSpPr>
        <p:spPr bwMode="auto">
          <a:xfrm>
            <a:off x="4418013" y="5969000"/>
            <a:ext cx="166688" cy="409576"/>
          </a:xfrm>
          <a:custGeom>
            <a:avLst/>
            <a:gdLst/>
            <a:ahLst/>
            <a:cxnLst/>
            <a:rect l="0" t="0" r="0" b="0"/>
            <a:pathLst>
              <a:path w="166688" h="409576">
                <a:moveTo>
                  <a:pt x="166687" y="0"/>
                </a:moveTo>
                <a:lnTo>
                  <a:pt x="57150" y="409575"/>
                </a:lnTo>
                <a:lnTo>
                  <a:pt x="0" y="409575"/>
                </a:lnTo>
                <a:lnTo>
                  <a:pt x="109537" y="0"/>
                </a:lnTo>
                <a:close/>
              </a:path>
            </a:pathLst>
          </a:cu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useBgFill="1">
        <p:nvSpPr>
          <p:cNvPr id="8" name="Forme libre : forme 7">
            <a:extLst>
              <a:ext uri="{FF2B5EF4-FFF2-40B4-BE49-F238E27FC236}">
                <a16:creationId xmlns="" xmlns:a16="http://schemas.microsoft.com/office/drawing/2014/main" id="{F9390605-A28F-4A1E-B660-53E21AB1CC49}"/>
              </a:ext>
            </a:extLst>
          </p:cNvPr>
          <p:cNvSpPr/>
          <p:nvPr>
            <p:custDataLst>
              <p:tags r:id="rId6"/>
            </p:custDataLst>
          </p:nvPr>
        </p:nvSpPr>
        <p:spPr bwMode="auto">
          <a:xfrm>
            <a:off x="4117975" y="5665788"/>
            <a:ext cx="249239" cy="712788"/>
          </a:xfrm>
          <a:custGeom>
            <a:avLst/>
            <a:gdLst/>
            <a:ahLst/>
            <a:cxnLst/>
            <a:rect l="0" t="0" r="0" b="0"/>
            <a:pathLst>
              <a:path w="249239" h="712788">
                <a:moveTo>
                  <a:pt x="249238" y="0"/>
                </a:moveTo>
                <a:lnTo>
                  <a:pt x="57150" y="712787"/>
                </a:lnTo>
                <a:lnTo>
                  <a:pt x="0" y="712787"/>
                </a:lnTo>
                <a:lnTo>
                  <a:pt x="192088" y="0"/>
                </a:lnTo>
                <a:close/>
              </a:path>
            </a:pathLst>
          </a:cu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6">
            <a:extLst>
              <a:ext uri="{FF2B5EF4-FFF2-40B4-BE49-F238E27FC236}">
                <a16:creationId xmlns="" xmlns:a16="http://schemas.microsoft.com/office/drawing/2014/main" id="{2DE0576C-3CB1-49F4-8B7E-64282B0B5D37}"/>
              </a:ext>
            </a:extLst>
          </p:cNvPr>
          <p:cNvSpPr/>
          <p:nvPr>
            <p:custDataLst>
              <p:tags r:id="rId7"/>
            </p:custDataLst>
          </p:nvPr>
        </p:nvSpPr>
        <p:spPr bwMode="auto">
          <a:xfrm>
            <a:off x="4175125" y="5665788"/>
            <a:ext cx="192089" cy="712788"/>
          </a:xfrm>
          <a:custGeom>
            <a:avLst/>
            <a:gdLst/>
            <a:ahLst/>
            <a:cxnLst/>
            <a:rect l="0" t="0" r="0" b="0"/>
            <a:pathLst>
              <a:path w="192089" h="712788">
                <a:moveTo>
                  <a:pt x="192088" y="0"/>
                </a:moveTo>
                <a:lnTo>
                  <a:pt x="0" y="712787"/>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Forme libre : forme 3">
            <a:extLst>
              <a:ext uri="{FF2B5EF4-FFF2-40B4-BE49-F238E27FC236}">
                <a16:creationId xmlns="" xmlns:a16="http://schemas.microsoft.com/office/drawing/2014/main" id="{190C1D12-45E6-40E6-AACB-E99B647A12B9}"/>
              </a:ext>
            </a:extLst>
          </p:cNvPr>
          <p:cNvSpPr/>
          <p:nvPr>
            <p:custDataLst>
              <p:tags r:id="rId8"/>
            </p:custDataLst>
          </p:nvPr>
        </p:nvSpPr>
        <p:spPr bwMode="auto">
          <a:xfrm>
            <a:off x="4117975" y="5665788"/>
            <a:ext cx="192089" cy="712788"/>
          </a:xfrm>
          <a:custGeom>
            <a:avLst/>
            <a:gdLst/>
            <a:ahLst/>
            <a:cxnLst/>
            <a:rect l="0" t="0" r="0" b="0"/>
            <a:pathLst>
              <a:path w="192089" h="712788">
                <a:moveTo>
                  <a:pt x="192088" y="0"/>
                </a:moveTo>
                <a:lnTo>
                  <a:pt x="0" y="712787"/>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Forme libre : forme 9">
            <a:extLst>
              <a:ext uri="{FF2B5EF4-FFF2-40B4-BE49-F238E27FC236}">
                <a16:creationId xmlns="" xmlns:a16="http://schemas.microsoft.com/office/drawing/2014/main" id="{F6E42A77-DC2D-484C-9B96-82BD96CBE081}"/>
              </a:ext>
            </a:extLst>
          </p:cNvPr>
          <p:cNvSpPr/>
          <p:nvPr>
            <p:custDataLst>
              <p:tags r:id="rId9"/>
            </p:custDataLst>
          </p:nvPr>
        </p:nvSpPr>
        <p:spPr bwMode="auto">
          <a:xfrm>
            <a:off x="4475163" y="5969000"/>
            <a:ext cx="109538" cy="409576"/>
          </a:xfrm>
          <a:custGeom>
            <a:avLst/>
            <a:gdLst/>
            <a:ahLst/>
            <a:cxnLst/>
            <a:rect l="0" t="0" r="0" b="0"/>
            <a:pathLst>
              <a:path w="109538" h="409576">
                <a:moveTo>
                  <a:pt x="109537" y="0"/>
                </a:moveTo>
                <a:lnTo>
                  <a:pt x="0" y="409575"/>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Forme libre : forme 8">
            <a:extLst>
              <a:ext uri="{FF2B5EF4-FFF2-40B4-BE49-F238E27FC236}">
                <a16:creationId xmlns="" xmlns:a16="http://schemas.microsoft.com/office/drawing/2014/main" id="{D7432945-D551-462E-A88F-5098FAD738F0}"/>
              </a:ext>
            </a:extLst>
          </p:cNvPr>
          <p:cNvSpPr/>
          <p:nvPr>
            <p:custDataLst>
              <p:tags r:id="rId10"/>
            </p:custDataLst>
          </p:nvPr>
        </p:nvSpPr>
        <p:spPr bwMode="auto">
          <a:xfrm>
            <a:off x="4418013" y="5969000"/>
            <a:ext cx="109538" cy="409576"/>
          </a:xfrm>
          <a:custGeom>
            <a:avLst/>
            <a:gdLst/>
            <a:ahLst/>
            <a:cxnLst/>
            <a:rect l="0" t="0" r="0" b="0"/>
            <a:pathLst>
              <a:path w="109538" h="409576">
                <a:moveTo>
                  <a:pt x="109537" y="0"/>
                </a:moveTo>
                <a:lnTo>
                  <a:pt x="0" y="409575"/>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6" name="Rectangle 505"/>
          <p:cNvSpPr/>
          <p:nvPr>
            <p:custDataLst>
              <p:tags r:id="rId11"/>
            </p:custDataLst>
          </p:nvPr>
        </p:nvSpPr>
        <p:spPr bwMode="auto">
          <a:xfrm>
            <a:off x="219075" y="5746750"/>
            <a:ext cx="682625" cy="5476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BB5DF0E-0448-4758-AC1A-8FA63C5941B0}" type="datetime'Agents ''''''de''&#10;mo''nnaie''''&#10;m''o''''''b''''''''il''e'''">
              <a:rPr lang="en-US" altLang="en-US" sz="1200">
                <a:solidFill>
                  <a:schemeClr val="tx1"/>
                </a:solidFill>
              </a:rPr>
              <a:pPr/>
              <a:t>Agents de
monnaie
mobile</a:t>
            </a:fld>
            <a:endParaRPr lang="en-US" sz="1200" dirty="0">
              <a:solidFill>
                <a:schemeClr val="tx1"/>
              </a:solidFill>
              <a:sym typeface="+mn-lt"/>
            </a:endParaRPr>
          </a:p>
        </p:txBody>
      </p:sp>
      <p:sp>
        <p:nvSpPr>
          <p:cNvPr id="30" name="Rectangle 29"/>
          <p:cNvSpPr/>
          <p:nvPr>
            <p:custDataLst>
              <p:tags r:id="rId12"/>
            </p:custDataLst>
          </p:nvPr>
        </p:nvSpPr>
        <p:spPr bwMode="gray">
          <a:xfrm>
            <a:off x="4625975" y="6081713"/>
            <a:ext cx="4079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spcBef>
                <a:spcPct val="0"/>
              </a:spcBef>
              <a:spcAft>
                <a:spcPct val="0"/>
              </a:spcAft>
            </a:pPr>
            <a:fld id="{DD326154-EDDB-406D-A5A2-2C4C0BC2E23A}" type="datetime'''''''4''''''5''6'''''''''',''''''''''''''''''''''''''''0'''''">
              <a:rPr lang="fr-FR" altLang="en-US" sz="1200">
                <a:solidFill>
                  <a:schemeClr val="tx1"/>
                </a:solidFill>
                <a:sym typeface="+mn-lt"/>
              </a:rPr>
              <a:pPr>
                <a:spcBef>
                  <a:spcPct val="0"/>
                </a:spcBef>
                <a:spcAft>
                  <a:spcPct val="0"/>
                </a:spcAft>
              </a:pPr>
              <a:t>456,0</a:t>
            </a:fld>
            <a:endParaRPr lang="fr-FR" sz="1200">
              <a:solidFill>
                <a:schemeClr val="tx1"/>
              </a:solidFill>
              <a:sym typeface="+mn-lt"/>
            </a:endParaRPr>
          </a:p>
        </p:txBody>
      </p:sp>
      <p:sp>
        <p:nvSpPr>
          <p:cNvPr id="534" name="Rectangle 533"/>
          <p:cNvSpPr/>
          <p:nvPr>
            <p:custDataLst>
              <p:tags r:id="rId13"/>
            </p:custDataLst>
          </p:nvPr>
        </p:nvSpPr>
        <p:spPr bwMode="gray">
          <a:xfrm>
            <a:off x="4111625" y="3538538"/>
            <a:ext cx="3254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spcBef>
                <a:spcPct val="0"/>
              </a:spcBef>
              <a:spcAft>
                <a:spcPct val="0"/>
              </a:spcAft>
            </a:pPr>
            <a:fld id="{4A1831A1-70AE-45F9-A3E7-AFF26F9F44A7}" type="datetime'''''''1''''''''''5'''''''''''''''''''',''''''''''1'''''">
              <a:rPr lang="fr-FR" altLang="en-US" sz="1200">
                <a:solidFill>
                  <a:schemeClr val="tx1"/>
                </a:solidFill>
                <a:sym typeface="+mn-lt"/>
              </a:rPr>
              <a:pPr>
                <a:spcBef>
                  <a:spcPct val="0"/>
                </a:spcBef>
                <a:spcAft>
                  <a:spcPct val="0"/>
                </a:spcAft>
              </a:pPr>
              <a:t>15,1</a:t>
            </a:fld>
            <a:endParaRPr lang="fr-FR" sz="1200">
              <a:solidFill>
                <a:schemeClr val="tx1"/>
              </a:solidFill>
              <a:sym typeface="+mn-lt"/>
            </a:endParaRPr>
          </a:p>
        </p:txBody>
      </p:sp>
      <p:sp>
        <p:nvSpPr>
          <p:cNvPr id="505" name="Rectangle 504"/>
          <p:cNvSpPr/>
          <p:nvPr>
            <p:custDataLst>
              <p:tags r:id="rId14"/>
            </p:custDataLst>
          </p:nvPr>
        </p:nvSpPr>
        <p:spPr bwMode="auto">
          <a:xfrm>
            <a:off x="658813" y="4233863"/>
            <a:ext cx="2428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1B44743-4213-4B8B-9F1F-B309CC7EA8AD}" type="datetime'''''''I''''''''O''''''''B'">
              <a:rPr lang="en-US" altLang="en-US" sz="1200">
                <a:solidFill>
                  <a:schemeClr val="tx1"/>
                </a:solidFill>
              </a:rPr>
              <a:pPr/>
              <a:t>IOB</a:t>
            </a:fld>
            <a:endParaRPr lang="en-US" sz="1200">
              <a:solidFill>
                <a:schemeClr val="tx1"/>
              </a:solidFill>
              <a:sym typeface="+mn-lt"/>
            </a:endParaRPr>
          </a:p>
        </p:txBody>
      </p:sp>
      <p:sp>
        <p:nvSpPr>
          <p:cNvPr id="487" name="Rectangle 486"/>
          <p:cNvSpPr/>
          <p:nvPr>
            <p:custDataLst>
              <p:tags r:id="rId15"/>
            </p:custDataLst>
          </p:nvPr>
        </p:nvSpPr>
        <p:spPr bwMode="gray">
          <a:xfrm>
            <a:off x="2225675" y="4929188"/>
            <a:ext cx="2428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spcBef>
                <a:spcPct val="0"/>
              </a:spcBef>
              <a:spcAft>
                <a:spcPct val="0"/>
              </a:spcAft>
            </a:pPr>
            <a:fld id="{3B021922-3E4F-40C2-B235-17E6D68562CD}" type="datetime'''''''''''''''6'''''''''''''''''''''''''',''''''''''0'''''''">
              <a:rPr lang="en-US" altLang="en-US" sz="1200">
                <a:solidFill>
                  <a:schemeClr val="tx1"/>
                </a:solidFill>
                <a:sym typeface="+mn-lt"/>
              </a:rPr>
              <a:pPr>
                <a:spcBef>
                  <a:spcPct val="0"/>
                </a:spcBef>
                <a:spcAft>
                  <a:spcPct val="0"/>
                </a:spcAft>
              </a:pPr>
              <a:t>6,0</a:t>
            </a:fld>
            <a:endParaRPr lang="en-US" sz="1200">
              <a:solidFill>
                <a:schemeClr val="tx1"/>
              </a:solidFill>
              <a:sym typeface="+mn-lt"/>
            </a:endParaRPr>
          </a:p>
        </p:txBody>
      </p:sp>
      <p:sp>
        <p:nvSpPr>
          <p:cNvPr id="486" name="Rectangle 485"/>
          <p:cNvSpPr/>
          <p:nvPr>
            <p:custDataLst>
              <p:tags r:id="rId16"/>
            </p:custDataLst>
          </p:nvPr>
        </p:nvSpPr>
        <p:spPr bwMode="gray">
          <a:xfrm>
            <a:off x="2016125" y="3233738"/>
            <a:ext cx="2428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spcBef>
                <a:spcPct val="0"/>
              </a:spcBef>
              <a:spcAft>
                <a:spcPct val="0"/>
              </a:spcAft>
            </a:pPr>
            <a:fld id="{BB3E7040-0B65-4F05-9F0A-A2BDE946A495}" type="datetime'''''''''5'''''',''''''''''''''''''''0'''''''''''''''">
              <a:rPr lang="en-US" altLang="en-US" sz="1200">
                <a:solidFill>
                  <a:schemeClr val="tx1"/>
                </a:solidFill>
                <a:sym typeface="+mn-lt"/>
              </a:rPr>
              <a:pPr>
                <a:spcBef>
                  <a:spcPct val="0"/>
                </a:spcBef>
                <a:spcAft>
                  <a:spcPct val="0"/>
                </a:spcAft>
              </a:pPr>
              <a:t>5,0</a:t>
            </a:fld>
            <a:endParaRPr lang="en-US" sz="1200">
              <a:solidFill>
                <a:schemeClr val="tx1"/>
              </a:solidFill>
              <a:sym typeface="+mn-lt"/>
            </a:endParaRPr>
          </a:p>
        </p:txBody>
      </p:sp>
      <p:sp>
        <p:nvSpPr>
          <p:cNvPr id="504" name="Rectangle 503"/>
          <p:cNvSpPr/>
          <p:nvPr>
            <p:custDataLst>
              <p:tags r:id="rId17"/>
            </p:custDataLst>
          </p:nvPr>
        </p:nvSpPr>
        <p:spPr bwMode="auto">
          <a:xfrm>
            <a:off x="131763" y="2446338"/>
            <a:ext cx="769938"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1D94787-E295-4C02-852D-96A2AFFC5966}" type="datetime'S''uc''cur''''s''al''''es&#10;b''''an''''''ca''''i''r''e''''''s'''">
              <a:rPr lang="en-US" altLang="en-US" sz="1200">
                <a:solidFill>
                  <a:schemeClr val="tx1"/>
                </a:solidFill>
              </a:rPr>
              <a:pPr/>
              <a:t>Succursales
bancaires</a:t>
            </a:fld>
            <a:endParaRPr lang="en-US" sz="1200" dirty="0">
              <a:solidFill>
                <a:schemeClr val="tx1"/>
              </a:solidFill>
              <a:sym typeface="+mn-lt"/>
            </a:endParaRPr>
          </a:p>
        </p:txBody>
      </p:sp>
      <p:sp>
        <p:nvSpPr>
          <p:cNvPr id="485" name="Rectangle 484"/>
          <p:cNvSpPr/>
          <p:nvPr>
            <p:custDataLst>
              <p:tags r:id="rId18"/>
            </p:custDataLst>
          </p:nvPr>
        </p:nvSpPr>
        <p:spPr bwMode="gray">
          <a:xfrm>
            <a:off x="2644775" y="2690813"/>
            <a:ext cx="2428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spcBef>
                <a:spcPct val="0"/>
              </a:spcBef>
              <a:spcAft>
                <a:spcPct val="0"/>
              </a:spcAft>
            </a:pPr>
            <a:fld id="{F6632F10-27F8-4A21-9579-0F35F71B797C}" type="datetime'''''''''''''''''''''''''''8'''''',''''''0'''''''''''''">
              <a:rPr lang="en-US" altLang="en-US" sz="1200">
                <a:solidFill>
                  <a:schemeClr val="tx1"/>
                </a:solidFill>
                <a:sym typeface="+mn-lt"/>
              </a:rPr>
              <a:pPr>
                <a:spcBef>
                  <a:spcPct val="0"/>
                </a:spcBef>
                <a:spcAft>
                  <a:spcPct val="0"/>
                </a:spcAft>
              </a:pPr>
              <a:t>8,0</a:t>
            </a:fld>
            <a:endParaRPr lang="en-US" sz="1200">
              <a:solidFill>
                <a:schemeClr val="tx1"/>
              </a:solidFill>
              <a:sym typeface="+mn-lt"/>
            </a:endParaRPr>
          </a:p>
        </p:txBody>
      </p:sp>
      <p:sp>
        <p:nvSpPr>
          <p:cNvPr id="81" name="Rectangle 80"/>
          <p:cNvSpPr/>
          <p:nvPr>
            <p:custDataLst>
              <p:tags r:id="rId19"/>
            </p:custDataLst>
          </p:nvPr>
        </p:nvSpPr>
        <p:spPr bwMode="auto">
          <a:xfrm>
            <a:off x="585788" y="5081588"/>
            <a:ext cx="3159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A2DE7AD-D712-41F0-AB2D-A59E7A7F9762}" type="datetime'''I''''''''''''''''''M''''''''''''''''''''''''F''''''''''''*'">
              <a:rPr lang="en-US" altLang="en-US" sz="1200">
                <a:solidFill>
                  <a:schemeClr val="tx1"/>
                </a:solidFill>
              </a:rPr>
              <a:pPr/>
              <a:t>IMF*</a:t>
            </a:fld>
            <a:endParaRPr lang="en-US" sz="1200">
              <a:solidFill>
                <a:schemeClr val="tx1"/>
              </a:solidFill>
              <a:sym typeface="+mn-lt"/>
            </a:endParaRPr>
          </a:p>
        </p:txBody>
      </p:sp>
      <p:sp>
        <p:nvSpPr>
          <p:cNvPr id="484" name="Rectangle 483"/>
          <p:cNvSpPr/>
          <p:nvPr>
            <p:custDataLst>
              <p:tags r:id="rId20"/>
            </p:custDataLst>
          </p:nvPr>
        </p:nvSpPr>
        <p:spPr bwMode="gray">
          <a:xfrm>
            <a:off x="1949450" y="2386013"/>
            <a:ext cx="2428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spcBef>
                <a:spcPct val="0"/>
              </a:spcBef>
              <a:spcAft>
                <a:spcPct val="0"/>
              </a:spcAft>
            </a:pPr>
            <a:fld id="{B4BB7EB1-FAA3-4469-8432-A37A9F80FEE6}" type="datetime'4,''''''''''''''''''''''''''''6'''''''''''''''''''''''">
              <a:rPr lang="en-US" altLang="en-US" sz="1200">
                <a:solidFill>
                  <a:schemeClr val="tx1"/>
                </a:solidFill>
                <a:sym typeface="+mn-lt"/>
              </a:rPr>
              <a:pPr>
                <a:spcBef>
                  <a:spcPct val="0"/>
                </a:spcBef>
                <a:spcAft>
                  <a:spcPct val="0"/>
                </a:spcAft>
              </a:pPr>
              <a:t>4,6</a:t>
            </a:fld>
            <a:endParaRPr lang="en-US" sz="1200">
              <a:solidFill>
                <a:schemeClr val="tx1"/>
              </a:solidFill>
              <a:sym typeface="+mn-lt"/>
            </a:endParaRPr>
          </a:p>
        </p:txBody>
      </p:sp>
      <p:sp>
        <p:nvSpPr>
          <p:cNvPr id="508" name="Rectangle 507"/>
          <p:cNvSpPr/>
          <p:nvPr>
            <p:custDataLst>
              <p:tags r:id="rId21"/>
            </p:custDataLst>
          </p:nvPr>
        </p:nvSpPr>
        <p:spPr bwMode="gray">
          <a:xfrm>
            <a:off x="4406900" y="5776913"/>
            <a:ext cx="4079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spcBef>
                <a:spcPct val="0"/>
              </a:spcBef>
              <a:spcAft>
                <a:spcPct val="0"/>
              </a:spcAft>
            </a:pPr>
            <a:fld id="{D67067A3-EA93-48E2-B80B-020FCE5BD734}" type="datetime'''''''''''''''''''2''''''8''6'''',''''0'''''''''''''''''''''">
              <a:rPr lang="en-US" altLang="en-US" sz="1200">
                <a:solidFill>
                  <a:schemeClr val="tx1"/>
                </a:solidFill>
              </a:rPr>
              <a:pPr/>
              <a:t>286,0</a:t>
            </a:fld>
            <a:endParaRPr lang="en-US" sz="1200" dirty="0">
              <a:solidFill>
                <a:schemeClr val="tx1"/>
              </a:solidFill>
              <a:sym typeface="+mn-lt"/>
            </a:endParaRPr>
          </a:p>
        </p:txBody>
      </p:sp>
      <p:sp>
        <p:nvSpPr>
          <p:cNvPr id="507" name="Rectangle 506"/>
          <p:cNvSpPr/>
          <p:nvPr>
            <p:custDataLst>
              <p:tags r:id="rId22"/>
            </p:custDataLst>
          </p:nvPr>
        </p:nvSpPr>
        <p:spPr bwMode="auto">
          <a:xfrm>
            <a:off x="612775" y="3386138"/>
            <a:ext cx="2889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ADAAC5F-82BE-4552-84E1-C5426DD395B0}" type="datetime'''''''''''''''''D''''''''''''''''''''''A''''B'''''''''''''''">
              <a:rPr lang="en-US" altLang="en-US" sz="1200">
                <a:solidFill>
                  <a:schemeClr val="tx1"/>
                </a:solidFill>
              </a:rPr>
              <a:pPr/>
              <a:t>DAB</a:t>
            </a:fld>
            <a:endParaRPr lang="en-US" sz="1200">
              <a:solidFill>
                <a:schemeClr val="tx1"/>
              </a:solidFill>
              <a:sym typeface="+mn-lt"/>
            </a:endParaRPr>
          </a:p>
        </p:txBody>
      </p:sp>
      <p:sp>
        <p:nvSpPr>
          <p:cNvPr id="509" name="Rectangle 508"/>
          <p:cNvSpPr/>
          <p:nvPr>
            <p:custDataLst>
              <p:tags r:id="rId23"/>
            </p:custDataLst>
          </p:nvPr>
        </p:nvSpPr>
        <p:spPr bwMode="auto">
          <a:xfrm>
            <a:off x="1487488" y="1895475"/>
            <a:ext cx="214313" cy="160338"/>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ectangle 509"/>
          <p:cNvSpPr/>
          <p:nvPr>
            <p:custDataLst>
              <p:tags r:id="rId24"/>
            </p:custDataLst>
          </p:nvPr>
        </p:nvSpPr>
        <p:spPr bwMode="auto">
          <a:xfrm>
            <a:off x="590550" y="1895475"/>
            <a:ext cx="214313" cy="160338"/>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ectangle 511"/>
          <p:cNvSpPr/>
          <p:nvPr>
            <p:custDataLst>
              <p:tags r:id="rId25"/>
            </p:custDataLst>
          </p:nvPr>
        </p:nvSpPr>
        <p:spPr bwMode="auto">
          <a:xfrm>
            <a:off x="855663" y="1890713"/>
            <a:ext cx="5302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903D8B7A-A97C-4E6B-AC11-79A1283B2E5E}" type="datetime'''''S''''''''é''''''''n''''é''''''''''g''''''''''''''''a''''l'">
              <a:rPr lang="en-US" altLang="en-US" sz="1200">
                <a:solidFill>
                  <a:schemeClr val="tx1"/>
                </a:solidFill>
              </a:rPr>
              <a:pPr/>
              <a:t>Sénégal</a:t>
            </a:fld>
            <a:endParaRPr lang="en-US" sz="1200">
              <a:solidFill>
                <a:schemeClr val="tx1"/>
              </a:solidFill>
              <a:sym typeface="+mn-lt"/>
            </a:endParaRPr>
          </a:p>
        </p:txBody>
      </p:sp>
      <p:sp>
        <p:nvSpPr>
          <p:cNvPr id="511" name="Rectangle 510"/>
          <p:cNvSpPr/>
          <p:nvPr>
            <p:custDataLst>
              <p:tags r:id="rId26"/>
            </p:custDataLst>
          </p:nvPr>
        </p:nvSpPr>
        <p:spPr bwMode="auto">
          <a:xfrm>
            <a:off x="1752600" y="1890713"/>
            <a:ext cx="21669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65D6D324-51D4-4FD9-B8D9-6DED7A39AF4A}" type="datetime'''''Moy''enne Afr''iq''''''ue'' subsah''''''''a''''rienn''''e'">
              <a:rPr lang="en-US" altLang="en-US" sz="1200">
                <a:solidFill>
                  <a:schemeClr val="tx1"/>
                </a:solidFill>
              </a:rPr>
              <a:pPr/>
              <a:t>Moyenne Afrique subsaharienne</a:t>
            </a:fld>
            <a:endParaRPr lang="en-US" sz="1200">
              <a:solidFill>
                <a:schemeClr val="tx1"/>
              </a:solidFill>
              <a:sym typeface="+mn-lt"/>
            </a:endParaRPr>
          </a:p>
        </p:txBody>
      </p:sp>
      <p:sp>
        <p:nvSpPr>
          <p:cNvPr id="513" name="Rectangle 512"/>
          <p:cNvSpPr/>
          <p:nvPr/>
        </p:nvSpPr>
        <p:spPr>
          <a:xfrm>
            <a:off x="1076761" y="4292836"/>
            <a:ext cx="432048" cy="192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mj-lt"/>
              </a:rPr>
              <a:t>NA</a:t>
            </a:r>
          </a:p>
        </p:txBody>
      </p:sp>
      <p:sp>
        <p:nvSpPr>
          <p:cNvPr id="533" name="Rectangular Callout 78"/>
          <p:cNvSpPr/>
          <p:nvPr/>
        </p:nvSpPr>
        <p:spPr>
          <a:xfrm>
            <a:off x="5455029" y="1830440"/>
            <a:ext cx="3238398" cy="1690636"/>
          </a:xfrm>
          <a:prstGeom prst="wedgeRectCallout">
            <a:avLst>
              <a:gd name="adj1" fmla="val -79253"/>
              <a:gd name="adj2" fmla="val -1049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600" dirty="0">
                <a:solidFill>
                  <a:schemeClr val="tx1"/>
                </a:solidFill>
              </a:rPr>
              <a:t>Les nombres de succursales bancaires et de distributeurs automatiques de billets-DAB sont plus faibles au Sénégal comparé à la moyenne des pays d’Afrique Subsaharienne</a:t>
            </a:r>
          </a:p>
        </p:txBody>
      </p:sp>
      <p:sp>
        <p:nvSpPr>
          <p:cNvPr id="538" name="Rectangular Callout 78"/>
          <p:cNvSpPr/>
          <p:nvPr/>
        </p:nvSpPr>
        <p:spPr>
          <a:xfrm>
            <a:off x="5478370" y="3717032"/>
            <a:ext cx="3188043" cy="1182100"/>
          </a:xfrm>
          <a:prstGeom prst="wedgeRectCallout">
            <a:avLst>
              <a:gd name="adj1" fmla="val -89102"/>
              <a:gd name="adj2" fmla="val 6329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600" dirty="0">
                <a:solidFill>
                  <a:schemeClr val="tx1"/>
                </a:solidFill>
              </a:rPr>
              <a:t>Il y a une prédominance des points d’accès des services de monnaie mobile (x50)</a:t>
            </a:r>
          </a:p>
        </p:txBody>
      </p:sp>
      <p:sp>
        <p:nvSpPr>
          <p:cNvPr id="543" name="Rectangular Callout 78"/>
          <p:cNvSpPr/>
          <p:nvPr/>
        </p:nvSpPr>
        <p:spPr>
          <a:xfrm>
            <a:off x="5576443" y="5085184"/>
            <a:ext cx="3112549" cy="1182100"/>
          </a:xfrm>
          <a:prstGeom prst="wedgeRectCallout">
            <a:avLst>
              <a:gd name="adj1" fmla="val -69403"/>
              <a:gd name="adj2" fmla="val 379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600" dirty="0">
                <a:solidFill>
                  <a:schemeClr val="tx1"/>
                </a:solidFill>
              </a:rPr>
              <a:t>66,5% de la population vit à moins de 5km d’un accès de MM, intermédiaire ou kiosque OTC</a:t>
            </a:r>
            <a:r>
              <a:rPr lang="en-GB" sz="1600" b="1" baseline="30000" dirty="0">
                <a:solidFill>
                  <a:prstClr val="black"/>
                </a:solidFill>
                <a:latin typeface="Calibri" panose="020F0502020204030204" pitchFamily="34" charset="0"/>
              </a:rPr>
              <a:t> 2</a:t>
            </a:r>
            <a:r>
              <a:rPr lang="en-GB" sz="1600" b="1" dirty="0">
                <a:solidFill>
                  <a:prstClr val="black"/>
                </a:solidFill>
                <a:latin typeface="Calibri" panose="020F0502020204030204" pitchFamily="34" charset="0"/>
              </a:rPr>
              <a:t> </a:t>
            </a:r>
            <a:endParaRPr lang="fr-FR" sz="1600" dirty="0">
              <a:solidFill>
                <a:schemeClr val="tx1"/>
              </a:solidFill>
            </a:endParaRPr>
          </a:p>
        </p:txBody>
      </p:sp>
      <p:cxnSp>
        <p:nvCxnSpPr>
          <p:cNvPr id="50" name="Straight Connector 154"/>
          <p:cNvCxnSpPr/>
          <p:nvPr/>
        </p:nvCxnSpPr>
        <p:spPr>
          <a:xfrm>
            <a:off x="288925" y="1700808"/>
            <a:ext cx="40514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996035" y="5180582"/>
            <a:ext cx="432048" cy="192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mj-lt"/>
              </a:rPr>
              <a:t>NA</a:t>
            </a:r>
          </a:p>
        </p:txBody>
      </p:sp>
      <p:sp>
        <p:nvSpPr>
          <p:cNvPr id="90" name="Rectangle 89"/>
          <p:cNvSpPr/>
          <p:nvPr/>
        </p:nvSpPr>
        <p:spPr>
          <a:xfrm>
            <a:off x="1076761" y="4028493"/>
            <a:ext cx="432048" cy="192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mj-lt"/>
              </a:rPr>
              <a:t>NA</a:t>
            </a:r>
          </a:p>
        </p:txBody>
      </p:sp>
      <p:sp>
        <p:nvSpPr>
          <p:cNvPr id="3" name="Espace réservé du numéro de diapositive 2"/>
          <p:cNvSpPr>
            <a:spLocks noGrp="1"/>
          </p:cNvSpPr>
          <p:nvPr>
            <p:ph type="sldNum" sz="quarter" idx="4"/>
          </p:nvPr>
        </p:nvSpPr>
        <p:spPr/>
        <p:txBody>
          <a:bodyPr/>
          <a:lstStyle/>
          <a:p>
            <a:fld id="{2595D1C1-32D3-4A09-A3BB-830F14256841}" type="slidenum">
              <a:rPr lang="en-US" smtClean="0">
                <a:solidFill>
                  <a:prstClr val="black">
                    <a:tint val="75000"/>
                  </a:prstClr>
                </a:solidFill>
              </a:rPr>
              <a:pPr/>
              <a:t>12</a:t>
            </a:fld>
            <a:endParaRPr lang="en-US" dirty="0">
              <a:solidFill>
                <a:prstClr val="black">
                  <a:tint val="75000"/>
                </a:prstClr>
              </a:solidFill>
            </a:endParaRPr>
          </a:p>
        </p:txBody>
      </p:sp>
      <p:grpSp>
        <p:nvGrpSpPr>
          <p:cNvPr id="6" name="Groupe 5"/>
          <p:cNvGrpSpPr/>
          <p:nvPr/>
        </p:nvGrpSpPr>
        <p:grpSpPr>
          <a:xfrm rot="5400000">
            <a:off x="6803102" y="3355846"/>
            <a:ext cx="4425537" cy="185267"/>
            <a:chOff x="636588" y="5083"/>
            <a:chExt cx="4425537" cy="185267"/>
          </a:xfrm>
        </p:grpSpPr>
        <p:sp>
          <p:nvSpPr>
            <p:cNvPr id="38" name="Rectangle 37"/>
            <p:cNvSpPr/>
            <p:nvPr/>
          </p:nvSpPr>
          <p:spPr>
            <a:xfrm>
              <a:off x="636588" y="5083"/>
              <a:ext cx="1089025" cy="18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Points d’accès</a:t>
              </a:r>
            </a:p>
          </p:txBody>
        </p:sp>
        <p:sp>
          <p:nvSpPr>
            <p:cNvPr id="39" name="Rectangle 38"/>
            <p:cNvSpPr/>
            <p:nvPr/>
          </p:nvSpPr>
          <p:spPr>
            <a:xfrm>
              <a:off x="1747504" y="5083"/>
              <a:ext cx="1089025" cy="185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Offre </a:t>
              </a:r>
            </a:p>
          </p:txBody>
        </p:sp>
        <p:sp>
          <p:nvSpPr>
            <p:cNvPr id="40" name="Rectangle 39"/>
            <p:cNvSpPr/>
            <p:nvPr/>
          </p:nvSpPr>
          <p:spPr>
            <a:xfrm>
              <a:off x="2860302" y="5083"/>
              <a:ext cx="1089025" cy="1852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Demande</a:t>
              </a:r>
            </a:p>
          </p:txBody>
        </p:sp>
        <p:sp>
          <p:nvSpPr>
            <p:cNvPr id="41" name="Rectangle 40"/>
            <p:cNvSpPr/>
            <p:nvPr/>
          </p:nvSpPr>
          <p:spPr>
            <a:xfrm>
              <a:off x="3973100" y="5083"/>
              <a:ext cx="1089025" cy="1852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prstClr val="white"/>
                  </a:solidFill>
                  <a:latin typeface="Myriad Pro"/>
                </a:rPr>
                <a:t>Règlementation</a:t>
              </a:r>
              <a:endParaRPr kumimoji="0" lang="fr-FR" sz="1000" b="0" i="0" u="none" strike="noStrike" kern="1200" cap="none" spc="0" normalizeH="0" baseline="0" dirty="0">
                <a:ln>
                  <a:noFill/>
                </a:ln>
                <a:solidFill>
                  <a:prstClr val="white"/>
                </a:solidFill>
                <a:effectLst/>
                <a:uLnTx/>
                <a:uFillTx/>
                <a:latin typeface="Myriad Pro"/>
              </a:endParaRPr>
            </a:p>
          </p:txBody>
        </p:sp>
      </p:grpSp>
    </p:spTree>
    <p:extLst>
      <p:ext uri="{BB962C8B-B14F-4D97-AF65-F5344CB8AC3E}">
        <p14:creationId xmlns:p14="http://schemas.microsoft.com/office/powerpoint/2010/main" val="2182177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7652221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9582" name="Diapositive think-cell" r:id="rId14" imgW="498" imgH="499" progId="TCLayout.ActiveDocument.1">
                  <p:embed/>
                </p:oleObj>
              </mc:Choice>
              <mc:Fallback>
                <p:oleObj name="Diapositive think-cell" r:id="rId14" imgW="498" imgH="499" progId="TCLayout.ActiveDocument.1">
                  <p:embed/>
                  <p:pic>
                    <p:nvPicPr>
                      <p:cNvPr id="14" name="Object 13"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1" name="Rectangle 10"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latin typeface="Myriad Pro"/>
              <a:sym typeface="Myriad Pro"/>
            </a:endParaRPr>
          </a:p>
        </p:txBody>
      </p:sp>
      <p:sp>
        <p:nvSpPr>
          <p:cNvPr id="3" name="Title 2"/>
          <p:cNvSpPr>
            <a:spLocks noGrp="1"/>
          </p:cNvSpPr>
          <p:nvPr>
            <p:ph type="title"/>
          </p:nvPr>
        </p:nvSpPr>
        <p:spPr>
          <a:xfrm>
            <a:off x="415637" y="168159"/>
            <a:ext cx="7391400" cy="884577"/>
          </a:xfrm>
        </p:spPr>
        <p:txBody>
          <a:bodyPr/>
          <a:lstStyle/>
          <a:p>
            <a:r>
              <a:rPr lang="fr-FR" sz="2000" dirty="0">
                <a:solidFill>
                  <a:schemeClr val="tx1"/>
                </a:solidFill>
              </a:rPr>
              <a:t>La non ouverture d’un compte bancaire est surtout liée au manque d’argent, à la cherté, ainsi que la distance</a:t>
            </a:r>
            <a:endParaRPr lang="en-US" sz="2000" dirty="0">
              <a:solidFill>
                <a:schemeClr val="tx1"/>
              </a:solidFill>
            </a:endParaRPr>
          </a:p>
        </p:txBody>
      </p:sp>
      <p:graphicFrame>
        <p:nvGraphicFramePr>
          <p:cNvPr id="9" name="Object 8"/>
          <p:cNvGraphicFramePr>
            <a:graphicFrameLocks/>
          </p:cNvGraphicFramePr>
          <p:nvPr>
            <p:custDataLst>
              <p:tags r:id="rId4"/>
            </p:custDataLst>
            <p:extLst>
              <p:ext uri="{D42A27DB-BD31-4B8C-83A1-F6EECF244321}">
                <p14:modId xmlns:p14="http://schemas.microsoft.com/office/powerpoint/2010/main" val="2235547668"/>
              </p:ext>
            </p:extLst>
          </p:nvPr>
        </p:nvGraphicFramePr>
        <p:xfrm>
          <a:off x="38100" y="2362200"/>
          <a:ext cx="8677319" cy="2247900"/>
        </p:xfrm>
        <a:graphic>
          <a:graphicData uri="http://schemas.openxmlformats.org/presentationml/2006/ole">
            <mc:AlternateContent xmlns:mc="http://schemas.openxmlformats.org/markup-compatibility/2006">
              <mc:Choice xmlns:v="urn:schemas-microsoft-com:vml" Requires="v">
                <p:oleObj spid="_x0000_s489583" name="Chart" r:id="rId16" imgW="8677319" imgH="2247900" progId="MSGraph.Chart.8">
                  <p:embed followColorScheme="full"/>
                </p:oleObj>
              </mc:Choice>
              <mc:Fallback>
                <p:oleObj name="Chart" r:id="rId16" imgW="8677319" imgH="2247900" progId="MSGraph.Chart.8">
                  <p:embed followColorScheme="full"/>
                  <p:pic>
                    <p:nvPicPr>
                      <p:cNvPr id="9" name="Object 8"/>
                      <p:cNvPicPr/>
                      <p:nvPr/>
                    </p:nvPicPr>
                    <p:blipFill>
                      <a:blip r:embed="rId17"/>
                      <a:stretch>
                        <a:fillRect/>
                      </a:stretch>
                    </p:blipFill>
                    <p:spPr>
                      <a:xfrm>
                        <a:off x="38100" y="2362200"/>
                        <a:ext cx="8677319" cy="2247900"/>
                      </a:xfrm>
                      <a:prstGeom prst="rect">
                        <a:avLst/>
                      </a:prstGeom>
                    </p:spPr>
                  </p:pic>
                </p:oleObj>
              </mc:Fallback>
            </mc:AlternateContent>
          </a:graphicData>
        </a:graphic>
      </p:graphicFrame>
      <p:sp>
        <p:nvSpPr>
          <p:cNvPr id="17" name="Rectangle 16"/>
          <p:cNvSpPr/>
          <p:nvPr>
            <p:custDataLst>
              <p:tags r:id="rId5"/>
            </p:custDataLst>
          </p:nvPr>
        </p:nvSpPr>
        <p:spPr bwMode="auto">
          <a:xfrm>
            <a:off x="6823075" y="4594225"/>
            <a:ext cx="14620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27BEC3B9-51BD-4546-8A56-1782583B6F98}" type="datetime'''''N''''''''e'' ''peu''t ''''pa''''s ''''en ''o''''uvrir'''''">
              <a:rPr lang="en-US" altLang="en-US" sz="1200">
                <a:solidFill>
                  <a:schemeClr val="tx1"/>
                </a:solidFill>
              </a:rPr>
              <a:pPr/>
              <a:t>Ne peut pas en ouvrir</a:t>
            </a:fld>
            <a:endParaRPr lang="en-US" sz="1200" dirty="0">
              <a:solidFill>
                <a:schemeClr val="tx1"/>
              </a:solidFill>
              <a:sym typeface="+mn-lt"/>
            </a:endParaRPr>
          </a:p>
        </p:txBody>
      </p:sp>
      <p:sp>
        <p:nvSpPr>
          <p:cNvPr id="32" name="Rectangle 31"/>
          <p:cNvSpPr/>
          <p:nvPr>
            <p:custDataLst>
              <p:tags r:id="rId6"/>
            </p:custDataLst>
          </p:nvPr>
        </p:nvSpPr>
        <p:spPr bwMode="gray">
          <a:xfrm>
            <a:off x="7386638" y="3525838"/>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E614B266-22F2-4FEE-A006-E5767824C901}" type="datetime'''''''''''''''''2''8''''''''''''''''''%'''''">
              <a:rPr lang="en-US" altLang="en-US" sz="1200">
                <a:solidFill>
                  <a:schemeClr val="tx1"/>
                </a:solidFill>
                <a:sym typeface="+mn-lt"/>
              </a:rPr>
              <a:pPr algn="ctr">
                <a:spcBef>
                  <a:spcPct val="0"/>
                </a:spcBef>
                <a:spcAft>
                  <a:spcPct val="0"/>
                </a:spcAft>
              </a:pPr>
              <a:t>28%</a:t>
            </a:fld>
            <a:endParaRPr lang="en-US" sz="1200">
              <a:solidFill>
                <a:schemeClr val="tx1"/>
              </a:solidFill>
              <a:sym typeface="+mn-lt"/>
            </a:endParaRPr>
          </a:p>
        </p:txBody>
      </p:sp>
      <p:sp>
        <p:nvSpPr>
          <p:cNvPr id="16" name="Rectangle 15"/>
          <p:cNvSpPr/>
          <p:nvPr>
            <p:custDataLst>
              <p:tags r:id="rId7"/>
            </p:custDataLst>
          </p:nvPr>
        </p:nvSpPr>
        <p:spPr bwMode="auto">
          <a:xfrm>
            <a:off x="5076056" y="4594225"/>
            <a:ext cx="716706"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9017FBE7-716D-4EDF-BD53-3C90AD4082B2}" type="datetime'''''''''''''D''i''''''''''''''''''s''t''''a''nc''''''e'''''''">
              <a:rPr lang="en-US" altLang="en-US" sz="1200">
                <a:solidFill>
                  <a:schemeClr val="tx1"/>
                </a:solidFill>
              </a:rPr>
              <a:pPr/>
              <a:t>Distance</a:t>
            </a:fld>
            <a:endParaRPr lang="en-US" sz="1200" dirty="0">
              <a:solidFill>
                <a:schemeClr val="tx1"/>
              </a:solidFill>
              <a:sym typeface="+mn-lt"/>
            </a:endParaRPr>
          </a:p>
        </p:txBody>
      </p:sp>
      <p:sp>
        <p:nvSpPr>
          <p:cNvPr id="31" name="Rectangle 30"/>
          <p:cNvSpPr/>
          <p:nvPr>
            <p:custDataLst>
              <p:tags r:id="rId8"/>
            </p:custDataLst>
          </p:nvPr>
        </p:nvSpPr>
        <p:spPr bwMode="gray">
          <a:xfrm>
            <a:off x="5276850" y="3354388"/>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5DBDCCC3-ECE3-4D8E-AC11-AA742A9017D8}" type="datetime'''''''''''''3''''''''4''''''''''''''''''''''''%'''''''''''">
              <a:rPr lang="en-US" altLang="en-US" sz="1200">
                <a:solidFill>
                  <a:schemeClr val="tx1"/>
                </a:solidFill>
                <a:sym typeface="+mn-lt"/>
              </a:rPr>
              <a:pPr algn="ctr">
                <a:spcBef>
                  <a:spcPct val="0"/>
                </a:spcBef>
                <a:spcAft>
                  <a:spcPct val="0"/>
                </a:spcAft>
              </a:pPr>
              <a:t>34%</a:t>
            </a:fld>
            <a:endParaRPr lang="en-US" sz="1200">
              <a:solidFill>
                <a:schemeClr val="tx1"/>
              </a:solidFill>
              <a:sym typeface="+mn-lt"/>
            </a:endParaRPr>
          </a:p>
        </p:txBody>
      </p:sp>
      <p:sp>
        <p:nvSpPr>
          <p:cNvPr id="15" name="Rectangle 14"/>
          <p:cNvSpPr/>
          <p:nvPr>
            <p:custDataLst>
              <p:tags r:id="rId9"/>
            </p:custDataLst>
          </p:nvPr>
        </p:nvSpPr>
        <p:spPr bwMode="auto">
          <a:xfrm>
            <a:off x="3105150" y="4594225"/>
            <a:ext cx="458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BF81E551-8C56-4878-8048-5C9E7B9FA7C4}" type="datetime'''''''''''''C''h''e''''''''''''''''''''r''''''t''''é'">
              <a:rPr lang="en-US" altLang="en-US" sz="1200">
                <a:solidFill>
                  <a:schemeClr val="tx1"/>
                </a:solidFill>
              </a:rPr>
              <a:pPr/>
              <a:t>Cherté</a:t>
            </a:fld>
            <a:endParaRPr lang="en-US" sz="1200" dirty="0">
              <a:solidFill>
                <a:schemeClr val="tx1"/>
              </a:solidFill>
              <a:sym typeface="+mn-lt"/>
            </a:endParaRPr>
          </a:p>
        </p:txBody>
      </p:sp>
      <p:sp>
        <p:nvSpPr>
          <p:cNvPr id="30" name="Rectangle 29"/>
          <p:cNvSpPr/>
          <p:nvPr>
            <p:custDataLst>
              <p:tags r:id="rId10"/>
            </p:custDataLst>
          </p:nvPr>
        </p:nvSpPr>
        <p:spPr bwMode="gray">
          <a:xfrm>
            <a:off x="3167063" y="3106738"/>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86AA889C-D70C-4892-AC43-A2FD20C51F90}" type="datetime'43''%'''''''''''''''''''''''''''''''''''''''''">
              <a:rPr lang="en-US" altLang="en-US" sz="1200">
                <a:solidFill>
                  <a:schemeClr val="tx1"/>
                </a:solidFill>
                <a:sym typeface="+mn-lt"/>
              </a:rPr>
              <a:pPr algn="ctr">
                <a:spcBef>
                  <a:spcPct val="0"/>
                </a:spcBef>
                <a:spcAft>
                  <a:spcPct val="0"/>
                </a:spcAft>
              </a:pPr>
              <a:t>43%</a:t>
            </a:fld>
            <a:endParaRPr lang="en-US" sz="1200">
              <a:solidFill>
                <a:schemeClr val="tx1"/>
              </a:solidFill>
              <a:sym typeface="+mn-lt"/>
            </a:endParaRPr>
          </a:p>
        </p:txBody>
      </p:sp>
      <p:sp>
        <p:nvSpPr>
          <p:cNvPr id="10" name="Rectangle 9"/>
          <p:cNvSpPr/>
          <p:nvPr>
            <p:custDataLst>
              <p:tags r:id="rId11"/>
            </p:custDataLst>
          </p:nvPr>
        </p:nvSpPr>
        <p:spPr bwMode="auto">
          <a:xfrm>
            <a:off x="638175" y="4594225"/>
            <a:ext cx="11636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ECF273EA-CDE2-40C3-B980-D9099A1195C4}" type="datetime'Ma''n''''q''''ue'''' d''''’''''''''''''a''''rg''e''n''''''t'''">
              <a:rPr lang="en-US" altLang="en-US" sz="1200">
                <a:solidFill>
                  <a:schemeClr val="tx1"/>
                </a:solidFill>
              </a:rPr>
              <a:pPr/>
              <a:t>Manque d’argent</a:t>
            </a:fld>
            <a:endParaRPr lang="en-US" sz="1200" dirty="0">
              <a:solidFill>
                <a:schemeClr val="tx1"/>
              </a:solidFill>
              <a:sym typeface="+mn-lt"/>
            </a:endParaRPr>
          </a:p>
        </p:txBody>
      </p:sp>
      <p:sp>
        <p:nvSpPr>
          <p:cNvPr id="29" name="Rectangle 28"/>
          <p:cNvSpPr/>
          <p:nvPr>
            <p:custDataLst>
              <p:tags r:id="rId12"/>
            </p:custDataLst>
          </p:nvPr>
        </p:nvSpPr>
        <p:spPr bwMode="gray">
          <a:xfrm>
            <a:off x="1052513" y="2278063"/>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0DCC20D7-F66A-485D-9B7D-9F97D7EDB587}" type="datetime'''''''''''''''''''''''''''''''''''7''''3''''''%'''''''''''">
              <a:rPr lang="en-US" altLang="en-US" sz="1200">
                <a:solidFill>
                  <a:schemeClr val="tx1"/>
                </a:solidFill>
                <a:sym typeface="+mn-lt"/>
              </a:rPr>
              <a:pPr algn="ctr">
                <a:spcBef>
                  <a:spcPct val="0"/>
                </a:spcBef>
                <a:spcAft>
                  <a:spcPct val="0"/>
                </a:spcAft>
              </a:pPr>
              <a:t>73%</a:t>
            </a:fld>
            <a:endParaRPr lang="en-US" sz="1200">
              <a:solidFill>
                <a:schemeClr val="tx1"/>
              </a:solidFill>
              <a:sym typeface="+mn-lt"/>
            </a:endParaRPr>
          </a:p>
        </p:txBody>
      </p:sp>
      <p:cxnSp>
        <p:nvCxnSpPr>
          <p:cNvPr id="45" name="Straight Connector 44"/>
          <p:cNvCxnSpPr>
            <a:cxnSpLocks/>
          </p:cNvCxnSpPr>
          <p:nvPr/>
        </p:nvCxnSpPr>
        <p:spPr>
          <a:xfrm flipV="1">
            <a:off x="2223513" y="1684695"/>
            <a:ext cx="4220695" cy="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4"/>
          <p:cNvSpPr>
            <a:spLocks noGrp="1"/>
          </p:cNvSpPr>
          <p:nvPr>
            <p:ph type="body" sz="quarter" idx="4294967295"/>
          </p:nvPr>
        </p:nvSpPr>
        <p:spPr>
          <a:xfrm>
            <a:off x="415637" y="6446488"/>
            <a:ext cx="8548851" cy="411512"/>
          </a:xfrm>
          <a:prstGeom prst="rect">
            <a:avLst/>
          </a:prstGeom>
        </p:spPr>
        <p:txBody>
          <a:bodyPr/>
          <a:lstStyle/>
          <a:p>
            <a:pPr marL="0" indent="0">
              <a:spcBef>
                <a:spcPts val="0"/>
              </a:spcBef>
              <a:buNone/>
              <a:defRPr/>
            </a:pPr>
            <a:r>
              <a:rPr lang="fr-FR" sz="900" dirty="0">
                <a:cs typeface="Arial" pitchFamily="34" charset="0"/>
              </a:rPr>
              <a:t>Sources : [1] n=500 femmes. Banque mondiale, Global </a:t>
            </a:r>
            <a:r>
              <a:rPr lang="fr-FR" sz="900" dirty="0" err="1">
                <a:cs typeface="Arial" pitchFamily="34" charset="0"/>
              </a:rPr>
              <a:t>Findex</a:t>
            </a:r>
            <a:r>
              <a:rPr lang="fr-FR" sz="900" dirty="0">
                <a:cs typeface="Arial" pitchFamily="34" charset="0"/>
              </a:rPr>
              <a:t>, 2014</a:t>
            </a:r>
            <a:endParaRPr lang="fr-FR" sz="900" dirty="0"/>
          </a:p>
        </p:txBody>
      </p:sp>
      <p:sp>
        <p:nvSpPr>
          <p:cNvPr id="64" name="Rectangle 63"/>
          <p:cNvSpPr/>
          <p:nvPr/>
        </p:nvSpPr>
        <p:spPr>
          <a:xfrm>
            <a:off x="1764393" y="1196752"/>
            <a:ext cx="5057095" cy="407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Raisons de ne pas avoir un compte bancaire (N=500)</a:t>
            </a:r>
            <a:r>
              <a:rPr lang="fr-FR" sz="1400" b="1" baseline="30000" dirty="0">
                <a:solidFill>
                  <a:schemeClr val="tx1"/>
                </a:solidFill>
              </a:rPr>
              <a:t>1</a:t>
            </a:r>
            <a:endParaRPr lang="fr-FR" sz="1400" b="1" dirty="0">
              <a:solidFill>
                <a:schemeClr val="tx1"/>
              </a:solidFill>
            </a:endParaRPr>
          </a:p>
        </p:txBody>
      </p:sp>
      <p:grpSp>
        <p:nvGrpSpPr>
          <p:cNvPr id="21" name="Groupe 20">
            <a:extLst>
              <a:ext uri="{FF2B5EF4-FFF2-40B4-BE49-F238E27FC236}">
                <a16:creationId xmlns="" xmlns:a16="http://schemas.microsoft.com/office/drawing/2014/main" id="{CAABD994-77B3-46BA-B753-1DFA0346A2C2}"/>
              </a:ext>
            </a:extLst>
          </p:cNvPr>
          <p:cNvGrpSpPr/>
          <p:nvPr/>
        </p:nvGrpSpPr>
        <p:grpSpPr>
          <a:xfrm rot="5400000">
            <a:off x="6803102" y="3355846"/>
            <a:ext cx="4425537" cy="185267"/>
            <a:chOff x="636588" y="5083"/>
            <a:chExt cx="4425537" cy="185267"/>
          </a:xfrm>
        </p:grpSpPr>
        <p:sp>
          <p:nvSpPr>
            <p:cNvPr id="22" name="Rectangle 21">
              <a:extLst>
                <a:ext uri="{FF2B5EF4-FFF2-40B4-BE49-F238E27FC236}">
                  <a16:creationId xmlns="" xmlns:a16="http://schemas.microsoft.com/office/drawing/2014/main" id="{73C1F54D-515F-4C92-A31F-AE8555AD40ED}"/>
                </a:ext>
              </a:extLst>
            </p:cNvPr>
            <p:cNvSpPr/>
            <p:nvPr/>
          </p:nvSpPr>
          <p:spPr>
            <a:xfrm>
              <a:off x="636588" y="5083"/>
              <a:ext cx="1089025" cy="18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Points d’accès</a:t>
              </a:r>
            </a:p>
          </p:txBody>
        </p:sp>
        <p:sp>
          <p:nvSpPr>
            <p:cNvPr id="23" name="Rectangle 22">
              <a:extLst>
                <a:ext uri="{FF2B5EF4-FFF2-40B4-BE49-F238E27FC236}">
                  <a16:creationId xmlns="" xmlns:a16="http://schemas.microsoft.com/office/drawing/2014/main" id="{6C025DF2-90DF-4EF8-B714-D36125AC0B27}"/>
                </a:ext>
              </a:extLst>
            </p:cNvPr>
            <p:cNvSpPr/>
            <p:nvPr/>
          </p:nvSpPr>
          <p:spPr>
            <a:xfrm>
              <a:off x="1747504" y="5083"/>
              <a:ext cx="1089025" cy="185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Offre </a:t>
              </a:r>
            </a:p>
          </p:txBody>
        </p:sp>
        <p:sp>
          <p:nvSpPr>
            <p:cNvPr id="24" name="Rectangle 23">
              <a:extLst>
                <a:ext uri="{FF2B5EF4-FFF2-40B4-BE49-F238E27FC236}">
                  <a16:creationId xmlns="" xmlns:a16="http://schemas.microsoft.com/office/drawing/2014/main" id="{D095C1DF-1B6E-4763-8FFE-E8BAB7C40F66}"/>
                </a:ext>
              </a:extLst>
            </p:cNvPr>
            <p:cNvSpPr/>
            <p:nvPr/>
          </p:nvSpPr>
          <p:spPr>
            <a:xfrm>
              <a:off x="2860302" y="5083"/>
              <a:ext cx="1089025" cy="1852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Demande</a:t>
              </a:r>
            </a:p>
          </p:txBody>
        </p:sp>
        <p:sp>
          <p:nvSpPr>
            <p:cNvPr id="25" name="Rectangle 24">
              <a:extLst>
                <a:ext uri="{FF2B5EF4-FFF2-40B4-BE49-F238E27FC236}">
                  <a16:creationId xmlns="" xmlns:a16="http://schemas.microsoft.com/office/drawing/2014/main" id="{A38083B4-103B-41D1-9537-07BE7A044B70}"/>
                </a:ext>
              </a:extLst>
            </p:cNvPr>
            <p:cNvSpPr/>
            <p:nvPr/>
          </p:nvSpPr>
          <p:spPr>
            <a:xfrm>
              <a:off x="3973100" y="5083"/>
              <a:ext cx="1089025" cy="1852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prstClr val="white"/>
                  </a:solidFill>
                  <a:latin typeface="Myriad Pro"/>
                </a:rPr>
                <a:t>Règlementation</a:t>
              </a:r>
              <a:endParaRPr kumimoji="0" lang="fr-FR" sz="1000" b="0" i="0" u="none" strike="noStrike" kern="1200" cap="none" spc="0" normalizeH="0" baseline="0" dirty="0">
                <a:ln>
                  <a:noFill/>
                </a:ln>
                <a:solidFill>
                  <a:prstClr val="white"/>
                </a:solidFill>
                <a:effectLst/>
                <a:uLnTx/>
                <a:uFillTx/>
                <a:latin typeface="Myriad Pro"/>
              </a:endParaRPr>
            </a:p>
          </p:txBody>
        </p:sp>
      </p:grpSp>
      <p:sp>
        <p:nvSpPr>
          <p:cNvPr id="27" name="Rectangular Callout 78">
            <a:extLst>
              <a:ext uri="{FF2B5EF4-FFF2-40B4-BE49-F238E27FC236}">
                <a16:creationId xmlns="" xmlns:a16="http://schemas.microsoft.com/office/drawing/2014/main" id="{4D3684AC-3E17-4711-B319-266D1B4D318F}"/>
              </a:ext>
            </a:extLst>
          </p:cNvPr>
          <p:cNvSpPr/>
          <p:nvPr/>
        </p:nvSpPr>
        <p:spPr>
          <a:xfrm>
            <a:off x="2242838" y="1772279"/>
            <a:ext cx="4445745" cy="950157"/>
          </a:xfrm>
          <a:prstGeom prst="wedgeRectCallout">
            <a:avLst>
              <a:gd name="adj1" fmla="val 29211"/>
              <a:gd name="adj2" fmla="val 1189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600" i="1" dirty="0">
                <a:solidFill>
                  <a:schemeClr val="tx1"/>
                </a:solidFill>
              </a:rPr>
              <a:t>40,6% des 15-49 ans trouvent normal de se faire battre par le mari si elles sortent de la maison sans sa permission</a:t>
            </a:r>
          </a:p>
        </p:txBody>
      </p:sp>
      <p:sp>
        <p:nvSpPr>
          <p:cNvPr id="28" name="Rounded Rectangular Callout 22">
            <a:extLst>
              <a:ext uri="{FF2B5EF4-FFF2-40B4-BE49-F238E27FC236}">
                <a16:creationId xmlns="" xmlns:a16="http://schemas.microsoft.com/office/drawing/2014/main" id="{F5A74031-2962-498D-8563-E1B219ADC149}"/>
              </a:ext>
            </a:extLst>
          </p:cNvPr>
          <p:cNvSpPr/>
          <p:nvPr/>
        </p:nvSpPr>
        <p:spPr>
          <a:xfrm>
            <a:off x="4211960" y="5085184"/>
            <a:ext cx="4321562" cy="1310036"/>
          </a:xfrm>
          <a:prstGeom prst="wedgeRoundRectCallout">
            <a:avLst>
              <a:gd name="adj1" fmla="val 33569"/>
              <a:gd name="adj2" fmla="val -72505"/>
              <a:gd name="adj3" fmla="val 16667"/>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i="1" dirty="0">
                <a:solidFill>
                  <a:schemeClr val="tx1"/>
                </a:solidFill>
              </a:rPr>
              <a:t>« Je ne veux pas aller prendre un crédit dans l’institution de microfinance X car je l’ai vu afficher en public la photo de certaines personnes en situation de non paiement » </a:t>
            </a:r>
            <a:r>
              <a:rPr lang="fr-FR" sz="1600" b="1" i="1" dirty="0">
                <a:solidFill>
                  <a:schemeClr val="tx1"/>
                </a:solidFill>
              </a:rPr>
              <a:t>Femme membre d’une tontine</a:t>
            </a:r>
          </a:p>
        </p:txBody>
      </p:sp>
    </p:spTree>
    <p:extLst>
      <p:ext uri="{BB962C8B-B14F-4D97-AF65-F5344CB8AC3E}">
        <p14:creationId xmlns:p14="http://schemas.microsoft.com/office/powerpoint/2010/main" val="146522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712745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0667" name="Diapositive think-cell" r:id="rId17" imgW="498" imgH="499" progId="TCLayout.ActiveDocument.1">
                  <p:embed/>
                </p:oleObj>
              </mc:Choice>
              <mc:Fallback>
                <p:oleObj name="Diapositive think-cell" r:id="rId17" imgW="498" imgH="499" progId="TCLayout.ActiveDocument.1">
                  <p:embed/>
                  <p:pic>
                    <p:nvPicPr>
                      <p:cNvPr id="14" name="Object 13" hidden="1"/>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11" name="Rectangle 10"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a:latin typeface="Myriad Pro"/>
              <a:sym typeface="Myriad Pro"/>
            </a:endParaRPr>
          </a:p>
        </p:txBody>
      </p:sp>
      <p:sp>
        <p:nvSpPr>
          <p:cNvPr id="3" name="Title 2"/>
          <p:cNvSpPr>
            <a:spLocks noGrp="1"/>
          </p:cNvSpPr>
          <p:nvPr>
            <p:ph type="title"/>
          </p:nvPr>
        </p:nvSpPr>
        <p:spPr>
          <a:xfrm>
            <a:off x="395445" y="44624"/>
            <a:ext cx="7391400" cy="884577"/>
          </a:xfrm>
        </p:spPr>
        <p:txBody>
          <a:bodyPr/>
          <a:lstStyle/>
          <a:p>
            <a:r>
              <a:rPr lang="fr-FR" sz="2000" dirty="0">
                <a:solidFill>
                  <a:schemeClr val="tx1"/>
                </a:solidFill>
              </a:rPr>
              <a:t>La monnaie mobile pourrait être un moyen d’y remédier mais les écarts dans la possession et l’acc</a:t>
            </a:r>
            <a:r>
              <a:rPr lang="fr-FR" sz="2000" dirty="0"/>
              <a:t>ès</a:t>
            </a:r>
            <a:r>
              <a:rPr lang="fr-FR" sz="2000" dirty="0">
                <a:solidFill>
                  <a:schemeClr val="tx1"/>
                </a:solidFill>
              </a:rPr>
              <a:t> à un téléphone sont des contraintes à son utilisation</a:t>
            </a:r>
            <a:endParaRPr lang="en-US" sz="2000" dirty="0">
              <a:solidFill>
                <a:schemeClr val="tx1"/>
              </a:solidFill>
            </a:endParaRPr>
          </a:p>
        </p:txBody>
      </p:sp>
      <p:graphicFrame>
        <p:nvGraphicFramePr>
          <p:cNvPr id="19" name="Object 18"/>
          <p:cNvGraphicFramePr>
            <a:graphicFrameLocks/>
          </p:cNvGraphicFramePr>
          <p:nvPr>
            <p:custDataLst>
              <p:tags r:id="rId4"/>
            </p:custDataLst>
            <p:extLst>
              <p:ext uri="{D42A27DB-BD31-4B8C-83A1-F6EECF244321}">
                <p14:modId xmlns:p14="http://schemas.microsoft.com/office/powerpoint/2010/main" val="607106774"/>
              </p:ext>
            </p:extLst>
          </p:nvPr>
        </p:nvGraphicFramePr>
        <p:xfrm>
          <a:off x="609600" y="1943100"/>
          <a:ext cx="2790790" cy="1371600"/>
        </p:xfrm>
        <a:graphic>
          <a:graphicData uri="http://schemas.openxmlformats.org/presentationml/2006/ole">
            <mc:AlternateContent xmlns:mc="http://schemas.openxmlformats.org/markup-compatibility/2006">
              <mc:Choice xmlns:v="urn:schemas-microsoft-com:vml" Requires="v">
                <p:oleObj spid="_x0000_s490668" name="Chart" r:id="rId19" imgW="2790790" imgH="1371600" progId="MSGraph.Chart.8">
                  <p:embed followColorScheme="full"/>
                </p:oleObj>
              </mc:Choice>
              <mc:Fallback>
                <p:oleObj name="Chart" r:id="rId19" imgW="2790790" imgH="1371600" progId="MSGraph.Chart.8">
                  <p:embed followColorScheme="full"/>
                  <p:pic>
                    <p:nvPicPr>
                      <p:cNvPr id="19" name="Object 18"/>
                      <p:cNvPicPr/>
                      <p:nvPr/>
                    </p:nvPicPr>
                    <p:blipFill>
                      <a:blip r:embed="rId20"/>
                      <a:stretch>
                        <a:fillRect/>
                      </a:stretch>
                    </p:blipFill>
                    <p:spPr>
                      <a:xfrm>
                        <a:off x="609600" y="1943100"/>
                        <a:ext cx="2790790" cy="1371600"/>
                      </a:xfrm>
                      <a:prstGeom prst="rect">
                        <a:avLst/>
                      </a:prstGeom>
                    </p:spPr>
                  </p:pic>
                </p:oleObj>
              </mc:Fallback>
            </mc:AlternateContent>
          </a:graphicData>
        </a:graphic>
      </p:graphicFrame>
      <p:sp>
        <p:nvSpPr>
          <p:cNvPr id="20" name="Rectangle 19"/>
          <p:cNvSpPr/>
          <p:nvPr>
            <p:custDataLst>
              <p:tags r:id="rId5"/>
            </p:custDataLst>
          </p:nvPr>
        </p:nvSpPr>
        <p:spPr bwMode="auto">
          <a:xfrm>
            <a:off x="2171700" y="3284538"/>
            <a:ext cx="982663"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B47EDA4F-789F-4BB5-8C6D-3EDD50B3B12C}" type="datetime'N''''e connait'' pas'' ''''la mo''nna''''''ie'' mobi''l''e'">
              <a:rPr lang="en-US" altLang="en-US" sz="1000">
                <a:solidFill>
                  <a:schemeClr val="tx1"/>
                </a:solidFill>
              </a:rPr>
              <a:pPr/>
              <a:t>Ne connait pas la monnaie mobile</a:t>
            </a:fld>
            <a:endParaRPr lang="en-US" sz="1000" dirty="0">
              <a:solidFill>
                <a:schemeClr val="tx1"/>
              </a:solidFill>
              <a:sym typeface="+mn-lt"/>
            </a:endParaRPr>
          </a:p>
        </p:txBody>
      </p:sp>
      <p:sp>
        <p:nvSpPr>
          <p:cNvPr id="13" name="Rectangle 12"/>
          <p:cNvSpPr/>
          <p:nvPr>
            <p:custDataLst>
              <p:tags r:id="rId6"/>
            </p:custDataLst>
          </p:nvPr>
        </p:nvSpPr>
        <p:spPr bwMode="gray">
          <a:xfrm>
            <a:off x="2525713" y="1879600"/>
            <a:ext cx="2746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54A4CDB7-C83F-486C-ADE5-9F24E76A4080}" type="datetime'''''''''3''''''''''''''''''''''''''''0''%'''''''''''''''''">
              <a:rPr lang="en-US" altLang="en-US" sz="1000">
                <a:solidFill>
                  <a:schemeClr val="tx1"/>
                </a:solidFill>
                <a:sym typeface="+mn-lt"/>
              </a:rPr>
              <a:pPr algn="ctr">
                <a:spcBef>
                  <a:spcPct val="0"/>
                </a:spcBef>
                <a:spcAft>
                  <a:spcPct val="0"/>
                </a:spcAft>
              </a:pPr>
              <a:t>30%</a:t>
            </a:fld>
            <a:endParaRPr lang="en-US" sz="1000" dirty="0">
              <a:solidFill>
                <a:schemeClr val="tx1"/>
              </a:solidFill>
              <a:sym typeface="+mn-lt"/>
            </a:endParaRPr>
          </a:p>
        </p:txBody>
      </p:sp>
      <p:sp>
        <p:nvSpPr>
          <p:cNvPr id="21" name="Rectangle 20"/>
          <p:cNvSpPr/>
          <p:nvPr>
            <p:custDataLst>
              <p:tags r:id="rId7"/>
            </p:custDataLst>
          </p:nvPr>
        </p:nvSpPr>
        <p:spPr bwMode="auto">
          <a:xfrm>
            <a:off x="747713" y="3284538"/>
            <a:ext cx="1249363"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66E7C0CC-20E9-40E7-84AF-0FC1A5579E49}" type="datetime'Ne d''''é''tient p''a''s/''''ne pas avoir ''ac''cès à un tel'">
              <a:rPr lang="en-US" altLang="en-US" sz="1000">
                <a:solidFill>
                  <a:schemeClr val="tx1"/>
                </a:solidFill>
              </a:rPr>
              <a:pPr/>
              <a:t>Ne détient pas/ne pas avoir accès à un tel</a:t>
            </a:fld>
            <a:endParaRPr lang="en-US" sz="1000">
              <a:solidFill>
                <a:schemeClr val="tx1"/>
              </a:solidFill>
              <a:sym typeface="+mn-lt"/>
            </a:endParaRPr>
          </a:p>
        </p:txBody>
      </p:sp>
      <p:sp>
        <p:nvSpPr>
          <p:cNvPr id="12" name="Rectangle 11"/>
          <p:cNvSpPr/>
          <p:nvPr>
            <p:custDataLst>
              <p:tags r:id="rId8"/>
            </p:custDataLst>
          </p:nvPr>
        </p:nvSpPr>
        <p:spPr bwMode="gray">
          <a:xfrm>
            <a:off x="1235075" y="1879600"/>
            <a:ext cx="2746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D7503D5A-6FFB-44C4-B44B-C7FF3CAD1A06}" type="datetime'''''''''3''''''''0''''''''''''''''''''''''''''''%'''">
              <a:rPr lang="en-US" altLang="en-US" sz="1000">
                <a:solidFill>
                  <a:schemeClr val="tx1"/>
                </a:solidFill>
                <a:sym typeface="+mn-lt"/>
              </a:rPr>
              <a:pPr algn="ctr">
                <a:spcBef>
                  <a:spcPct val="0"/>
                </a:spcBef>
                <a:spcAft>
                  <a:spcPct val="0"/>
                </a:spcAft>
              </a:pPr>
              <a:t>30%</a:t>
            </a:fld>
            <a:endParaRPr lang="en-US" sz="1000" dirty="0">
              <a:solidFill>
                <a:schemeClr val="tx1"/>
              </a:solidFill>
              <a:sym typeface="+mn-lt"/>
            </a:endParaRPr>
          </a:p>
        </p:txBody>
      </p:sp>
      <p:graphicFrame>
        <p:nvGraphicFramePr>
          <p:cNvPr id="33" name="Object 32"/>
          <p:cNvGraphicFramePr>
            <a:graphicFrameLocks/>
          </p:cNvGraphicFramePr>
          <p:nvPr>
            <p:custDataLst>
              <p:tags r:id="rId9"/>
            </p:custDataLst>
            <p:extLst>
              <p:ext uri="{D42A27DB-BD31-4B8C-83A1-F6EECF244321}">
                <p14:modId xmlns:p14="http://schemas.microsoft.com/office/powerpoint/2010/main" val="3417744504"/>
              </p:ext>
            </p:extLst>
          </p:nvPr>
        </p:nvGraphicFramePr>
        <p:xfrm>
          <a:off x="647700" y="4572000"/>
          <a:ext cx="2923951" cy="1781048"/>
        </p:xfrm>
        <a:graphic>
          <a:graphicData uri="http://schemas.openxmlformats.org/presentationml/2006/ole">
            <mc:AlternateContent xmlns:mc="http://schemas.openxmlformats.org/markup-compatibility/2006">
              <mc:Choice xmlns:v="urn:schemas-microsoft-com:vml" Requires="v">
                <p:oleObj spid="_x0000_s490669" name="Chart" r:id="rId21" imgW="2923951" imgH="1781048" progId="MSGraph.Chart.8">
                  <p:embed followColorScheme="full"/>
                </p:oleObj>
              </mc:Choice>
              <mc:Fallback>
                <p:oleObj name="Chart" r:id="rId21" imgW="2923951" imgH="1781048" progId="MSGraph.Chart.8">
                  <p:embed followColorScheme="full"/>
                  <p:pic>
                    <p:nvPicPr>
                      <p:cNvPr id="33" name="Object 32"/>
                      <p:cNvPicPr/>
                      <p:nvPr/>
                    </p:nvPicPr>
                    <p:blipFill>
                      <a:blip r:embed="rId22"/>
                      <a:stretch>
                        <a:fillRect/>
                      </a:stretch>
                    </p:blipFill>
                    <p:spPr>
                      <a:xfrm>
                        <a:off x="647700" y="4572000"/>
                        <a:ext cx="2923951" cy="1781048"/>
                      </a:xfrm>
                      <a:prstGeom prst="rect">
                        <a:avLst/>
                      </a:prstGeom>
                    </p:spPr>
                  </p:pic>
                </p:oleObj>
              </mc:Fallback>
            </mc:AlternateContent>
          </a:graphicData>
        </a:graphic>
      </p:graphicFrame>
      <p:sp>
        <p:nvSpPr>
          <p:cNvPr id="41" name="Rectangle 40"/>
          <p:cNvSpPr/>
          <p:nvPr>
            <p:custDataLst>
              <p:tags r:id="rId10"/>
            </p:custDataLst>
          </p:nvPr>
        </p:nvSpPr>
        <p:spPr bwMode="auto">
          <a:xfrm>
            <a:off x="2352675" y="6265863"/>
            <a:ext cx="809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6B2650F5-4668-4391-BA13-0A2CA8C8FCAB}" type="datetime'''''''''''Accè''s'''' ''à'''''' un ''''''Te''''''''l'''''">
              <a:rPr lang="en-US" altLang="en-US" sz="1000">
                <a:solidFill>
                  <a:schemeClr val="tx1"/>
                </a:solidFill>
              </a:rPr>
              <a:pPr/>
              <a:t>Accès à un Tel</a:t>
            </a:fld>
            <a:endParaRPr lang="en-US" sz="1000" dirty="0">
              <a:solidFill>
                <a:schemeClr val="tx1"/>
              </a:solidFill>
              <a:sym typeface="+mn-lt"/>
            </a:endParaRPr>
          </a:p>
        </p:txBody>
      </p:sp>
      <p:sp>
        <p:nvSpPr>
          <p:cNvPr id="34" name="Rectangle 33"/>
          <p:cNvSpPr/>
          <p:nvPr>
            <p:custDataLst>
              <p:tags r:id="rId11"/>
            </p:custDataLst>
          </p:nvPr>
        </p:nvSpPr>
        <p:spPr bwMode="auto">
          <a:xfrm>
            <a:off x="925513" y="6265863"/>
            <a:ext cx="10731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AA55A317-2F31-476D-854F-66860E020335}" type="datetime'''Pos''se''s''''''sion'' ''''''d''’un'' te''''l'''''''''''''">
              <a:rPr lang="en-US" altLang="en-US" sz="1000">
                <a:solidFill>
                  <a:schemeClr val="tx1"/>
                </a:solidFill>
              </a:rPr>
              <a:pPr/>
              <a:t>Possession d’un tel</a:t>
            </a:fld>
            <a:endParaRPr lang="en-US" sz="1000" dirty="0">
              <a:solidFill>
                <a:schemeClr val="tx1"/>
              </a:solidFill>
              <a:sym typeface="+mn-lt"/>
            </a:endParaRPr>
          </a:p>
        </p:txBody>
      </p:sp>
      <p:sp>
        <p:nvSpPr>
          <p:cNvPr id="43" name="Rectangle 42"/>
          <p:cNvSpPr/>
          <p:nvPr/>
        </p:nvSpPr>
        <p:spPr>
          <a:xfrm>
            <a:off x="577850" y="1340768"/>
            <a:ext cx="3047999" cy="306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Raisons de ne pas avoir un compte de MM (N=388)</a:t>
            </a:r>
            <a:r>
              <a:rPr lang="fr-FR" sz="1400" b="1" baseline="30000" dirty="0">
                <a:solidFill>
                  <a:schemeClr val="tx1"/>
                </a:solidFill>
              </a:rPr>
              <a:t>1</a:t>
            </a:r>
            <a:endParaRPr lang="fr-FR" sz="1400" b="1" dirty="0">
              <a:solidFill>
                <a:schemeClr val="tx1"/>
              </a:solidFill>
            </a:endParaRPr>
          </a:p>
        </p:txBody>
      </p:sp>
      <p:cxnSp>
        <p:nvCxnSpPr>
          <p:cNvPr id="47" name="Straight Connector 46"/>
          <p:cNvCxnSpPr/>
          <p:nvPr/>
        </p:nvCxnSpPr>
        <p:spPr>
          <a:xfrm>
            <a:off x="649288" y="1735138"/>
            <a:ext cx="28574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custDataLst>
              <p:tags r:id="rId12"/>
            </p:custDataLst>
          </p:nvPr>
        </p:nvSpPr>
        <p:spPr bwMode="auto">
          <a:xfrm>
            <a:off x="704850" y="4491038"/>
            <a:ext cx="179388" cy="13335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custDataLst>
              <p:tags r:id="rId13"/>
            </p:custDataLst>
          </p:nvPr>
        </p:nvSpPr>
        <p:spPr bwMode="auto">
          <a:xfrm>
            <a:off x="704850" y="4694238"/>
            <a:ext cx="179388" cy="133350"/>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custDataLst>
              <p:tags r:id="rId14"/>
            </p:custDataLst>
          </p:nvPr>
        </p:nvSpPr>
        <p:spPr bwMode="auto">
          <a:xfrm>
            <a:off x="935038" y="4689475"/>
            <a:ext cx="414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936F3213-E274-4990-BA1E-B70C91354410}" type="datetime'''''''''''''''''''''F''''e''''m''''''''''''m''''''''''''e'">
              <a:rPr lang="en-US" altLang="en-US" sz="1000">
                <a:solidFill>
                  <a:schemeClr val="tx1"/>
                </a:solidFill>
              </a:rPr>
              <a:pPr/>
              <a:t>Femme</a:t>
            </a:fld>
            <a:endParaRPr lang="en-US" sz="1000">
              <a:solidFill>
                <a:schemeClr val="tx1"/>
              </a:solidFill>
              <a:sym typeface="+mn-lt"/>
            </a:endParaRPr>
          </a:p>
        </p:txBody>
      </p:sp>
      <p:sp>
        <p:nvSpPr>
          <p:cNvPr id="50" name="Rectangle 49"/>
          <p:cNvSpPr/>
          <p:nvPr>
            <p:custDataLst>
              <p:tags r:id="rId15"/>
            </p:custDataLst>
          </p:nvPr>
        </p:nvSpPr>
        <p:spPr bwMode="auto">
          <a:xfrm>
            <a:off x="935038" y="4486275"/>
            <a:ext cx="450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9CCC5CCF-2D27-433F-ABFC-97E763EEDC1A}" type="datetime'''''''''''''''''''''''''''''''''''H''''o''''''''mm''''''''e'''">
              <a:rPr lang="en-US" altLang="en-US" sz="1000">
                <a:solidFill>
                  <a:schemeClr val="tx1"/>
                </a:solidFill>
              </a:rPr>
              <a:pPr/>
              <a:t>Homme</a:t>
            </a:fld>
            <a:endParaRPr lang="en-US" sz="1000" dirty="0">
              <a:solidFill>
                <a:schemeClr val="tx1"/>
              </a:solidFill>
              <a:sym typeface="+mn-lt"/>
            </a:endParaRPr>
          </a:p>
        </p:txBody>
      </p:sp>
      <p:sp>
        <p:nvSpPr>
          <p:cNvPr id="53" name="Rectangle 52"/>
          <p:cNvSpPr/>
          <p:nvPr/>
        </p:nvSpPr>
        <p:spPr>
          <a:xfrm>
            <a:off x="539552" y="3912295"/>
            <a:ext cx="3111499" cy="236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Accès et possession de téléphone suivant le genre (N=2845)</a:t>
            </a:r>
            <a:r>
              <a:rPr lang="fr-FR" sz="1400" b="1" baseline="30000" dirty="0">
                <a:solidFill>
                  <a:schemeClr val="tx1"/>
                </a:solidFill>
              </a:rPr>
              <a:t>2</a:t>
            </a:r>
            <a:endParaRPr lang="fr-FR" sz="1400" b="1" dirty="0">
              <a:solidFill>
                <a:schemeClr val="tx1"/>
              </a:solidFill>
            </a:endParaRPr>
          </a:p>
        </p:txBody>
      </p:sp>
      <p:cxnSp>
        <p:nvCxnSpPr>
          <p:cNvPr id="54" name="Straight Connector 53"/>
          <p:cNvCxnSpPr/>
          <p:nvPr/>
        </p:nvCxnSpPr>
        <p:spPr>
          <a:xfrm>
            <a:off x="584200" y="4294435"/>
            <a:ext cx="28574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Placeholder 4"/>
          <p:cNvSpPr>
            <a:spLocks noGrp="1"/>
          </p:cNvSpPr>
          <p:nvPr>
            <p:ph type="body" sz="quarter" idx="4294967295"/>
          </p:nvPr>
        </p:nvSpPr>
        <p:spPr>
          <a:xfrm>
            <a:off x="415637" y="6545880"/>
            <a:ext cx="8548851" cy="411512"/>
          </a:xfrm>
          <a:prstGeom prst="rect">
            <a:avLst/>
          </a:prstGeom>
        </p:spPr>
        <p:txBody>
          <a:bodyPr/>
          <a:lstStyle/>
          <a:p>
            <a:pPr marL="0" indent="0">
              <a:spcBef>
                <a:spcPts val="0"/>
              </a:spcBef>
              <a:buNone/>
              <a:defRPr/>
            </a:pPr>
            <a:r>
              <a:rPr lang="fr-FR" sz="900" dirty="0">
                <a:cs typeface="Arial" pitchFamily="34" charset="0"/>
              </a:rPr>
              <a:t>Sources : [1] n=388 femmes. Enquête UNCDF Dalberg (2017) ; [2] n=2845 hommes et femmes. </a:t>
            </a:r>
            <a:r>
              <a:rPr lang="fr-FR" sz="900" dirty="0" err="1">
                <a:cs typeface="Arial" pitchFamily="34" charset="0"/>
              </a:rPr>
              <a:t>Intermedia</a:t>
            </a:r>
            <a:r>
              <a:rPr lang="fr-FR" sz="900" dirty="0">
                <a:cs typeface="Arial" pitchFamily="34" charset="0"/>
              </a:rPr>
              <a:t>, Financial Inclusion Insights. 2015 ; </a:t>
            </a:r>
            <a:r>
              <a:rPr lang="fr-FR" sz="900" dirty="0"/>
              <a:t>][3][4] Enquête UNCDF Dalberg (2017) N=400</a:t>
            </a:r>
          </a:p>
        </p:txBody>
      </p:sp>
      <p:grpSp>
        <p:nvGrpSpPr>
          <p:cNvPr id="56" name="Groupe 55"/>
          <p:cNvGrpSpPr/>
          <p:nvPr/>
        </p:nvGrpSpPr>
        <p:grpSpPr>
          <a:xfrm rot="5400000">
            <a:off x="7915900" y="2380412"/>
            <a:ext cx="2199941" cy="185267"/>
            <a:chOff x="636588" y="5083"/>
            <a:chExt cx="2199941" cy="185267"/>
          </a:xfrm>
        </p:grpSpPr>
        <p:sp>
          <p:nvSpPr>
            <p:cNvPr id="57" name="Rectangle 56"/>
            <p:cNvSpPr/>
            <p:nvPr/>
          </p:nvSpPr>
          <p:spPr>
            <a:xfrm>
              <a:off x="636588" y="5083"/>
              <a:ext cx="1089025" cy="185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Offre </a:t>
              </a:r>
            </a:p>
          </p:txBody>
        </p:sp>
        <p:sp>
          <p:nvSpPr>
            <p:cNvPr id="59" name="Rectangle 58"/>
            <p:cNvSpPr/>
            <p:nvPr/>
          </p:nvSpPr>
          <p:spPr>
            <a:xfrm>
              <a:off x="1747504" y="5083"/>
              <a:ext cx="1089025" cy="18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Demande </a:t>
              </a:r>
            </a:p>
          </p:txBody>
        </p:sp>
      </p:grpSp>
      <p:sp>
        <p:nvSpPr>
          <p:cNvPr id="94" name="Speech Bubble: Rectangle with Corners Rounded 85">
            <a:extLst>
              <a:ext uri="{FF2B5EF4-FFF2-40B4-BE49-F238E27FC236}">
                <a16:creationId xmlns="" xmlns:a16="http://schemas.microsoft.com/office/drawing/2014/main" id="{4ABB7644-D909-49C4-B953-7FAC5A659BD0}"/>
              </a:ext>
            </a:extLst>
          </p:cNvPr>
          <p:cNvSpPr/>
          <p:nvPr/>
        </p:nvSpPr>
        <p:spPr>
          <a:xfrm>
            <a:off x="4308426" y="4509120"/>
            <a:ext cx="4263974" cy="1756743"/>
          </a:xfrm>
          <a:prstGeom prst="wedgeRoundRectCallout">
            <a:avLst>
              <a:gd name="adj1" fmla="val 11830"/>
              <a:gd name="adj2" fmla="val -45029"/>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600" i="1" dirty="0">
                <a:solidFill>
                  <a:schemeClr val="tx1"/>
                </a:solidFill>
              </a:rPr>
              <a:t>De plus, même s’il y a une forte pénétration de la téléphonie mobile, le faible taux de pénétration de l’internet (-59%)</a:t>
            </a:r>
            <a:r>
              <a:rPr lang="en-GB" sz="1600" b="1" i="1" baseline="30000" dirty="0">
                <a:solidFill>
                  <a:schemeClr val="tx1"/>
                </a:solidFill>
                <a:latin typeface="Calibri" panose="020F0502020204030204" pitchFamily="34" charset="0"/>
              </a:rPr>
              <a:t> 5</a:t>
            </a:r>
            <a:r>
              <a:rPr lang="fr-FR" sz="1600" i="1" dirty="0">
                <a:solidFill>
                  <a:schemeClr val="tx1"/>
                </a:solidFill>
              </a:rPr>
              <a:t> couplé au monopole de la technologie USSD par les opérateurs téléphoniques sont un frein à l’accès aux services financiers mobiles</a:t>
            </a:r>
          </a:p>
        </p:txBody>
      </p:sp>
      <p:sp>
        <p:nvSpPr>
          <p:cNvPr id="95" name="Speech Bubble: Rectangle with Corners Rounded 85">
            <a:extLst>
              <a:ext uri="{FF2B5EF4-FFF2-40B4-BE49-F238E27FC236}">
                <a16:creationId xmlns="" xmlns:a16="http://schemas.microsoft.com/office/drawing/2014/main" id="{07E26D84-2A09-4096-8B82-D981C6B507A1}"/>
              </a:ext>
            </a:extLst>
          </p:cNvPr>
          <p:cNvSpPr/>
          <p:nvPr/>
        </p:nvSpPr>
        <p:spPr>
          <a:xfrm>
            <a:off x="4025866" y="1338415"/>
            <a:ext cx="4384172" cy="1442513"/>
          </a:xfrm>
          <a:prstGeom prst="wedgeRoundRectCallout">
            <a:avLst>
              <a:gd name="adj1" fmla="val 19744"/>
              <a:gd name="adj2" fmla="val 1699"/>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gn="ctr"/>
            <a:r>
              <a:rPr lang="fr-FR" sz="1600" b="1" i="1" dirty="0">
                <a:solidFill>
                  <a:schemeClr val="tx1"/>
                </a:solidFill>
              </a:rPr>
              <a:t>85% des femmes enquêtées n’ont pas accès à un compte MM</a:t>
            </a:r>
            <a:r>
              <a:rPr lang="en-GB" sz="1600" b="1" i="1" baseline="30000" dirty="0">
                <a:solidFill>
                  <a:schemeClr val="tx1"/>
                </a:solidFill>
                <a:latin typeface="Calibri" panose="020F0502020204030204" pitchFamily="34" charset="0"/>
              </a:rPr>
              <a:t> 3</a:t>
            </a:r>
            <a:endParaRPr lang="fr-FR" sz="1600" i="1" dirty="0">
              <a:solidFill>
                <a:schemeClr val="tx1"/>
              </a:solidFill>
            </a:endParaRPr>
          </a:p>
          <a:p>
            <a:pPr algn="ctr"/>
            <a:r>
              <a:rPr lang="fr-FR" sz="1600" i="1" dirty="0">
                <a:solidFill>
                  <a:schemeClr val="tx1"/>
                </a:solidFill>
              </a:rPr>
              <a:t>Parmi les barrières à l’ouverture d’un compte MM</a:t>
            </a:r>
            <a:r>
              <a:rPr lang="en-GB" sz="1600" b="1" i="1" baseline="30000" dirty="0">
                <a:solidFill>
                  <a:schemeClr val="tx1"/>
                </a:solidFill>
                <a:latin typeface="Calibri" panose="020F0502020204030204" pitchFamily="34" charset="0"/>
              </a:rPr>
              <a:t> 4</a:t>
            </a:r>
            <a:r>
              <a:rPr lang="fr-FR" sz="1600" i="1" dirty="0">
                <a:solidFill>
                  <a:schemeClr val="tx1"/>
                </a:solidFill>
              </a:rPr>
              <a:t>, 30% des femmes enquêtées indiquent l’accès à un téléphone portable</a:t>
            </a:r>
          </a:p>
        </p:txBody>
      </p:sp>
      <p:sp>
        <p:nvSpPr>
          <p:cNvPr id="35" name="Rounded Rectangular Callout 22">
            <a:extLst>
              <a:ext uri="{FF2B5EF4-FFF2-40B4-BE49-F238E27FC236}">
                <a16:creationId xmlns="" xmlns:a16="http://schemas.microsoft.com/office/drawing/2014/main" id="{C95DE4A5-B5FD-48A3-BA80-2EB689BCF154}"/>
              </a:ext>
            </a:extLst>
          </p:cNvPr>
          <p:cNvSpPr/>
          <p:nvPr/>
        </p:nvSpPr>
        <p:spPr>
          <a:xfrm>
            <a:off x="4644008" y="3068960"/>
            <a:ext cx="3816424" cy="1089025"/>
          </a:xfrm>
          <a:prstGeom prst="wedgeRoundRectCallout">
            <a:avLst>
              <a:gd name="adj1" fmla="val -47317"/>
              <a:gd name="adj2" fmla="val 64851"/>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i="1" dirty="0">
                <a:solidFill>
                  <a:schemeClr val="tx1"/>
                </a:solidFill>
              </a:rPr>
              <a:t>« Je n’ai pas de téléphone portable, je reçois des appels sur celui de mon mari ou de mes enfants. » </a:t>
            </a:r>
            <a:r>
              <a:rPr lang="fr-FR" sz="1600" b="1" i="1" dirty="0">
                <a:solidFill>
                  <a:schemeClr val="tx1"/>
                </a:solidFill>
              </a:rPr>
              <a:t>Agricultrice à </a:t>
            </a:r>
            <a:r>
              <a:rPr lang="fr-FR" sz="1600" b="1" i="1" dirty="0" err="1">
                <a:solidFill>
                  <a:schemeClr val="tx1"/>
                </a:solidFill>
              </a:rPr>
              <a:t>Bambey</a:t>
            </a:r>
            <a:endParaRPr lang="fr-FR" sz="1600" b="1" i="1" dirty="0">
              <a:solidFill>
                <a:schemeClr val="tx1"/>
              </a:solidFill>
            </a:endParaRPr>
          </a:p>
        </p:txBody>
      </p:sp>
    </p:spTree>
    <p:extLst>
      <p:ext uri="{BB962C8B-B14F-4D97-AF65-F5344CB8AC3E}">
        <p14:creationId xmlns:p14="http://schemas.microsoft.com/office/powerpoint/2010/main" val="2621180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59062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4629" name="Diapositive think-cell" r:id="rId17" imgW="470" imgH="469" progId="TCLayout.ActiveDocument.1">
                  <p:embed/>
                </p:oleObj>
              </mc:Choice>
              <mc:Fallback>
                <p:oleObj name="Diapositive think-cell" r:id="rId17" imgW="470" imgH="469" progId="TCLayout.ActiveDocument.1">
                  <p:embed/>
                  <p:pic>
                    <p:nvPicPr>
                      <p:cNvPr id="14" name="Object 13" hidden="1"/>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9" name="Rectangle 8"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fr-FR" sz="1200" dirty="0">
              <a:latin typeface="Myriad Pro"/>
              <a:sym typeface="Myriad Pro"/>
            </a:endParaRPr>
          </a:p>
        </p:txBody>
      </p:sp>
      <p:sp>
        <p:nvSpPr>
          <p:cNvPr id="4" name="Text Placeholder 3"/>
          <p:cNvSpPr>
            <a:spLocks noGrp="1"/>
          </p:cNvSpPr>
          <p:nvPr>
            <p:ph type="body" sz="quarter" idx="37"/>
          </p:nvPr>
        </p:nvSpPr>
        <p:spPr/>
        <p:txBody>
          <a:bodyPr/>
          <a:lstStyle/>
          <a:p>
            <a:r>
              <a:rPr lang="fr-FR" sz="900" dirty="0"/>
              <a:t>Sources : [1] Données Banque Mondiale (2008-2012</a:t>
            </a:r>
          </a:p>
        </p:txBody>
      </p:sp>
      <p:sp>
        <p:nvSpPr>
          <p:cNvPr id="15" name="TextBox 14"/>
          <p:cNvSpPr txBox="1"/>
          <p:nvPr/>
        </p:nvSpPr>
        <p:spPr>
          <a:xfrm>
            <a:off x="2810831" y="1177658"/>
            <a:ext cx="3750939" cy="523220"/>
          </a:xfrm>
          <a:prstGeom prst="rect">
            <a:avLst/>
          </a:prstGeom>
          <a:noFill/>
        </p:spPr>
        <p:txBody>
          <a:bodyPr wrap="square" rtlCol="0">
            <a:spAutoFit/>
          </a:bodyPr>
          <a:lstStyle/>
          <a:p>
            <a:pPr algn="ctr"/>
            <a:r>
              <a:rPr lang="fr-FR" sz="1400" b="1" dirty="0"/>
              <a:t>Niveau d’alphabétisme des femmes adultes dans les cinq pays PoWER (2015)</a:t>
            </a:r>
            <a:r>
              <a:rPr lang="en-GB" sz="1400" b="1" baseline="30000" dirty="0">
                <a:latin typeface="Calibri" panose="020F0502020204030204" pitchFamily="34" charset="0"/>
              </a:rPr>
              <a:t>1</a:t>
            </a:r>
            <a:r>
              <a:rPr lang="en-GB" sz="1400" b="1" dirty="0">
                <a:latin typeface="Calibri" panose="020F0502020204030204" pitchFamily="34" charset="0"/>
              </a:rPr>
              <a:t> </a:t>
            </a:r>
            <a:endParaRPr lang="fr-FR" sz="1400" b="1" dirty="0"/>
          </a:p>
        </p:txBody>
      </p:sp>
      <p:graphicFrame>
        <p:nvGraphicFramePr>
          <p:cNvPr id="19" name="Objet 18"/>
          <p:cNvGraphicFramePr>
            <a:graphicFrameLocks/>
          </p:cNvGraphicFramePr>
          <p:nvPr>
            <p:custDataLst>
              <p:tags r:id="rId4"/>
            </p:custDataLst>
            <p:extLst>
              <p:ext uri="{D42A27DB-BD31-4B8C-83A1-F6EECF244321}">
                <p14:modId xmlns:p14="http://schemas.microsoft.com/office/powerpoint/2010/main" val="840859558"/>
              </p:ext>
            </p:extLst>
          </p:nvPr>
        </p:nvGraphicFramePr>
        <p:xfrm>
          <a:off x="609600" y="1905000"/>
          <a:ext cx="7667841" cy="1647989"/>
        </p:xfrm>
        <a:graphic>
          <a:graphicData uri="http://schemas.openxmlformats.org/presentationml/2006/ole">
            <mc:AlternateContent xmlns:mc="http://schemas.openxmlformats.org/markup-compatibility/2006">
              <mc:Choice xmlns:v="urn:schemas-microsoft-com:vml" Requires="v">
                <p:oleObj spid="_x0000_s534630" name="Chart" r:id="rId19" imgW="7667841" imgH="1647989" progId="MSGraph.Chart.8">
                  <p:embed followColorScheme="full"/>
                </p:oleObj>
              </mc:Choice>
              <mc:Fallback>
                <p:oleObj name="Chart" r:id="rId19" imgW="7667841" imgH="1647989" progId="MSGraph.Chart.8">
                  <p:embed followColorScheme="full"/>
                  <p:pic>
                    <p:nvPicPr>
                      <p:cNvPr id="19" name="Objet 18"/>
                      <p:cNvPicPr/>
                      <p:nvPr/>
                    </p:nvPicPr>
                    <p:blipFill>
                      <a:blip r:embed="rId20"/>
                      <a:stretch>
                        <a:fillRect/>
                      </a:stretch>
                    </p:blipFill>
                    <p:spPr>
                      <a:xfrm>
                        <a:off x="609600" y="1905000"/>
                        <a:ext cx="7667841" cy="1647989"/>
                      </a:xfrm>
                      <a:prstGeom prst="rect">
                        <a:avLst/>
                      </a:prstGeom>
                    </p:spPr>
                  </p:pic>
                </p:oleObj>
              </mc:Fallback>
            </mc:AlternateContent>
          </a:graphicData>
        </a:graphic>
      </p:graphicFrame>
      <p:sp>
        <p:nvSpPr>
          <p:cNvPr id="7" name="Rectangle 6"/>
          <p:cNvSpPr/>
          <p:nvPr>
            <p:custDataLst>
              <p:tags r:id="rId5"/>
            </p:custDataLst>
          </p:nvPr>
        </p:nvSpPr>
        <p:spPr bwMode="gray">
          <a:xfrm>
            <a:off x="1230313" y="2601913"/>
            <a:ext cx="4746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65B42CD7-09C9-4B89-A11E-93433608991F}" type="datetime'''''''''40'''''''''',''''''''''''''''''''''''''''''''''9%'''''">
              <a:rPr lang="en-GB" altLang="en-US" sz="1200">
                <a:solidFill>
                  <a:schemeClr val="tx1"/>
                </a:solidFill>
                <a:sym typeface="+mn-lt"/>
              </a:rPr>
              <a:pPr algn="ctr">
                <a:spcBef>
                  <a:spcPct val="0"/>
                </a:spcBef>
                <a:spcAft>
                  <a:spcPct val="0"/>
                </a:spcAft>
              </a:pPr>
              <a:t>40,9%</a:t>
            </a:fld>
            <a:endParaRPr lang="en-GB" sz="1200">
              <a:solidFill>
                <a:schemeClr val="tx1"/>
              </a:solidFill>
              <a:sym typeface="+mn-lt"/>
            </a:endParaRPr>
          </a:p>
        </p:txBody>
      </p:sp>
      <p:sp>
        <p:nvSpPr>
          <p:cNvPr id="33" name="Rectangle 32"/>
          <p:cNvSpPr/>
          <p:nvPr>
            <p:custDataLst>
              <p:tags r:id="rId6"/>
            </p:custDataLst>
          </p:nvPr>
        </p:nvSpPr>
        <p:spPr bwMode="auto">
          <a:xfrm>
            <a:off x="7107238" y="3546475"/>
            <a:ext cx="6461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9CA3D900-E381-4271-94FF-16A40CDA72D8}" type="datetime'''My''''''''''''''''a''''''''''''n''m''''ar'">
              <a:rPr lang="fr-FR" altLang="en-US" sz="1200">
                <a:solidFill>
                  <a:schemeClr val="tx1"/>
                </a:solidFill>
              </a:rPr>
              <a:pPr/>
              <a:t>Myanmar</a:t>
            </a:fld>
            <a:endParaRPr lang="fr-FR" sz="1200">
              <a:solidFill>
                <a:schemeClr val="tx1"/>
              </a:solidFill>
              <a:sym typeface="+mn-lt"/>
            </a:endParaRPr>
          </a:p>
        </p:txBody>
      </p:sp>
      <p:sp>
        <p:nvSpPr>
          <p:cNvPr id="23" name="Rectangle 22"/>
          <p:cNvSpPr/>
          <p:nvPr>
            <p:custDataLst>
              <p:tags r:id="rId7"/>
            </p:custDataLst>
          </p:nvPr>
        </p:nvSpPr>
        <p:spPr bwMode="gray">
          <a:xfrm>
            <a:off x="4211638" y="2325688"/>
            <a:ext cx="4746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EE063D7B-DCB7-4523-AE3D-3E613CFDAD6B}" type="datetime'''''58'''',''''''''''3''''''''''''%'''''''''''''''''">
              <a:rPr lang="fr-FR" altLang="en-US" sz="1200">
                <a:solidFill>
                  <a:schemeClr val="tx1"/>
                </a:solidFill>
              </a:rPr>
              <a:pPr/>
              <a:t>58,3%</a:t>
            </a:fld>
            <a:endParaRPr lang="fr-FR" sz="1200" dirty="0">
              <a:solidFill>
                <a:schemeClr val="tx1"/>
              </a:solidFill>
              <a:sym typeface="+mn-lt"/>
            </a:endParaRPr>
          </a:p>
        </p:txBody>
      </p:sp>
      <p:sp>
        <p:nvSpPr>
          <p:cNvPr id="25" name="Rectangle 24"/>
          <p:cNvSpPr/>
          <p:nvPr>
            <p:custDataLst>
              <p:tags r:id="rId8"/>
            </p:custDataLst>
          </p:nvPr>
        </p:nvSpPr>
        <p:spPr bwMode="auto">
          <a:xfrm>
            <a:off x="1187450" y="3546475"/>
            <a:ext cx="5603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9FC7BD88-50C5-48A9-9EC4-85CDF6E4840E}" type="datetime'''''''''''''''''''''''''E''''''t''h''i''''''op''i''''''e'''''">
              <a:rPr lang="fr-FR" altLang="en-US" sz="1200">
                <a:solidFill>
                  <a:schemeClr val="tx1"/>
                </a:solidFill>
              </a:rPr>
              <a:pPr/>
              <a:t>Ethiopie</a:t>
            </a:fld>
            <a:endParaRPr lang="fr-FR" sz="1200">
              <a:solidFill>
                <a:schemeClr val="tx1"/>
              </a:solidFill>
              <a:sym typeface="+mn-lt"/>
            </a:endParaRPr>
          </a:p>
        </p:txBody>
      </p:sp>
      <p:sp>
        <p:nvSpPr>
          <p:cNvPr id="6" name="Rectangle 5"/>
          <p:cNvSpPr/>
          <p:nvPr>
            <p:custDataLst>
              <p:tags r:id="rId9"/>
            </p:custDataLst>
          </p:nvPr>
        </p:nvSpPr>
        <p:spPr bwMode="gray">
          <a:xfrm>
            <a:off x="7192963" y="1811338"/>
            <a:ext cx="4746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2D2DFD32-9D7C-48AC-890D-324AF876141D}" type="datetime'''9''''''''''''''''1'''',''''''''2''''''''''''%'''''''''''">
              <a:rPr lang="fr-FR" altLang="en-US" sz="1200">
                <a:solidFill>
                  <a:schemeClr val="tx1"/>
                </a:solidFill>
                <a:sym typeface="+mn-lt"/>
              </a:rPr>
              <a:pPr algn="ctr">
                <a:spcBef>
                  <a:spcPct val="0"/>
                </a:spcBef>
                <a:spcAft>
                  <a:spcPct val="0"/>
                </a:spcAft>
              </a:pPr>
              <a:t>91,2%</a:t>
            </a:fld>
            <a:endParaRPr lang="fr-FR" sz="1200">
              <a:solidFill>
                <a:schemeClr val="tx1"/>
              </a:solidFill>
              <a:sym typeface="+mn-lt"/>
            </a:endParaRPr>
          </a:p>
        </p:txBody>
      </p:sp>
      <p:sp>
        <p:nvSpPr>
          <p:cNvPr id="2" name="Rectangle 1"/>
          <p:cNvSpPr/>
          <p:nvPr>
            <p:custDataLst>
              <p:tags r:id="rId10"/>
            </p:custDataLst>
          </p:nvPr>
        </p:nvSpPr>
        <p:spPr bwMode="gray">
          <a:xfrm>
            <a:off x="2720975" y="2554288"/>
            <a:ext cx="4746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F00B7074-5ACD-4E73-8A91-D33A7A3EE14D}" type="datetime'4''''''3'',''''''8''''''''''''''%'''">
              <a:rPr lang="fr-FR" altLang="en-US" sz="1200">
                <a:solidFill>
                  <a:schemeClr val="tx1"/>
                </a:solidFill>
                <a:sym typeface="+mn-lt"/>
              </a:rPr>
              <a:pPr algn="ctr">
                <a:spcBef>
                  <a:spcPct val="0"/>
                </a:spcBef>
                <a:spcAft>
                  <a:spcPct val="0"/>
                </a:spcAft>
              </a:pPr>
              <a:t>43,8%</a:t>
            </a:fld>
            <a:endParaRPr lang="fr-FR" sz="1200">
              <a:solidFill>
                <a:schemeClr val="tx1"/>
              </a:solidFill>
              <a:sym typeface="+mn-lt"/>
            </a:endParaRPr>
          </a:p>
        </p:txBody>
      </p:sp>
      <p:sp>
        <p:nvSpPr>
          <p:cNvPr id="27" name="Rectangle 26"/>
          <p:cNvSpPr/>
          <p:nvPr>
            <p:custDataLst>
              <p:tags r:id="rId11"/>
            </p:custDataLst>
          </p:nvPr>
        </p:nvSpPr>
        <p:spPr bwMode="auto">
          <a:xfrm>
            <a:off x="2673350" y="3546475"/>
            <a:ext cx="5683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B4F9B3EC-EFF2-4E40-8145-92023483530B}" type="datetime'''''''''''''S''''''é''''''''''''n''é''''''ga''''''''''''l'''''">
              <a:rPr lang="fr-FR" altLang="en-US" sz="1200">
                <a:solidFill>
                  <a:schemeClr val="tx1"/>
                </a:solidFill>
              </a:rPr>
              <a:pPr/>
              <a:t>Sénégal</a:t>
            </a:fld>
            <a:endParaRPr lang="fr-FR" sz="1200" dirty="0">
              <a:solidFill>
                <a:schemeClr val="tx1"/>
              </a:solidFill>
              <a:sym typeface="+mn-lt"/>
            </a:endParaRPr>
          </a:p>
        </p:txBody>
      </p:sp>
      <p:sp>
        <p:nvSpPr>
          <p:cNvPr id="20" name="Rectangle 19"/>
          <p:cNvSpPr/>
          <p:nvPr>
            <p:custDataLst>
              <p:tags r:id="rId12"/>
            </p:custDataLst>
          </p:nvPr>
        </p:nvSpPr>
        <p:spPr bwMode="auto">
          <a:xfrm>
            <a:off x="4041775" y="3546475"/>
            <a:ext cx="8128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0BFDD42E-A0E5-407A-BF85-5EE4D9EDC3BA}" type="datetime'B''''a''ng''''la''d''''''''''''''es''''''''''''''''''''''''h'">
              <a:rPr lang="fr-FR" altLang="en-US" sz="1200">
                <a:solidFill>
                  <a:schemeClr val="tx1"/>
                </a:solidFill>
                <a:sym typeface="+mn-lt"/>
              </a:rPr>
              <a:pPr/>
              <a:t>Bangladesh</a:t>
            </a:fld>
            <a:endParaRPr lang="fr-FR" sz="1200" dirty="0">
              <a:solidFill>
                <a:schemeClr val="tx1"/>
              </a:solidFill>
              <a:sym typeface="+mn-lt"/>
            </a:endParaRPr>
          </a:p>
        </p:txBody>
      </p:sp>
      <p:sp>
        <p:nvSpPr>
          <p:cNvPr id="57" name="Rectangle 56"/>
          <p:cNvSpPr/>
          <p:nvPr>
            <p:custDataLst>
              <p:tags r:id="rId13"/>
            </p:custDataLst>
          </p:nvPr>
        </p:nvSpPr>
        <p:spPr bwMode="auto">
          <a:xfrm>
            <a:off x="5629275" y="3546475"/>
            <a:ext cx="6191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A7DC8499-D2D0-4631-A2DC-EF3B7C79B201}" type="datetime'''''''''''''''Ta''''n''z''''''''''an''i''e'''''''''">
              <a:rPr lang="fr-FR" altLang="en-US" sz="1200">
                <a:solidFill>
                  <a:schemeClr val="tx1"/>
                </a:solidFill>
                <a:sym typeface="+mn-lt"/>
              </a:rPr>
              <a:pPr/>
              <a:t>Tanzanie</a:t>
            </a:fld>
            <a:endParaRPr lang="fr-FR" sz="1200" dirty="0">
              <a:solidFill>
                <a:schemeClr val="tx1"/>
              </a:solidFill>
              <a:sym typeface="+mn-lt"/>
            </a:endParaRPr>
          </a:p>
        </p:txBody>
      </p:sp>
      <p:sp>
        <p:nvSpPr>
          <p:cNvPr id="30" name="Rectangle 29"/>
          <p:cNvSpPr/>
          <p:nvPr>
            <p:custDataLst>
              <p:tags r:id="rId14"/>
            </p:custDataLst>
          </p:nvPr>
        </p:nvSpPr>
        <p:spPr bwMode="gray">
          <a:xfrm>
            <a:off x="5702300" y="2049463"/>
            <a:ext cx="4746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99EC6C7D-C8C9-4C0D-B5BF-59797433B446}" type="datetime'''7''6,''''''''''''''1''''''''''''''''''''''''%'''''''">
              <a:rPr lang="fr-FR" altLang="en-US" sz="1200">
                <a:solidFill>
                  <a:schemeClr val="tx1"/>
                </a:solidFill>
              </a:rPr>
              <a:pPr/>
              <a:t>76,1%</a:t>
            </a:fld>
            <a:endParaRPr lang="fr-FR" sz="1200">
              <a:solidFill>
                <a:schemeClr val="tx1"/>
              </a:solidFill>
              <a:sym typeface="+mn-lt"/>
            </a:endParaRPr>
          </a:p>
        </p:txBody>
      </p:sp>
      <p:cxnSp>
        <p:nvCxnSpPr>
          <p:cNvPr id="42" name="Connecteur droit 41"/>
          <p:cNvCxnSpPr/>
          <p:nvPr/>
        </p:nvCxnSpPr>
        <p:spPr>
          <a:xfrm>
            <a:off x="2988631" y="1700878"/>
            <a:ext cx="34544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ounded Rectangular Callout 22"/>
          <p:cNvSpPr/>
          <p:nvPr/>
        </p:nvSpPr>
        <p:spPr>
          <a:xfrm>
            <a:off x="132947" y="4269118"/>
            <a:ext cx="4368890" cy="1492530"/>
          </a:xfrm>
          <a:prstGeom prst="wedgeRoundRectCallout">
            <a:avLst>
              <a:gd name="adj1" fmla="val -13808"/>
              <a:gd name="adj2" fmla="val -60874"/>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i="1" dirty="0">
                <a:solidFill>
                  <a:schemeClr val="tx1"/>
                </a:solidFill>
              </a:rPr>
              <a:t>« Je n’arrive même pas à lire un SMS. Il faut que je me le fasse lire alors que je ne sais pas si c’est privé ou non. Donc comment est ce que je peux utiliser un compte de monnaie mobile? »</a:t>
            </a:r>
            <a:endParaRPr lang="fr-FR" sz="1600" b="1" i="1" dirty="0">
              <a:solidFill>
                <a:schemeClr val="tx1"/>
              </a:solidFill>
            </a:endParaRPr>
          </a:p>
        </p:txBody>
      </p:sp>
      <p:sp>
        <p:nvSpPr>
          <p:cNvPr id="5" name="Espace réservé du numéro de diapositive 4"/>
          <p:cNvSpPr>
            <a:spLocks noGrp="1"/>
          </p:cNvSpPr>
          <p:nvPr>
            <p:ph type="sldNum" sz="quarter" idx="4"/>
          </p:nvPr>
        </p:nvSpPr>
        <p:spPr/>
        <p:txBody>
          <a:bodyPr/>
          <a:lstStyle/>
          <a:p>
            <a:fld id="{2595D1C1-32D3-4A09-A3BB-830F14256841}" type="slidenum">
              <a:rPr lang="en-US" smtClean="0">
                <a:solidFill>
                  <a:prstClr val="black">
                    <a:tint val="75000"/>
                  </a:prstClr>
                </a:solidFill>
              </a:rPr>
              <a:pPr/>
              <a:t>15</a:t>
            </a:fld>
            <a:endParaRPr lang="en-US" dirty="0">
              <a:solidFill>
                <a:prstClr val="black">
                  <a:tint val="75000"/>
                </a:prstClr>
              </a:solidFill>
            </a:endParaRPr>
          </a:p>
        </p:txBody>
      </p:sp>
      <p:grpSp>
        <p:nvGrpSpPr>
          <p:cNvPr id="26" name="Groupe 25"/>
          <p:cNvGrpSpPr/>
          <p:nvPr/>
        </p:nvGrpSpPr>
        <p:grpSpPr>
          <a:xfrm rot="5400000">
            <a:off x="6803102" y="3355846"/>
            <a:ext cx="4425537" cy="185267"/>
            <a:chOff x="636588" y="5083"/>
            <a:chExt cx="4425537" cy="185267"/>
          </a:xfrm>
        </p:grpSpPr>
        <p:sp>
          <p:nvSpPr>
            <p:cNvPr id="29" name="Rectangle 28"/>
            <p:cNvSpPr/>
            <p:nvPr/>
          </p:nvSpPr>
          <p:spPr>
            <a:xfrm>
              <a:off x="636588" y="5083"/>
              <a:ext cx="1089025" cy="18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Points d’accès</a:t>
              </a:r>
            </a:p>
          </p:txBody>
        </p:sp>
        <p:sp>
          <p:nvSpPr>
            <p:cNvPr id="32" name="Rectangle 31"/>
            <p:cNvSpPr/>
            <p:nvPr/>
          </p:nvSpPr>
          <p:spPr>
            <a:xfrm>
              <a:off x="1747504" y="5083"/>
              <a:ext cx="1089025" cy="1852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Offre </a:t>
              </a:r>
            </a:p>
          </p:txBody>
        </p:sp>
        <p:sp>
          <p:nvSpPr>
            <p:cNvPr id="34" name="Rectangle 33"/>
            <p:cNvSpPr/>
            <p:nvPr/>
          </p:nvSpPr>
          <p:spPr>
            <a:xfrm>
              <a:off x="2860302" y="5083"/>
              <a:ext cx="1089025" cy="185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Demande</a:t>
              </a:r>
            </a:p>
          </p:txBody>
        </p:sp>
        <p:sp>
          <p:nvSpPr>
            <p:cNvPr id="35" name="Rectangle 34"/>
            <p:cNvSpPr/>
            <p:nvPr/>
          </p:nvSpPr>
          <p:spPr>
            <a:xfrm>
              <a:off x="3973100" y="5083"/>
              <a:ext cx="1089025" cy="1852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prstClr val="white"/>
                  </a:solidFill>
                  <a:latin typeface="Myriad Pro"/>
                </a:rPr>
                <a:t>R</a:t>
              </a:r>
              <a:endParaRPr kumimoji="0" lang="fr-FR" sz="1000" b="0" i="0" u="none" strike="noStrike" kern="1200" cap="none" spc="0" normalizeH="0" baseline="0" dirty="0">
                <a:ln>
                  <a:noFill/>
                </a:ln>
                <a:solidFill>
                  <a:prstClr val="white"/>
                </a:solidFill>
                <a:effectLst/>
                <a:uLnTx/>
                <a:uFillTx/>
                <a:latin typeface="Myriad Pro"/>
              </a:endParaRPr>
            </a:p>
          </p:txBody>
        </p:sp>
      </p:grpSp>
      <p:sp>
        <p:nvSpPr>
          <p:cNvPr id="31" name="Speech Bubble: Rectangle with Corners Rounded 85">
            <a:extLst>
              <a:ext uri="{FF2B5EF4-FFF2-40B4-BE49-F238E27FC236}">
                <a16:creationId xmlns="" xmlns:a16="http://schemas.microsoft.com/office/drawing/2014/main" id="{AE75C83B-853B-4F71-8E55-96AF787FA65B}"/>
              </a:ext>
            </a:extLst>
          </p:cNvPr>
          <p:cNvSpPr/>
          <p:nvPr/>
        </p:nvSpPr>
        <p:spPr>
          <a:xfrm>
            <a:off x="4733140" y="4046720"/>
            <a:ext cx="3958794" cy="1714928"/>
          </a:xfrm>
          <a:prstGeom prst="wedgeRoundRectCallout">
            <a:avLst>
              <a:gd name="adj1" fmla="val 19744"/>
              <a:gd name="adj2" fmla="val 1699"/>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Bef>
                <a:spcPts val="0"/>
              </a:spcBef>
            </a:pPr>
            <a:r>
              <a:rPr lang="fr-FR" sz="1600" b="1" dirty="0">
                <a:solidFill>
                  <a:schemeClr val="tx1"/>
                </a:solidFill>
              </a:rPr>
              <a:t>66% de femmes sénégalaises sont analphabètes</a:t>
            </a:r>
            <a:r>
              <a:rPr lang="en-GB" sz="1600" b="1" dirty="0">
                <a:solidFill>
                  <a:schemeClr val="tx1"/>
                </a:solidFill>
                <a:latin typeface="Calibri" panose="020F0502020204030204" pitchFamily="34" charset="0"/>
              </a:rPr>
              <a:t> </a:t>
            </a:r>
          </a:p>
          <a:p>
            <a:pPr>
              <a:spcBef>
                <a:spcPts val="0"/>
              </a:spcBef>
            </a:pPr>
            <a:r>
              <a:rPr lang="fr-FR" sz="1600" dirty="0">
                <a:solidFill>
                  <a:schemeClr val="tx1"/>
                </a:solidFill>
              </a:rPr>
              <a:t>Les filles âgées de 15 à 24 ans sont à 63,6% alphabétisées au Sénégal, 68% en Ethiopie, 86% au Bangladesh, 96% en Myanmar et 87% en Tanzanie.</a:t>
            </a:r>
          </a:p>
        </p:txBody>
      </p:sp>
      <p:sp>
        <p:nvSpPr>
          <p:cNvPr id="37" name="Title 2">
            <a:extLst>
              <a:ext uri="{FF2B5EF4-FFF2-40B4-BE49-F238E27FC236}">
                <a16:creationId xmlns="" xmlns:a16="http://schemas.microsoft.com/office/drawing/2014/main" id="{CD8C15C6-E731-4179-A974-A72BC32648FB}"/>
              </a:ext>
            </a:extLst>
          </p:cNvPr>
          <p:cNvSpPr>
            <a:spLocks noGrp="1"/>
          </p:cNvSpPr>
          <p:nvPr>
            <p:ph type="title"/>
          </p:nvPr>
        </p:nvSpPr>
        <p:spPr>
          <a:xfrm>
            <a:off x="471488" y="83841"/>
            <a:ext cx="7506102" cy="820588"/>
          </a:xfrm>
        </p:spPr>
        <p:txBody>
          <a:bodyPr/>
          <a:lstStyle/>
          <a:p>
            <a:pPr lvl="0"/>
            <a:r>
              <a:rPr lang="fr-FR" sz="2000" dirty="0">
                <a:solidFill>
                  <a:schemeClr val="tx1"/>
                </a:solidFill>
              </a:rPr>
              <a:t>Ceci est dû au faible taux d’alphabétisme des femmes et à la structure hybride du marché dominé par l’offre des services « Over The Counter (OTC) »</a:t>
            </a:r>
          </a:p>
        </p:txBody>
      </p:sp>
    </p:spTree>
    <p:extLst>
      <p:ext uri="{BB962C8B-B14F-4D97-AF65-F5344CB8AC3E}">
        <p14:creationId xmlns:p14="http://schemas.microsoft.com/office/powerpoint/2010/main" val="4256144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 xmlns:a16="http://schemas.microsoft.com/office/drawing/2014/main" id="{9781DE29-C2A3-4AA0-9B81-CFCDB1DE5CAC}"/>
              </a:ext>
            </a:extLst>
          </p:cNvPr>
          <p:cNvSpPr>
            <a:spLocks noGrp="1"/>
          </p:cNvSpPr>
          <p:nvPr>
            <p:ph type="sldNum" sz="quarter" idx="4"/>
          </p:nvPr>
        </p:nvSpPr>
        <p:spPr/>
        <p:txBody>
          <a:bodyPr/>
          <a:lstStyle/>
          <a:p>
            <a:fld id="{56481AA1-0592-4126-91A5-3159F5A83C12}" type="slidenum">
              <a:rPr lang="en-GB" smtClean="0"/>
              <a:pPr/>
              <a:t>16</a:t>
            </a:fld>
            <a:endParaRPr lang="en-GB" dirty="0"/>
          </a:p>
        </p:txBody>
      </p:sp>
      <p:sp>
        <p:nvSpPr>
          <p:cNvPr id="12" name="Title 9">
            <a:extLst>
              <a:ext uri="{FF2B5EF4-FFF2-40B4-BE49-F238E27FC236}">
                <a16:creationId xmlns="" xmlns:a16="http://schemas.microsoft.com/office/drawing/2014/main" id="{ED200808-02F6-411C-AADC-542DFB765E8A}"/>
              </a:ext>
            </a:extLst>
          </p:cNvPr>
          <p:cNvSpPr>
            <a:spLocks noGrp="1"/>
          </p:cNvSpPr>
          <p:nvPr>
            <p:ph type="title"/>
          </p:nvPr>
        </p:nvSpPr>
        <p:spPr>
          <a:xfrm>
            <a:off x="457200" y="304800"/>
            <a:ext cx="7391400" cy="609600"/>
          </a:xfrm>
        </p:spPr>
        <p:txBody>
          <a:bodyPr/>
          <a:lstStyle/>
          <a:p>
            <a:r>
              <a:rPr lang="fr-FR" sz="2200" dirty="0"/>
              <a:t>Table des matières</a:t>
            </a:r>
          </a:p>
        </p:txBody>
      </p:sp>
      <p:sp>
        <p:nvSpPr>
          <p:cNvPr id="10" name="Text Placeholder 4">
            <a:extLst>
              <a:ext uri="{FF2B5EF4-FFF2-40B4-BE49-F238E27FC236}">
                <a16:creationId xmlns="" xmlns:a16="http://schemas.microsoft.com/office/drawing/2014/main" id="{23CE8B6C-EFC0-4281-A2C3-F1508052080A}"/>
              </a:ext>
            </a:extLst>
          </p:cNvPr>
          <p:cNvSpPr>
            <a:spLocks noGrp="1"/>
          </p:cNvSpPr>
          <p:nvPr>
            <p:ph type="body" sz="quarter" idx="4294967295"/>
          </p:nvPr>
        </p:nvSpPr>
        <p:spPr>
          <a:xfrm>
            <a:off x="581935" y="4869160"/>
            <a:ext cx="6897147" cy="720000"/>
          </a:xfrm>
          <a:prstGeom prst="roundRect">
            <a:avLst/>
          </a:prstGeom>
          <a:noFill/>
          <a:ln w="19050">
            <a:solidFill>
              <a:schemeClr val="accent1"/>
            </a:solidFill>
          </a:ln>
        </p:spPr>
        <p:txBody>
          <a:bodyPr lIns="82058" tIns="41029" rIns="82058" bIns="41029" anchor="ctr"/>
          <a:lstStyle/>
          <a:p>
            <a:pPr marL="0" indent="0">
              <a:buNone/>
            </a:pPr>
            <a:r>
              <a:rPr lang="fr-FR" sz="1600" dirty="0">
                <a:latin typeface="+mj-lt"/>
              </a:rPr>
              <a:t>Usage des produits financiers </a:t>
            </a:r>
            <a:r>
              <a:rPr lang="en-GB" sz="1600" dirty="0">
                <a:latin typeface="+mj-lt"/>
              </a:rPr>
              <a:t>	</a:t>
            </a:r>
          </a:p>
        </p:txBody>
      </p:sp>
      <p:sp>
        <p:nvSpPr>
          <p:cNvPr id="11" name="Text Placeholder 3">
            <a:extLst>
              <a:ext uri="{FF2B5EF4-FFF2-40B4-BE49-F238E27FC236}">
                <a16:creationId xmlns="" xmlns:a16="http://schemas.microsoft.com/office/drawing/2014/main" id="{F6191BC4-5956-4D2E-A1F9-43B90EC0A515}"/>
              </a:ext>
            </a:extLst>
          </p:cNvPr>
          <p:cNvSpPr txBox="1">
            <a:spLocks/>
          </p:cNvSpPr>
          <p:nvPr/>
        </p:nvSpPr>
        <p:spPr>
          <a:xfrm>
            <a:off x="581936" y="2996952"/>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dirty="0">
                <a:ln>
                  <a:noFill/>
                </a:ln>
                <a:solidFill>
                  <a:schemeClr val="tx1"/>
                </a:solidFill>
                <a:effectLst/>
                <a:uLnTx/>
                <a:uFillTx/>
                <a:latin typeface="Myriad Pro"/>
              </a:rPr>
              <a:t>Accès et mobilité</a:t>
            </a:r>
          </a:p>
        </p:txBody>
      </p:sp>
      <p:sp>
        <p:nvSpPr>
          <p:cNvPr id="19" name="Text Placeholder 3">
            <a:extLst>
              <a:ext uri="{FF2B5EF4-FFF2-40B4-BE49-F238E27FC236}">
                <a16:creationId xmlns="" xmlns:a16="http://schemas.microsoft.com/office/drawing/2014/main" id="{E3268905-6BC8-4FEE-A3BC-122F6B5AC80C}"/>
              </a:ext>
            </a:extLst>
          </p:cNvPr>
          <p:cNvSpPr txBox="1">
            <a:spLocks/>
          </p:cNvSpPr>
          <p:nvPr/>
        </p:nvSpPr>
        <p:spPr>
          <a:xfrm>
            <a:off x="581936" y="1268760"/>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0" baseline="0">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i="0" u="none" strike="noStrike" kern="1200" cap="none" spc="0" normalizeH="0" baseline="0" dirty="0">
                <a:ln>
                  <a:noFill/>
                </a:ln>
                <a:effectLst/>
                <a:uLnTx/>
                <a:uFillTx/>
                <a:latin typeface="Myriad Pro"/>
              </a:rPr>
              <a:t>Introduction </a:t>
            </a:r>
          </a:p>
        </p:txBody>
      </p:sp>
      <p:sp>
        <p:nvSpPr>
          <p:cNvPr id="20" name="Text Placeholder 3">
            <a:extLst>
              <a:ext uri="{FF2B5EF4-FFF2-40B4-BE49-F238E27FC236}">
                <a16:creationId xmlns="" xmlns:a16="http://schemas.microsoft.com/office/drawing/2014/main" id="{ACAB5204-EDED-41C4-B308-9EDFA2B6D67B}"/>
              </a:ext>
            </a:extLst>
          </p:cNvPr>
          <p:cNvSpPr txBox="1">
            <a:spLocks/>
          </p:cNvSpPr>
          <p:nvPr/>
        </p:nvSpPr>
        <p:spPr>
          <a:xfrm>
            <a:off x="581936" y="2132856"/>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chemeClr val="tx1"/>
                </a:solidFill>
                <a:effectLst/>
                <a:uLnTx/>
                <a:uFillTx/>
                <a:latin typeface="Myriad Pro"/>
              </a:rPr>
              <a:t>Profil</a:t>
            </a:r>
            <a:r>
              <a:rPr lang="fr-FR" b="0" dirty="0">
                <a:solidFill>
                  <a:schemeClr val="tx1"/>
                </a:solidFill>
                <a:latin typeface="Myriad Pro"/>
              </a:rPr>
              <a:t> : Qui est-elle ?</a:t>
            </a:r>
            <a:endParaRPr kumimoji="0" lang="fr-FR" sz="1600" b="0" i="0" u="none" strike="noStrike" kern="1200" cap="none" spc="0" normalizeH="0" baseline="0" noProof="0" dirty="0">
              <a:ln>
                <a:noFill/>
              </a:ln>
              <a:solidFill>
                <a:schemeClr val="tx1"/>
              </a:solidFill>
              <a:effectLst/>
              <a:uLnTx/>
              <a:uFillTx/>
              <a:latin typeface="Myriad Pro"/>
            </a:endParaRPr>
          </a:p>
        </p:txBody>
      </p:sp>
      <p:sp>
        <p:nvSpPr>
          <p:cNvPr id="21" name="Text Placeholder 3">
            <a:extLst>
              <a:ext uri="{FF2B5EF4-FFF2-40B4-BE49-F238E27FC236}">
                <a16:creationId xmlns="" xmlns:a16="http://schemas.microsoft.com/office/drawing/2014/main" id="{461EDD49-A67C-4B38-A58E-BBCD28304925}"/>
              </a:ext>
            </a:extLst>
          </p:cNvPr>
          <p:cNvSpPr txBox="1">
            <a:spLocks/>
          </p:cNvSpPr>
          <p:nvPr/>
        </p:nvSpPr>
        <p:spPr>
          <a:xfrm>
            <a:off x="581936" y="3933056"/>
            <a:ext cx="6897147" cy="720000"/>
          </a:xfrm>
          <a:prstGeom prst="roundRect">
            <a:avLst/>
          </a:prstGeom>
          <a:solidFill>
            <a:schemeClr val="accent1"/>
          </a:solid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i="0" u="none" strike="noStrike" kern="1200" cap="none" spc="0" normalizeH="0" baseline="0" dirty="0">
                <a:ln>
                  <a:noFill/>
                </a:ln>
                <a:effectLst/>
                <a:uLnTx/>
                <a:uFillTx/>
                <a:latin typeface="Myriad Pro"/>
              </a:rPr>
              <a:t>Exigences d’ouverture de compte</a:t>
            </a:r>
          </a:p>
        </p:txBody>
      </p:sp>
      <p:sp>
        <p:nvSpPr>
          <p:cNvPr id="22" name="Text Placeholder 4">
            <a:extLst>
              <a:ext uri="{FF2B5EF4-FFF2-40B4-BE49-F238E27FC236}">
                <a16:creationId xmlns="" xmlns:a16="http://schemas.microsoft.com/office/drawing/2014/main" id="{BFA736C0-290D-426C-85E3-819C478862B0}"/>
              </a:ext>
            </a:extLst>
          </p:cNvPr>
          <p:cNvSpPr txBox="1">
            <a:spLocks/>
          </p:cNvSpPr>
          <p:nvPr/>
        </p:nvSpPr>
        <p:spPr>
          <a:xfrm>
            <a:off x="581935" y="5805264"/>
            <a:ext cx="6897147" cy="720000"/>
          </a:xfrm>
          <a:prstGeom prst="roundRect">
            <a:avLst/>
          </a:prstGeom>
          <a:noFill/>
          <a:ln w="19050">
            <a:solidFill>
              <a:schemeClr val="accent1"/>
            </a:solidFill>
          </a:ln>
        </p:spPr>
        <p:txBody>
          <a:bodyPr lIns="82058" tIns="41029" rIns="82058" bIns="41029" anchor="ctr"/>
          <a:lstStyle>
            <a:lvl1pPr marL="342900" indent="-342900" algn="l" defTabSz="914400" rtl="0" eaLnBrk="1" latinLnBrk="0" hangingPunct="1">
              <a:spcBef>
                <a:spcPct val="20000"/>
              </a:spcBef>
              <a:buFont typeface="Arial" pitchFamily="34" charset="0"/>
              <a:buNone/>
              <a:defRPr sz="1292" kern="1200" baseline="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dirty="0">
                <a:ln>
                  <a:noFill/>
                </a:ln>
                <a:solidFill>
                  <a:prstClr val="black"/>
                </a:solidFill>
                <a:effectLst/>
                <a:uLnTx/>
                <a:uFillTx/>
                <a:latin typeface="Myriad Pro"/>
              </a:rPr>
              <a:t>Inclusion financière et pouvoir</a:t>
            </a:r>
          </a:p>
        </p:txBody>
      </p:sp>
    </p:spTree>
    <p:extLst>
      <p:ext uri="{BB962C8B-B14F-4D97-AF65-F5344CB8AC3E}">
        <p14:creationId xmlns:p14="http://schemas.microsoft.com/office/powerpoint/2010/main" val="106064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 10" hidden="1"/>
          <p:cNvGraphicFramePr>
            <a:graphicFrameLocks noChangeAspect="1"/>
          </p:cNvGraphicFramePr>
          <p:nvPr>
            <p:custDataLst>
              <p:tags r:id="rId2"/>
            </p:custDataLst>
            <p:extLst>
              <p:ext uri="{D42A27DB-BD31-4B8C-83A1-F6EECF244321}">
                <p14:modId xmlns:p14="http://schemas.microsoft.com/office/powerpoint/2010/main" val="42819874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3878" name="Diapositive think-cell" r:id="rId18" imgW="508" imgH="508" progId="TCLayout.ActiveDocument.1">
                  <p:embed/>
                </p:oleObj>
              </mc:Choice>
              <mc:Fallback>
                <p:oleObj name="Diapositive think-cell" r:id="rId18" imgW="508" imgH="508" progId="TCLayout.ActiveDocument.1">
                  <p:embed/>
                  <p:pic>
                    <p:nvPicPr>
                      <p:cNvPr id="11" name="Objet 10" hidden="1"/>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fr-FR" sz="1400" dirty="0">
              <a:latin typeface="Myriad Pro"/>
              <a:sym typeface="Myriad Pro"/>
            </a:endParaRPr>
          </a:p>
        </p:txBody>
      </p:sp>
      <p:sp>
        <p:nvSpPr>
          <p:cNvPr id="3" name="Titre 2"/>
          <p:cNvSpPr>
            <a:spLocks noGrp="1"/>
          </p:cNvSpPr>
          <p:nvPr>
            <p:ph type="title"/>
          </p:nvPr>
        </p:nvSpPr>
        <p:spPr>
          <a:xfrm>
            <a:off x="400465" y="1861"/>
            <a:ext cx="7451725" cy="1025252"/>
          </a:xfrm>
        </p:spPr>
        <p:txBody>
          <a:bodyPr/>
          <a:lstStyle/>
          <a:p>
            <a:r>
              <a:rPr lang="fr-FR" sz="2000" dirty="0">
                <a:solidFill>
                  <a:schemeClr val="tx1"/>
                </a:solidFill>
              </a:rPr>
              <a:t>La possession d’une garantie est une contrainte avec plus de 85% des femmes âgées de 15-49 ans qui n’ont pas accès à des biens immobiliers</a:t>
            </a:r>
          </a:p>
        </p:txBody>
      </p:sp>
      <p:sp>
        <p:nvSpPr>
          <p:cNvPr id="4" name="Espace réservé du texte 3"/>
          <p:cNvSpPr>
            <a:spLocks noGrp="1"/>
          </p:cNvSpPr>
          <p:nvPr>
            <p:ph type="body" sz="quarter" idx="37"/>
          </p:nvPr>
        </p:nvSpPr>
        <p:spPr/>
        <p:txBody>
          <a:bodyPr/>
          <a:lstStyle/>
          <a:p>
            <a:r>
              <a:rPr lang="fr-FR" sz="900" dirty="0"/>
              <a:t>Sources : [1] Enquête UNCDF Dalberg (2017) N=400, [2]  Banque Mondiale </a:t>
            </a:r>
            <a:r>
              <a:rPr lang="fr-FR" sz="900" dirty="0" err="1"/>
              <a:t>Gender</a:t>
            </a:r>
            <a:r>
              <a:rPr lang="fr-FR" sz="900" dirty="0"/>
              <a:t> statistiques, Analyse Dalberg</a:t>
            </a:r>
          </a:p>
        </p:txBody>
      </p:sp>
      <p:graphicFrame>
        <p:nvGraphicFramePr>
          <p:cNvPr id="6" name="Objet 5"/>
          <p:cNvGraphicFramePr>
            <a:graphicFrameLocks/>
          </p:cNvGraphicFramePr>
          <p:nvPr>
            <p:custDataLst>
              <p:tags r:id="rId4"/>
            </p:custDataLst>
            <p:extLst>
              <p:ext uri="{D42A27DB-BD31-4B8C-83A1-F6EECF244321}">
                <p14:modId xmlns:p14="http://schemas.microsoft.com/office/powerpoint/2010/main" val="2522994111"/>
              </p:ext>
            </p:extLst>
          </p:nvPr>
        </p:nvGraphicFramePr>
        <p:xfrm>
          <a:off x="5219699" y="2057400"/>
          <a:ext cx="3019502" cy="2552700"/>
        </p:xfrm>
        <a:graphic>
          <a:graphicData uri="http://schemas.openxmlformats.org/presentationml/2006/ole">
            <mc:AlternateContent xmlns:mc="http://schemas.openxmlformats.org/markup-compatibility/2006">
              <mc:Choice xmlns:v="urn:schemas-microsoft-com:vml" Requires="v">
                <p:oleObj spid="_x0000_s493879" name="Chart" r:id="rId20" imgW="3019502" imgH="2552700" progId="MSGraph.Chart.8">
                  <p:embed followColorScheme="full"/>
                </p:oleObj>
              </mc:Choice>
              <mc:Fallback>
                <p:oleObj name="Chart" r:id="rId20" imgW="3019502" imgH="2552700" progId="MSGraph.Chart.8">
                  <p:embed followColorScheme="full"/>
                  <p:pic>
                    <p:nvPicPr>
                      <p:cNvPr id="6" name="Objet 5"/>
                      <p:cNvPicPr/>
                      <p:nvPr/>
                    </p:nvPicPr>
                    <p:blipFill>
                      <a:blip r:embed="rId21"/>
                      <a:stretch>
                        <a:fillRect/>
                      </a:stretch>
                    </p:blipFill>
                    <p:spPr>
                      <a:xfrm>
                        <a:off x="5219699" y="2057400"/>
                        <a:ext cx="3019502" cy="2552700"/>
                      </a:xfrm>
                      <a:prstGeom prst="rect">
                        <a:avLst/>
                      </a:prstGeom>
                    </p:spPr>
                  </p:pic>
                </p:oleObj>
              </mc:Fallback>
            </mc:AlternateContent>
          </a:graphicData>
        </a:graphic>
      </p:graphicFrame>
      <p:sp>
        <p:nvSpPr>
          <p:cNvPr id="10" name="Rectangle 9"/>
          <p:cNvSpPr/>
          <p:nvPr>
            <p:custDataLst>
              <p:tags r:id="rId5"/>
            </p:custDataLst>
          </p:nvPr>
        </p:nvSpPr>
        <p:spPr bwMode="gray">
          <a:xfrm>
            <a:off x="7178675" y="2038350"/>
            <a:ext cx="5207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b"/>
          <a:lstStyle/>
          <a:p>
            <a:pPr algn="ctr">
              <a:spcBef>
                <a:spcPct val="0"/>
              </a:spcBef>
              <a:spcAft>
                <a:spcPct val="0"/>
              </a:spcAft>
            </a:pPr>
            <a:fld id="{4101AD5E-A93E-4B17-89B4-D8AD9B39A2FF}" type="datetime'''''8''6'''',9''''''''''''''''''''''%'''''''''''">
              <a:rPr lang="fr-FR" altLang="en-US" sz="1400">
                <a:solidFill>
                  <a:schemeClr val="tx1"/>
                </a:solidFill>
                <a:sym typeface="+mn-lt"/>
              </a:rPr>
              <a:pPr algn="ctr">
                <a:spcBef>
                  <a:spcPct val="0"/>
                </a:spcBef>
                <a:spcAft>
                  <a:spcPct val="0"/>
                </a:spcAft>
              </a:pPr>
              <a:t>86,9%</a:t>
            </a:fld>
            <a:endParaRPr lang="fr-FR" sz="1400" dirty="0">
              <a:solidFill>
                <a:schemeClr val="tx1"/>
              </a:solidFill>
              <a:sym typeface="+mn-lt"/>
            </a:endParaRPr>
          </a:p>
        </p:txBody>
      </p:sp>
      <p:sp>
        <p:nvSpPr>
          <p:cNvPr id="59" name="Rectangle 58"/>
          <p:cNvSpPr/>
          <p:nvPr>
            <p:custDataLst>
              <p:tags r:id="rId6"/>
            </p:custDataLst>
          </p:nvPr>
        </p:nvSpPr>
        <p:spPr bwMode="auto">
          <a:xfrm>
            <a:off x="6811963" y="4608513"/>
            <a:ext cx="1255713"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6BC6F193-996A-4B36-943D-F2D4C945A7B6}" type="datetime'Non posses''si''''''''o''''''''''''n d''’une'' ma''''iso''n'''">
              <a:rPr lang="fr-FR" altLang="en-US" sz="1400">
                <a:solidFill>
                  <a:schemeClr val="tx1"/>
                </a:solidFill>
                <a:sym typeface="+mn-lt"/>
              </a:rPr>
              <a:pPr/>
              <a:t>Non possession d’une maison</a:t>
            </a:fld>
            <a:endParaRPr lang="fr-FR" sz="1400">
              <a:solidFill>
                <a:schemeClr val="tx1"/>
              </a:solidFill>
              <a:sym typeface="+mn-lt"/>
            </a:endParaRPr>
          </a:p>
        </p:txBody>
      </p:sp>
      <p:sp>
        <p:nvSpPr>
          <p:cNvPr id="132" name="Rectangle 131"/>
          <p:cNvSpPr/>
          <p:nvPr>
            <p:custDataLst>
              <p:tags r:id="rId7"/>
            </p:custDataLst>
          </p:nvPr>
        </p:nvSpPr>
        <p:spPr bwMode="auto">
          <a:xfrm>
            <a:off x="5407025" y="4608513"/>
            <a:ext cx="1255713"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54895620-743F-422C-AC14-5E8F07781164}" type="datetime'''N''''on'' p''o''''s''ses''si''''on'' ''de ''''''terre'''''''">
              <a:rPr lang="fr-FR" altLang="en-US" sz="1400">
                <a:solidFill>
                  <a:schemeClr val="tx1"/>
                </a:solidFill>
                <a:sym typeface="+mn-lt"/>
              </a:rPr>
              <a:pPr/>
              <a:t>Non possession de terre</a:t>
            </a:fld>
            <a:endParaRPr lang="fr-FR" sz="1400">
              <a:solidFill>
                <a:schemeClr val="tx1"/>
              </a:solidFill>
              <a:sym typeface="+mn-lt"/>
            </a:endParaRPr>
          </a:p>
        </p:txBody>
      </p:sp>
      <p:sp>
        <p:nvSpPr>
          <p:cNvPr id="29" name="Rectangle 28"/>
          <p:cNvSpPr/>
          <p:nvPr>
            <p:custDataLst>
              <p:tags r:id="rId8"/>
            </p:custDataLst>
          </p:nvPr>
        </p:nvSpPr>
        <p:spPr bwMode="gray">
          <a:xfrm>
            <a:off x="5773738" y="1933575"/>
            <a:ext cx="5207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b"/>
          <a:lstStyle/>
          <a:p>
            <a:pPr algn="ctr">
              <a:spcBef>
                <a:spcPct val="0"/>
              </a:spcBef>
              <a:spcAft>
                <a:spcPct val="0"/>
              </a:spcAft>
            </a:pPr>
            <a:fld id="{3C919BC4-8111-4B55-A7F6-352E601138F5}" type="datetime'''''''''''9''''''''0'''''',''''''''''''''''8''''''''%'''''''''">
              <a:rPr lang="fr-FR" altLang="en-US" sz="1400">
                <a:solidFill>
                  <a:schemeClr val="tx1"/>
                </a:solidFill>
                <a:sym typeface="+mn-lt"/>
              </a:rPr>
              <a:pPr/>
              <a:t>90,8%</a:t>
            </a:fld>
            <a:endParaRPr lang="fr-FR" sz="1400" dirty="0">
              <a:solidFill>
                <a:schemeClr val="tx1"/>
              </a:solidFill>
              <a:sym typeface="+mn-lt"/>
            </a:endParaRPr>
          </a:p>
        </p:txBody>
      </p:sp>
      <p:sp>
        <p:nvSpPr>
          <p:cNvPr id="140" name="TextBox 14"/>
          <p:cNvSpPr txBox="1"/>
          <p:nvPr/>
        </p:nvSpPr>
        <p:spPr>
          <a:xfrm>
            <a:off x="4572000" y="1124744"/>
            <a:ext cx="4300028" cy="523220"/>
          </a:xfrm>
          <a:prstGeom prst="rect">
            <a:avLst/>
          </a:prstGeom>
          <a:noFill/>
        </p:spPr>
        <p:txBody>
          <a:bodyPr wrap="square" rtlCol="0">
            <a:spAutoFit/>
          </a:bodyPr>
          <a:lstStyle/>
          <a:p>
            <a:pPr algn="ctr"/>
            <a:r>
              <a:rPr lang="fr-FR" sz="1400" b="1" dirty="0"/>
              <a:t>Taux de non disposition d’actifs (N=Population de femmes âgées de 15 à 49 ans) (2014)</a:t>
            </a:r>
            <a:r>
              <a:rPr lang="en-GB" sz="1400" b="1" baseline="30000" dirty="0">
                <a:latin typeface="Calibri" panose="020F0502020204030204" pitchFamily="34" charset="0"/>
              </a:rPr>
              <a:t>2</a:t>
            </a:r>
            <a:endParaRPr lang="fr-FR" sz="1400" b="1" dirty="0"/>
          </a:p>
        </p:txBody>
      </p:sp>
      <p:cxnSp>
        <p:nvCxnSpPr>
          <p:cNvPr id="39" name="Connecteur droit 68"/>
          <p:cNvCxnSpPr/>
          <p:nvPr/>
        </p:nvCxnSpPr>
        <p:spPr>
          <a:xfrm>
            <a:off x="4886325" y="1647964"/>
            <a:ext cx="3672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4"/>
          </p:nvPr>
        </p:nvSpPr>
        <p:spPr/>
        <p:txBody>
          <a:bodyPr/>
          <a:lstStyle/>
          <a:p>
            <a:fld id="{2595D1C1-32D3-4A09-A3BB-830F14256841}" type="slidenum">
              <a:rPr lang="en-US" smtClean="0">
                <a:solidFill>
                  <a:prstClr val="black">
                    <a:tint val="75000"/>
                  </a:prstClr>
                </a:solidFill>
              </a:rPr>
              <a:pPr/>
              <a:t>17</a:t>
            </a:fld>
            <a:endParaRPr lang="en-US" dirty="0">
              <a:solidFill>
                <a:prstClr val="black">
                  <a:tint val="75000"/>
                </a:prstClr>
              </a:solidFill>
            </a:endParaRPr>
          </a:p>
        </p:txBody>
      </p:sp>
      <p:grpSp>
        <p:nvGrpSpPr>
          <p:cNvPr id="37" name="Groupe 36"/>
          <p:cNvGrpSpPr/>
          <p:nvPr/>
        </p:nvGrpSpPr>
        <p:grpSpPr>
          <a:xfrm rot="5400000">
            <a:off x="6803102" y="3532911"/>
            <a:ext cx="4425537" cy="185267"/>
            <a:chOff x="636588" y="5083"/>
            <a:chExt cx="4425537" cy="185267"/>
          </a:xfrm>
        </p:grpSpPr>
        <p:sp>
          <p:nvSpPr>
            <p:cNvPr id="40" name="Rectangle 39"/>
            <p:cNvSpPr/>
            <p:nvPr/>
          </p:nvSpPr>
          <p:spPr>
            <a:xfrm>
              <a:off x="636588" y="5083"/>
              <a:ext cx="1089025" cy="18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Exigences</a:t>
              </a:r>
            </a:p>
          </p:txBody>
        </p:sp>
        <p:sp>
          <p:nvSpPr>
            <p:cNvPr id="41" name="Rectangle 40"/>
            <p:cNvSpPr/>
            <p:nvPr/>
          </p:nvSpPr>
          <p:spPr>
            <a:xfrm>
              <a:off x="1747504" y="5083"/>
              <a:ext cx="1089025" cy="185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Offre </a:t>
              </a:r>
            </a:p>
          </p:txBody>
        </p:sp>
        <p:sp>
          <p:nvSpPr>
            <p:cNvPr id="42" name="Rectangle 41"/>
            <p:cNvSpPr/>
            <p:nvPr/>
          </p:nvSpPr>
          <p:spPr>
            <a:xfrm>
              <a:off x="2860302" y="5083"/>
              <a:ext cx="1089025" cy="18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Demande</a:t>
              </a:r>
            </a:p>
          </p:txBody>
        </p:sp>
        <p:sp>
          <p:nvSpPr>
            <p:cNvPr id="43" name="Rectangle 42"/>
            <p:cNvSpPr/>
            <p:nvPr/>
          </p:nvSpPr>
          <p:spPr>
            <a:xfrm>
              <a:off x="3973100" y="5083"/>
              <a:ext cx="1089025" cy="185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prstClr val="white"/>
                  </a:solidFill>
                  <a:latin typeface="Myriad Pro"/>
                </a:rPr>
                <a:t>R</a:t>
              </a:r>
              <a:endParaRPr kumimoji="0" lang="fr-FR" sz="1000" b="0" i="0" u="none" strike="noStrike" kern="1200" cap="none" spc="0" normalizeH="0" baseline="0" dirty="0">
                <a:ln>
                  <a:noFill/>
                </a:ln>
                <a:solidFill>
                  <a:prstClr val="white"/>
                </a:solidFill>
                <a:effectLst/>
                <a:uLnTx/>
                <a:uFillTx/>
                <a:latin typeface="Myriad Pro"/>
              </a:endParaRPr>
            </a:p>
          </p:txBody>
        </p:sp>
      </p:grpSp>
      <p:sp>
        <p:nvSpPr>
          <p:cNvPr id="45" name="Speech Bubble: Rectangle with Corners Rounded 120">
            <a:extLst>
              <a:ext uri="{FF2B5EF4-FFF2-40B4-BE49-F238E27FC236}">
                <a16:creationId xmlns="" xmlns:a16="http://schemas.microsoft.com/office/drawing/2014/main" id="{B4B18967-51EB-4899-B7E0-E4100FE099C4}"/>
              </a:ext>
            </a:extLst>
          </p:cNvPr>
          <p:cNvSpPr/>
          <p:nvPr/>
        </p:nvSpPr>
        <p:spPr>
          <a:xfrm>
            <a:off x="415637" y="5273160"/>
            <a:ext cx="8395430" cy="964152"/>
          </a:xfrm>
          <a:prstGeom prst="wedgeRoundRectCallout">
            <a:avLst>
              <a:gd name="adj1" fmla="val 25968"/>
              <a:gd name="adj2" fmla="val 23917"/>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a:solidFill>
                  <a:schemeClr val="tx1"/>
                </a:solidFill>
              </a:rPr>
              <a:t>Parmi les difficultés ayant ralenti l’accès au crédit pour celles qui ont pu l’obtenir, le manque de garantie et le manque de document pour utiliser ses actifs en garantie sont les deux premières difficultés (47% de 42 personnes).</a:t>
            </a:r>
          </a:p>
        </p:txBody>
      </p:sp>
      <p:graphicFrame>
        <p:nvGraphicFramePr>
          <p:cNvPr id="20" name="Objet 19">
            <a:extLst>
              <a:ext uri="{FF2B5EF4-FFF2-40B4-BE49-F238E27FC236}">
                <a16:creationId xmlns="" xmlns:a16="http://schemas.microsoft.com/office/drawing/2014/main" id="{78E52AB6-20B7-49C7-99ED-9E109CAA76EA}"/>
              </a:ext>
            </a:extLst>
          </p:cNvPr>
          <p:cNvGraphicFramePr>
            <a:graphicFrameLocks/>
          </p:cNvGraphicFramePr>
          <p:nvPr>
            <p:custDataLst>
              <p:tags r:id="rId9"/>
            </p:custDataLst>
            <p:extLst>
              <p:ext uri="{D42A27DB-BD31-4B8C-83A1-F6EECF244321}">
                <p14:modId xmlns:p14="http://schemas.microsoft.com/office/powerpoint/2010/main" val="2257955879"/>
              </p:ext>
            </p:extLst>
          </p:nvPr>
        </p:nvGraphicFramePr>
        <p:xfrm>
          <a:off x="533400" y="2400300"/>
          <a:ext cx="3095739" cy="2572004"/>
        </p:xfrm>
        <a:graphic>
          <a:graphicData uri="http://schemas.openxmlformats.org/presentationml/2006/ole">
            <mc:AlternateContent xmlns:mc="http://schemas.openxmlformats.org/markup-compatibility/2006">
              <mc:Choice xmlns:v="urn:schemas-microsoft-com:vml" Requires="v">
                <p:oleObj spid="_x0000_s493880" name="Chart" r:id="rId22" imgW="3095739" imgH="2572004" progId="MSGraph.Chart.8">
                  <p:embed followColorScheme="full"/>
                </p:oleObj>
              </mc:Choice>
              <mc:Fallback>
                <p:oleObj name="Chart" r:id="rId22" imgW="3095739" imgH="2572004" progId="MSGraph.Chart.8">
                  <p:embed followColorScheme="full"/>
                  <p:pic>
                    <p:nvPicPr>
                      <p:cNvPr id="88" name="Objet 87"/>
                      <p:cNvPicPr/>
                      <p:nvPr/>
                    </p:nvPicPr>
                    <p:blipFill>
                      <a:blip r:embed="rId23"/>
                      <a:stretch>
                        <a:fillRect/>
                      </a:stretch>
                    </p:blipFill>
                    <p:spPr>
                      <a:xfrm>
                        <a:off x="533400" y="2400300"/>
                        <a:ext cx="3095739" cy="2572004"/>
                      </a:xfrm>
                      <a:prstGeom prst="rect">
                        <a:avLst/>
                      </a:prstGeom>
                    </p:spPr>
                  </p:pic>
                </p:oleObj>
              </mc:Fallback>
            </mc:AlternateContent>
          </a:graphicData>
        </a:graphic>
      </p:graphicFrame>
      <p:sp>
        <p:nvSpPr>
          <p:cNvPr id="21" name="Rectangle 20">
            <a:extLst>
              <a:ext uri="{FF2B5EF4-FFF2-40B4-BE49-F238E27FC236}">
                <a16:creationId xmlns="" xmlns:a16="http://schemas.microsoft.com/office/drawing/2014/main" id="{F940B21B-9941-4C2B-8E8C-D65409E41981}"/>
              </a:ext>
            </a:extLst>
          </p:cNvPr>
          <p:cNvSpPr/>
          <p:nvPr>
            <p:custDataLst>
              <p:tags r:id="rId10"/>
            </p:custDataLst>
          </p:nvPr>
        </p:nvSpPr>
        <p:spPr bwMode="gray">
          <a:xfrm>
            <a:off x="1363663" y="2276475"/>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b"/>
          <a:lstStyle/>
          <a:p>
            <a:pPr algn="ctr">
              <a:spcBef>
                <a:spcPct val="0"/>
              </a:spcBef>
              <a:spcAft>
                <a:spcPct val="0"/>
              </a:spcAft>
            </a:pPr>
            <a:fld id="{12C25CE9-F7C3-409D-8655-B267BAC8BFBF}" type="datetime'''''''''''''''''9''''''''''''0''''''''%'''''''''''">
              <a:rPr lang="fr-FR" altLang="en-US" sz="1400">
                <a:solidFill>
                  <a:schemeClr val="tx1"/>
                </a:solidFill>
                <a:sym typeface="+mn-lt"/>
              </a:rPr>
              <a:pPr/>
              <a:t>90%</a:t>
            </a:fld>
            <a:endParaRPr lang="fr-FR" sz="1400">
              <a:solidFill>
                <a:schemeClr val="tx1"/>
              </a:solidFill>
              <a:sym typeface="+mn-lt"/>
            </a:endParaRPr>
          </a:p>
        </p:txBody>
      </p:sp>
      <p:sp>
        <p:nvSpPr>
          <p:cNvPr id="22" name="Rectangle 21">
            <a:extLst>
              <a:ext uri="{FF2B5EF4-FFF2-40B4-BE49-F238E27FC236}">
                <a16:creationId xmlns="" xmlns:a16="http://schemas.microsoft.com/office/drawing/2014/main" id="{F4904760-735A-41A4-8E64-BF2517E0D12C}"/>
              </a:ext>
            </a:extLst>
          </p:cNvPr>
          <p:cNvSpPr/>
          <p:nvPr>
            <p:custDataLst>
              <p:tags r:id="rId11"/>
            </p:custDataLst>
          </p:nvPr>
        </p:nvSpPr>
        <p:spPr bwMode="gray">
          <a:xfrm>
            <a:off x="2397125" y="4371975"/>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b"/>
          <a:lstStyle/>
          <a:p>
            <a:pPr algn="ctr">
              <a:spcBef>
                <a:spcPct val="0"/>
              </a:spcBef>
              <a:spcAft>
                <a:spcPct val="0"/>
              </a:spcAft>
            </a:pPr>
            <a:fld id="{1E97F355-4BEB-48F4-BFA3-DE7B1A1740A1}" type="datetime'''''''''1''''''''''''0''''''''''''%'''''''''''''">
              <a:rPr lang="fr-FR" altLang="en-US" sz="1400">
                <a:solidFill>
                  <a:schemeClr val="tx1"/>
                </a:solidFill>
                <a:sym typeface="+mn-lt"/>
              </a:rPr>
              <a:pPr/>
              <a:t>10%</a:t>
            </a:fld>
            <a:endParaRPr lang="fr-FR" sz="1400">
              <a:solidFill>
                <a:schemeClr val="tx1"/>
              </a:solidFill>
              <a:sym typeface="+mn-lt"/>
            </a:endParaRPr>
          </a:p>
        </p:txBody>
      </p:sp>
      <p:sp>
        <p:nvSpPr>
          <p:cNvPr id="23" name="Rectangle 22">
            <a:extLst>
              <a:ext uri="{FF2B5EF4-FFF2-40B4-BE49-F238E27FC236}">
                <a16:creationId xmlns="" xmlns:a16="http://schemas.microsoft.com/office/drawing/2014/main" id="{16772399-1582-4263-8A0C-7390EA409720}"/>
              </a:ext>
            </a:extLst>
          </p:cNvPr>
          <p:cNvSpPr/>
          <p:nvPr>
            <p:custDataLst>
              <p:tags r:id="rId12"/>
            </p:custDataLst>
          </p:nvPr>
        </p:nvSpPr>
        <p:spPr bwMode="auto">
          <a:xfrm>
            <a:off x="1258888" y="1895475"/>
            <a:ext cx="250825" cy="187325"/>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 xmlns:a16="http://schemas.microsoft.com/office/drawing/2014/main" id="{598F9369-596A-40EB-97DE-9CC1A03C5DAA}"/>
              </a:ext>
            </a:extLst>
          </p:cNvPr>
          <p:cNvSpPr/>
          <p:nvPr>
            <p:custDataLst>
              <p:tags r:id="rId13"/>
            </p:custDataLst>
          </p:nvPr>
        </p:nvSpPr>
        <p:spPr bwMode="auto">
          <a:xfrm>
            <a:off x="517525" y="1895475"/>
            <a:ext cx="250825" cy="187325"/>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 xmlns:a16="http://schemas.microsoft.com/office/drawing/2014/main" id="{EDB91D93-D8E4-4B0D-A4BA-02E3099328CF}"/>
              </a:ext>
            </a:extLst>
          </p:cNvPr>
          <p:cNvSpPr/>
          <p:nvPr>
            <p:custDataLst>
              <p:tags r:id="rId14"/>
            </p:custDataLst>
          </p:nvPr>
        </p:nvSpPr>
        <p:spPr bwMode="auto">
          <a:xfrm>
            <a:off x="1560513" y="1890713"/>
            <a:ext cx="27622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EF75BE60-2E84-4BC9-91B6-A90CBDFC0DEC}" type="datetime'''''O''''''''''u''''''''''''''''''''''''''''''''''''i'''''''''">
              <a:rPr lang="fr-FR" altLang="en-US" sz="1400">
                <a:solidFill>
                  <a:schemeClr val="tx1"/>
                </a:solidFill>
                <a:sym typeface="+mn-lt"/>
              </a:rPr>
              <a:pPr/>
              <a:t>Oui</a:t>
            </a:fld>
            <a:endParaRPr lang="fr-FR" sz="1400" dirty="0">
              <a:solidFill>
                <a:schemeClr val="tx1"/>
              </a:solidFill>
              <a:sym typeface="+mn-lt"/>
            </a:endParaRPr>
          </a:p>
        </p:txBody>
      </p:sp>
      <p:sp>
        <p:nvSpPr>
          <p:cNvPr id="26" name="Rectangle 25">
            <a:extLst>
              <a:ext uri="{FF2B5EF4-FFF2-40B4-BE49-F238E27FC236}">
                <a16:creationId xmlns="" xmlns:a16="http://schemas.microsoft.com/office/drawing/2014/main" id="{3210CC5E-1092-42B0-93E4-AD2579BDD0AF}"/>
              </a:ext>
            </a:extLst>
          </p:cNvPr>
          <p:cNvSpPr/>
          <p:nvPr>
            <p:custDataLst>
              <p:tags r:id="rId15"/>
            </p:custDataLst>
          </p:nvPr>
        </p:nvSpPr>
        <p:spPr bwMode="auto">
          <a:xfrm>
            <a:off x="819150" y="1890713"/>
            <a:ext cx="33813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5D70CFDF-97C9-4E90-B78A-FB00E01D3DFD}" type="datetime'''''N''''''''''o''''''''''''''''''''''''''''n'''">
              <a:rPr lang="fr-FR" altLang="en-US" sz="1400">
                <a:solidFill>
                  <a:schemeClr val="tx1"/>
                </a:solidFill>
                <a:sym typeface="+mn-lt"/>
              </a:rPr>
              <a:pPr/>
              <a:t>Non</a:t>
            </a:fld>
            <a:endParaRPr lang="fr-FR" sz="1400" dirty="0">
              <a:solidFill>
                <a:schemeClr val="tx1"/>
              </a:solidFill>
              <a:sym typeface="+mn-lt"/>
            </a:endParaRPr>
          </a:p>
        </p:txBody>
      </p:sp>
      <p:sp>
        <p:nvSpPr>
          <p:cNvPr id="27" name="TextBox 14">
            <a:extLst>
              <a:ext uri="{FF2B5EF4-FFF2-40B4-BE49-F238E27FC236}">
                <a16:creationId xmlns="" xmlns:a16="http://schemas.microsoft.com/office/drawing/2014/main" id="{09F9FE4A-6F40-48B7-BA6C-2737492CFC1C}"/>
              </a:ext>
            </a:extLst>
          </p:cNvPr>
          <p:cNvSpPr txBox="1"/>
          <p:nvPr/>
        </p:nvSpPr>
        <p:spPr>
          <a:xfrm>
            <a:off x="179512" y="1124744"/>
            <a:ext cx="4120517" cy="523220"/>
          </a:xfrm>
          <a:prstGeom prst="rect">
            <a:avLst/>
          </a:prstGeom>
          <a:noFill/>
        </p:spPr>
        <p:txBody>
          <a:bodyPr wrap="square" rtlCol="0">
            <a:spAutoFit/>
          </a:bodyPr>
          <a:lstStyle/>
          <a:p>
            <a:pPr algn="ctr"/>
            <a:r>
              <a:rPr lang="fr-FR" sz="1400" b="1" dirty="0"/>
              <a:t>Contractualisant d’un crédit durant les 12 derniers mois (N=400</a:t>
            </a:r>
            <a:r>
              <a:rPr lang="en-GB" sz="1400" b="1" baseline="30000" dirty="0">
                <a:latin typeface="Calibri" panose="020F0502020204030204" pitchFamily="34" charset="0"/>
              </a:rPr>
              <a:t>1</a:t>
            </a:r>
            <a:r>
              <a:rPr lang="en-GB" sz="1400" b="1" dirty="0">
                <a:latin typeface="Calibri" panose="020F0502020204030204" pitchFamily="34" charset="0"/>
              </a:rPr>
              <a:t>)</a:t>
            </a:r>
            <a:endParaRPr lang="fr-FR" sz="1400" b="1" dirty="0"/>
          </a:p>
        </p:txBody>
      </p:sp>
      <p:cxnSp>
        <p:nvCxnSpPr>
          <p:cNvPr id="28" name="Connecteur droit 68">
            <a:extLst>
              <a:ext uri="{FF2B5EF4-FFF2-40B4-BE49-F238E27FC236}">
                <a16:creationId xmlns="" xmlns:a16="http://schemas.microsoft.com/office/drawing/2014/main" id="{086BF418-AD3F-4F2F-BFD5-C38B249DFE40}"/>
              </a:ext>
            </a:extLst>
          </p:cNvPr>
          <p:cNvCxnSpPr/>
          <p:nvPr/>
        </p:nvCxnSpPr>
        <p:spPr>
          <a:xfrm>
            <a:off x="323528" y="1663700"/>
            <a:ext cx="3672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402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2"/>
            </p:custDataLst>
            <p:extLst>
              <p:ext uri="{D42A27DB-BD31-4B8C-83A1-F6EECF244321}">
                <p14:modId xmlns:p14="http://schemas.microsoft.com/office/powerpoint/2010/main" val="26719599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4640" name="Diapositive think-cell" r:id="rId4" imgW="508" imgH="508" progId="TCLayout.ActiveDocument.1">
                  <p:embed/>
                </p:oleObj>
              </mc:Choice>
              <mc:Fallback>
                <p:oleObj name="Diapositive think-cell" r:id="rId4" imgW="508" imgH="508" progId="TCLayout.ActiveDocument.1">
                  <p:embed/>
                  <p:pic>
                    <p:nvPicPr>
                      <p:cNvPr id="6" name="Objet 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Espace réservé du texte 1"/>
          <p:cNvSpPr>
            <a:spLocks noGrp="1"/>
          </p:cNvSpPr>
          <p:nvPr>
            <p:ph type="body" sz="quarter" idx="10"/>
          </p:nvPr>
        </p:nvSpPr>
        <p:spPr>
          <a:xfrm>
            <a:off x="251520" y="1226663"/>
            <a:ext cx="4320480" cy="5370689"/>
          </a:xfrm>
          <a:solidFill>
            <a:schemeClr val="bg1">
              <a:lumMod val="95000"/>
            </a:schemeClr>
          </a:solidFill>
        </p:spPr>
        <p:txBody>
          <a:bodyPr/>
          <a:lstStyle/>
          <a:p>
            <a:endParaRPr lang="fr-FR" sz="1200" b="1" dirty="0">
              <a:solidFill>
                <a:schemeClr val="tx1"/>
              </a:solidFill>
            </a:endParaRPr>
          </a:p>
          <a:p>
            <a:endParaRPr lang="fr-FR" sz="1200" b="1" dirty="0">
              <a:solidFill>
                <a:schemeClr val="tx1"/>
              </a:solidFill>
            </a:endParaRPr>
          </a:p>
          <a:p>
            <a:pPr marL="171450" indent="-171450">
              <a:buFont typeface="Arial" panose="020B0604020202020204" pitchFamily="34" charset="0"/>
              <a:buChar char="•"/>
            </a:pPr>
            <a:endParaRPr lang="fr-FR" sz="1600" dirty="0">
              <a:solidFill>
                <a:schemeClr val="tx1"/>
              </a:solidFill>
            </a:endParaRPr>
          </a:p>
          <a:p>
            <a:pPr marL="171450" indent="-171450">
              <a:buFont typeface="Arial" panose="020B0604020202020204" pitchFamily="34" charset="0"/>
              <a:buChar char="•"/>
            </a:pPr>
            <a:endParaRPr lang="fr-FR" sz="1600" dirty="0">
              <a:solidFill>
                <a:schemeClr val="tx1"/>
              </a:solidFill>
            </a:endParaRPr>
          </a:p>
          <a:p>
            <a:pPr marL="171450" indent="-171450">
              <a:buFont typeface="Arial" panose="020B0604020202020204" pitchFamily="34" charset="0"/>
              <a:buChar char="•"/>
            </a:pPr>
            <a:r>
              <a:rPr lang="fr-FR" sz="1600" dirty="0">
                <a:solidFill>
                  <a:schemeClr val="tx1"/>
                </a:solidFill>
              </a:rPr>
              <a:t>Crédit de groupe à maximum 10 personnes ayant une activité génératrice de revenus, femmes de préférence constituées en groupe</a:t>
            </a:r>
          </a:p>
          <a:p>
            <a:pPr marL="171450" indent="-171450">
              <a:buFont typeface="Arial" panose="020B0604020202020204" pitchFamily="34" charset="0"/>
              <a:buChar char="•"/>
            </a:pPr>
            <a:endParaRPr lang="fr-FR" sz="1600" dirty="0">
              <a:solidFill>
                <a:schemeClr val="tx1"/>
              </a:solidFill>
            </a:endParaRPr>
          </a:p>
          <a:p>
            <a:pPr marL="171450" indent="-171450">
              <a:buFont typeface="Arial" panose="020B0604020202020204" pitchFamily="34" charset="0"/>
              <a:buChar char="•"/>
            </a:pPr>
            <a:r>
              <a:rPr lang="fr-FR" sz="1600" dirty="0">
                <a:solidFill>
                  <a:schemeClr val="tx1"/>
                </a:solidFill>
              </a:rPr>
              <a:t>Les femmes se cautionnent ensemble sans prise de garantie. Si l’une des membres du groupe est défaillante, les autres remboursent pour elle</a:t>
            </a:r>
          </a:p>
          <a:p>
            <a:pPr marL="171450" indent="-171450">
              <a:buFont typeface="Arial" panose="020B0604020202020204" pitchFamily="34" charset="0"/>
              <a:buChar char="•"/>
            </a:pPr>
            <a:endParaRPr lang="fr-FR" sz="1600" dirty="0">
              <a:solidFill>
                <a:schemeClr val="tx1"/>
              </a:solidFill>
            </a:endParaRPr>
          </a:p>
          <a:p>
            <a:pPr marL="171450" indent="-171450">
              <a:buFont typeface="Arial" panose="020B0604020202020204" pitchFamily="34" charset="0"/>
              <a:buChar char="•"/>
            </a:pPr>
            <a:r>
              <a:rPr lang="fr-FR" sz="1600" dirty="0">
                <a:solidFill>
                  <a:schemeClr val="tx1"/>
                </a:solidFill>
              </a:rPr>
              <a:t>Ce ne sont pas de gros montants qui sont attribués - 250 000 en moyenne ; pour les montants supérieurs, il est demandé à chaque femme de prendre un crédit individuel pour lequel d’autres conditions sont appliquées</a:t>
            </a:r>
          </a:p>
          <a:p>
            <a:pPr marL="171450" indent="-171450">
              <a:buFont typeface="Arial" panose="020B0604020202020204" pitchFamily="34" charset="0"/>
              <a:buChar char="•"/>
            </a:pPr>
            <a:endParaRPr lang="fr-FR" sz="1600" dirty="0">
              <a:solidFill>
                <a:schemeClr val="tx1"/>
              </a:solidFill>
            </a:endParaRPr>
          </a:p>
        </p:txBody>
      </p:sp>
      <p:sp>
        <p:nvSpPr>
          <p:cNvPr id="3" name="Titre 2"/>
          <p:cNvSpPr>
            <a:spLocks noGrp="1"/>
          </p:cNvSpPr>
          <p:nvPr>
            <p:ph type="title"/>
          </p:nvPr>
        </p:nvSpPr>
        <p:spPr>
          <a:xfrm>
            <a:off x="436444" y="116632"/>
            <a:ext cx="7391400" cy="609600"/>
          </a:xfrm>
        </p:spPr>
        <p:txBody>
          <a:bodyPr/>
          <a:lstStyle/>
          <a:p>
            <a:r>
              <a:rPr lang="fr-FR" sz="2000" dirty="0">
                <a:solidFill>
                  <a:schemeClr val="tx1"/>
                </a:solidFill>
              </a:rPr>
              <a:t>Pour palier au manque de garantie, certaines IMF comme le PAMECAS et FANSOTO offrent des crédits de groupe qui ne requièrent pas de garantie</a:t>
            </a:r>
          </a:p>
        </p:txBody>
      </p:sp>
      <p:sp>
        <p:nvSpPr>
          <p:cNvPr id="4" name="Espace réservé du texte 3"/>
          <p:cNvSpPr>
            <a:spLocks noGrp="1"/>
          </p:cNvSpPr>
          <p:nvPr>
            <p:ph type="body" sz="quarter" idx="37"/>
          </p:nvPr>
        </p:nvSpPr>
        <p:spPr/>
        <p:txBody>
          <a:bodyPr/>
          <a:lstStyle/>
          <a:p>
            <a:r>
              <a:rPr lang="fr-FR" sz="900" dirty="0"/>
              <a:t>Sources : Entretien avec PAMECAS, Site internet Entrepreneurs du Monde</a:t>
            </a:r>
          </a:p>
        </p:txBody>
      </p:sp>
      <p:pic>
        <p:nvPicPr>
          <p:cNvPr id="8" name="Image 7"/>
          <p:cNvPicPr>
            <a:picLocks noChangeAspect="1"/>
          </p:cNvPicPr>
          <p:nvPr/>
        </p:nvPicPr>
        <p:blipFill>
          <a:blip r:embed="rId6"/>
          <a:stretch>
            <a:fillRect/>
          </a:stretch>
        </p:blipFill>
        <p:spPr>
          <a:xfrm>
            <a:off x="1907704" y="1254354"/>
            <a:ext cx="1512168" cy="950509"/>
          </a:xfrm>
          <a:prstGeom prst="rect">
            <a:avLst/>
          </a:prstGeom>
        </p:spPr>
      </p:pic>
      <p:sp>
        <p:nvSpPr>
          <p:cNvPr id="9" name="Espace réservé du texte 1"/>
          <p:cNvSpPr txBox="1">
            <a:spLocks/>
          </p:cNvSpPr>
          <p:nvPr/>
        </p:nvSpPr>
        <p:spPr>
          <a:xfrm>
            <a:off x="4602757" y="1226662"/>
            <a:ext cx="4289723" cy="5370689"/>
          </a:xfrm>
          <a:prstGeom prst="rect">
            <a:avLst/>
          </a:prstGeom>
          <a:solidFill>
            <a:schemeClr val="bg1">
              <a:lumMod val="95000"/>
            </a:schemeClr>
          </a:solidFill>
        </p:spPr>
        <p:txBody>
          <a:bodyPr/>
          <a:lstStyle>
            <a:lvl1pPr marL="0" indent="0" algn="l" defTabSz="914400" rtl="0" eaLnBrk="1" latinLnBrk="0" hangingPunct="1">
              <a:spcBef>
                <a:spcPct val="20000"/>
              </a:spcBef>
              <a:buFont typeface="Arial" pitchFamily="34" charset="0"/>
              <a:buNone/>
              <a:defRPr sz="2400" kern="1200">
                <a:solidFill>
                  <a:srgbClr val="404040"/>
                </a:solidFill>
                <a:latin typeface="+mn-lt"/>
                <a:ea typeface="+mn-ea"/>
                <a:cs typeface="+mn-cs"/>
              </a:defRPr>
            </a:lvl1pPr>
            <a:lvl2pPr marL="804672"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2pPr>
            <a:lvl3pPr marL="1261872" indent="-347472" algn="l" defTabSz="914400" rtl="0" eaLnBrk="1" latinLnBrk="0" hangingPunct="1">
              <a:spcBef>
                <a:spcPct val="20000"/>
              </a:spcBef>
              <a:buFont typeface="Wingdings" pitchFamily="2" charset="2"/>
              <a:buChar char="ü"/>
              <a:defRPr sz="2400" kern="1200">
                <a:solidFill>
                  <a:srgbClr val="404040"/>
                </a:solidFill>
                <a:latin typeface="+mn-lt"/>
                <a:ea typeface="+mn-ea"/>
                <a:cs typeface="+mn-cs"/>
              </a:defRPr>
            </a:lvl3pPr>
            <a:lvl4pPr marL="1600200"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4pPr>
            <a:lvl5pPr marL="2057400"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200" b="1" dirty="0">
              <a:solidFill>
                <a:schemeClr val="tx1"/>
              </a:solidFill>
            </a:endParaRPr>
          </a:p>
          <a:p>
            <a:endParaRPr lang="fr-FR" sz="1200" b="1" dirty="0">
              <a:solidFill>
                <a:schemeClr val="tx1"/>
              </a:solidFill>
            </a:endParaRPr>
          </a:p>
          <a:p>
            <a:pPr marL="171450" indent="-171450">
              <a:buFont typeface="Arial" panose="020B0604020202020204" pitchFamily="34" charset="0"/>
              <a:buChar char="•"/>
            </a:pPr>
            <a:endParaRPr lang="fr-FR" sz="1600" dirty="0">
              <a:solidFill>
                <a:schemeClr val="tx1"/>
              </a:solidFill>
            </a:endParaRPr>
          </a:p>
          <a:p>
            <a:pPr marL="171450" indent="-171450">
              <a:buFont typeface="Arial" panose="020B0604020202020204" pitchFamily="34" charset="0"/>
              <a:buChar char="•"/>
            </a:pPr>
            <a:endParaRPr lang="fr-FR" sz="1600" dirty="0">
              <a:solidFill>
                <a:schemeClr val="tx1"/>
              </a:solidFill>
            </a:endParaRPr>
          </a:p>
          <a:p>
            <a:pPr marL="171450" indent="-171450">
              <a:buFont typeface="Arial" panose="020B0604020202020204" pitchFamily="34" charset="0"/>
              <a:buChar char="•"/>
            </a:pPr>
            <a:r>
              <a:rPr lang="fr-FR" sz="1600" dirty="0">
                <a:solidFill>
                  <a:schemeClr val="tx1"/>
                </a:solidFill>
              </a:rPr>
              <a:t>Offre de services financiers (épargne et microcrédit sans garantie) et non financiers (formations, suivi-accompagnement social) de proximité permettant aux femmes de mener avec succès des activités génératrices de revenus.</a:t>
            </a:r>
          </a:p>
          <a:p>
            <a:pPr marL="171450" indent="-171450">
              <a:buFont typeface="Arial" panose="020B0604020202020204" pitchFamily="34" charset="0"/>
              <a:buChar char="•"/>
            </a:pPr>
            <a:endParaRPr lang="fr-FR" sz="1600" dirty="0">
              <a:solidFill>
                <a:schemeClr val="tx1"/>
              </a:solidFill>
            </a:endParaRPr>
          </a:p>
          <a:p>
            <a:pPr marL="171450" indent="-171450">
              <a:buFont typeface="Arial" panose="020B0604020202020204" pitchFamily="34" charset="0"/>
              <a:buChar char="•"/>
            </a:pPr>
            <a:r>
              <a:rPr lang="fr-FR" sz="1600" dirty="0">
                <a:solidFill>
                  <a:schemeClr val="tx1"/>
                </a:solidFill>
              </a:rPr>
              <a:t>FANSOTO compte adapter son offre aux besoins des éleveurs et cultivateurs en proposant des financements adaptés à la saisonnalité de leurs activités et des formations en maraîchage, transformation des fruits et sur d’autres thématiques agricoles.</a:t>
            </a:r>
          </a:p>
          <a:p>
            <a:pPr marL="171450" indent="-171450">
              <a:buFont typeface="Arial" panose="020B0604020202020204" pitchFamily="34" charset="0"/>
              <a:buChar char="•"/>
            </a:pPr>
            <a:endParaRPr lang="fr-FR" sz="1600" dirty="0">
              <a:solidFill>
                <a:schemeClr val="tx1"/>
              </a:solidFill>
            </a:endParaRPr>
          </a:p>
          <a:p>
            <a:pPr marL="171450" indent="-171450">
              <a:buFont typeface="Arial" panose="020B0604020202020204" pitchFamily="34" charset="0"/>
              <a:buChar char="•"/>
            </a:pPr>
            <a:r>
              <a:rPr lang="fr-FR" sz="1600" dirty="0">
                <a:solidFill>
                  <a:schemeClr val="tx1"/>
                </a:solidFill>
              </a:rPr>
              <a:t>Prêt d’un montant de 153 Euro (100000 F CFA)</a:t>
            </a:r>
          </a:p>
        </p:txBody>
      </p:sp>
      <p:pic>
        <p:nvPicPr>
          <p:cNvPr id="10" name="Image 9"/>
          <p:cNvPicPr>
            <a:picLocks noChangeAspect="1"/>
          </p:cNvPicPr>
          <p:nvPr/>
        </p:nvPicPr>
        <p:blipFill rotWithShape="1">
          <a:blip r:embed="rId7"/>
          <a:srcRect l="2076" t="3883" b="9135"/>
          <a:stretch/>
        </p:blipFill>
        <p:spPr>
          <a:xfrm>
            <a:off x="6156176" y="1254354"/>
            <a:ext cx="1584176" cy="950509"/>
          </a:xfrm>
          <a:prstGeom prst="rect">
            <a:avLst/>
          </a:prstGeom>
        </p:spPr>
      </p:pic>
      <p:sp>
        <p:nvSpPr>
          <p:cNvPr id="5" name="Espace réservé du numéro de diapositive 4"/>
          <p:cNvSpPr>
            <a:spLocks noGrp="1"/>
          </p:cNvSpPr>
          <p:nvPr>
            <p:ph type="sldNum" sz="quarter" idx="4"/>
          </p:nvPr>
        </p:nvSpPr>
        <p:spPr/>
        <p:txBody>
          <a:bodyPr/>
          <a:lstStyle/>
          <a:p>
            <a:fld id="{2595D1C1-32D3-4A09-A3BB-830F14256841}" type="slidenum">
              <a:rPr lang="en-US" smtClean="0">
                <a:solidFill>
                  <a:prstClr val="black">
                    <a:tint val="75000"/>
                  </a:prstClr>
                </a:solidFill>
              </a:rPr>
              <a:pPr/>
              <a:t>18</a:t>
            </a:fld>
            <a:endParaRPr lang="en-US" dirty="0">
              <a:solidFill>
                <a:prstClr val="black">
                  <a:tint val="75000"/>
                </a:prstClr>
              </a:solidFill>
            </a:endParaRPr>
          </a:p>
        </p:txBody>
      </p:sp>
      <p:grpSp>
        <p:nvGrpSpPr>
          <p:cNvPr id="11" name="Groupe 10"/>
          <p:cNvGrpSpPr/>
          <p:nvPr/>
        </p:nvGrpSpPr>
        <p:grpSpPr>
          <a:xfrm rot="5400000">
            <a:off x="6803102" y="3532911"/>
            <a:ext cx="4425537" cy="185267"/>
            <a:chOff x="636588" y="5083"/>
            <a:chExt cx="4425537" cy="185267"/>
          </a:xfrm>
        </p:grpSpPr>
        <p:sp>
          <p:nvSpPr>
            <p:cNvPr id="12" name="Rectangle 11"/>
            <p:cNvSpPr/>
            <p:nvPr/>
          </p:nvSpPr>
          <p:spPr>
            <a:xfrm>
              <a:off x="636588" y="5083"/>
              <a:ext cx="1089025" cy="18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Exigences</a:t>
              </a:r>
            </a:p>
          </p:txBody>
        </p:sp>
        <p:sp>
          <p:nvSpPr>
            <p:cNvPr id="13" name="Rectangle 12"/>
            <p:cNvSpPr/>
            <p:nvPr/>
          </p:nvSpPr>
          <p:spPr>
            <a:xfrm>
              <a:off x="1747504" y="5083"/>
              <a:ext cx="1089025" cy="18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Offre </a:t>
              </a:r>
            </a:p>
          </p:txBody>
        </p:sp>
        <p:sp>
          <p:nvSpPr>
            <p:cNvPr id="14" name="Rectangle 13"/>
            <p:cNvSpPr/>
            <p:nvPr/>
          </p:nvSpPr>
          <p:spPr>
            <a:xfrm>
              <a:off x="2860302" y="5083"/>
              <a:ext cx="1089025" cy="1852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Demande</a:t>
              </a:r>
            </a:p>
          </p:txBody>
        </p:sp>
        <p:sp>
          <p:nvSpPr>
            <p:cNvPr id="15" name="Rectangle 14"/>
            <p:cNvSpPr/>
            <p:nvPr/>
          </p:nvSpPr>
          <p:spPr>
            <a:xfrm>
              <a:off x="3973100" y="5083"/>
              <a:ext cx="1089025" cy="1852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prstClr val="white"/>
                  </a:solidFill>
                  <a:latin typeface="Myriad Pro"/>
                </a:rPr>
                <a:t>R</a:t>
              </a:r>
              <a:endParaRPr kumimoji="0" lang="fr-FR" sz="1000" b="0" i="0" u="none" strike="noStrike" kern="1200" cap="none" spc="0" normalizeH="0" baseline="0" dirty="0">
                <a:ln>
                  <a:noFill/>
                </a:ln>
                <a:solidFill>
                  <a:prstClr val="white"/>
                </a:solidFill>
                <a:effectLst/>
                <a:uLnTx/>
                <a:uFillTx/>
                <a:latin typeface="Myriad Pro"/>
              </a:endParaRPr>
            </a:p>
          </p:txBody>
        </p:sp>
      </p:grpSp>
    </p:spTree>
    <p:extLst>
      <p:ext uri="{BB962C8B-B14F-4D97-AF65-F5344CB8AC3E}">
        <p14:creationId xmlns:p14="http://schemas.microsoft.com/office/powerpoint/2010/main" val="2240878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 xmlns:a16="http://schemas.microsoft.com/office/drawing/2014/main" id="{9781DE29-C2A3-4AA0-9B81-CFCDB1DE5CAC}"/>
              </a:ext>
            </a:extLst>
          </p:cNvPr>
          <p:cNvSpPr>
            <a:spLocks noGrp="1"/>
          </p:cNvSpPr>
          <p:nvPr>
            <p:ph type="sldNum" sz="quarter" idx="4"/>
          </p:nvPr>
        </p:nvSpPr>
        <p:spPr/>
        <p:txBody>
          <a:bodyPr/>
          <a:lstStyle/>
          <a:p>
            <a:fld id="{56481AA1-0592-4126-91A5-3159F5A83C12}" type="slidenum">
              <a:rPr lang="en-GB" smtClean="0"/>
              <a:pPr/>
              <a:t>19</a:t>
            </a:fld>
            <a:endParaRPr lang="en-GB" dirty="0"/>
          </a:p>
        </p:txBody>
      </p:sp>
      <p:sp>
        <p:nvSpPr>
          <p:cNvPr id="12" name="Title 9">
            <a:extLst>
              <a:ext uri="{FF2B5EF4-FFF2-40B4-BE49-F238E27FC236}">
                <a16:creationId xmlns="" xmlns:a16="http://schemas.microsoft.com/office/drawing/2014/main" id="{ED200808-02F6-411C-AADC-542DFB765E8A}"/>
              </a:ext>
            </a:extLst>
          </p:cNvPr>
          <p:cNvSpPr>
            <a:spLocks noGrp="1"/>
          </p:cNvSpPr>
          <p:nvPr>
            <p:ph type="title"/>
          </p:nvPr>
        </p:nvSpPr>
        <p:spPr>
          <a:xfrm>
            <a:off x="457200" y="304800"/>
            <a:ext cx="7391400" cy="609600"/>
          </a:xfrm>
        </p:spPr>
        <p:txBody>
          <a:bodyPr/>
          <a:lstStyle/>
          <a:p>
            <a:r>
              <a:rPr lang="fr-FR" sz="2200" dirty="0"/>
              <a:t>Table des matières</a:t>
            </a:r>
          </a:p>
        </p:txBody>
      </p:sp>
      <p:sp>
        <p:nvSpPr>
          <p:cNvPr id="13" name="Text Placeholder 4">
            <a:extLst>
              <a:ext uri="{FF2B5EF4-FFF2-40B4-BE49-F238E27FC236}">
                <a16:creationId xmlns="" xmlns:a16="http://schemas.microsoft.com/office/drawing/2014/main" id="{AA24F13E-4B15-485C-ADDC-D66D2DE36F06}"/>
              </a:ext>
            </a:extLst>
          </p:cNvPr>
          <p:cNvSpPr>
            <a:spLocks noGrp="1"/>
          </p:cNvSpPr>
          <p:nvPr>
            <p:ph type="body" sz="quarter" idx="4294967295"/>
          </p:nvPr>
        </p:nvSpPr>
        <p:spPr>
          <a:xfrm>
            <a:off x="581935" y="4869160"/>
            <a:ext cx="6897147" cy="720000"/>
          </a:xfrm>
          <a:prstGeom prst="roundRect">
            <a:avLst/>
          </a:prstGeom>
          <a:solidFill>
            <a:schemeClr val="accent1"/>
          </a:solidFill>
          <a:ln w="19050">
            <a:solidFill>
              <a:schemeClr val="accent1"/>
            </a:solidFill>
          </a:ln>
        </p:spPr>
        <p:txBody>
          <a:bodyPr lIns="82058" tIns="41029" rIns="82058" bIns="41029" anchor="ctr"/>
          <a:lstStyle/>
          <a:p>
            <a:pPr marL="0" indent="0">
              <a:buNone/>
            </a:pPr>
            <a:r>
              <a:rPr lang="fr-FR" sz="1600" b="1" dirty="0">
                <a:solidFill>
                  <a:schemeClr val="bg1"/>
                </a:solidFill>
                <a:latin typeface="+mj-lt"/>
              </a:rPr>
              <a:t>Usage des produits financiers </a:t>
            </a:r>
            <a:r>
              <a:rPr lang="en-GB" sz="1600" b="1" dirty="0">
                <a:solidFill>
                  <a:schemeClr val="bg1"/>
                </a:solidFill>
                <a:latin typeface="+mj-lt"/>
              </a:rPr>
              <a:t>	</a:t>
            </a:r>
          </a:p>
        </p:txBody>
      </p:sp>
      <p:sp>
        <p:nvSpPr>
          <p:cNvPr id="14" name="Text Placeholder 3">
            <a:extLst>
              <a:ext uri="{FF2B5EF4-FFF2-40B4-BE49-F238E27FC236}">
                <a16:creationId xmlns="" xmlns:a16="http://schemas.microsoft.com/office/drawing/2014/main" id="{EADEC050-2E39-4ECB-AD27-A9E99E9DD78E}"/>
              </a:ext>
            </a:extLst>
          </p:cNvPr>
          <p:cNvSpPr txBox="1">
            <a:spLocks/>
          </p:cNvSpPr>
          <p:nvPr/>
        </p:nvSpPr>
        <p:spPr>
          <a:xfrm>
            <a:off x="581936" y="2996952"/>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dirty="0">
                <a:ln>
                  <a:noFill/>
                </a:ln>
                <a:solidFill>
                  <a:schemeClr val="tx1"/>
                </a:solidFill>
                <a:effectLst/>
                <a:uLnTx/>
                <a:uFillTx/>
                <a:latin typeface="Myriad Pro"/>
              </a:rPr>
              <a:t>Accès et mobilité</a:t>
            </a:r>
          </a:p>
        </p:txBody>
      </p:sp>
      <p:sp>
        <p:nvSpPr>
          <p:cNvPr id="15" name="Text Placeholder 3">
            <a:extLst>
              <a:ext uri="{FF2B5EF4-FFF2-40B4-BE49-F238E27FC236}">
                <a16:creationId xmlns="" xmlns:a16="http://schemas.microsoft.com/office/drawing/2014/main" id="{85E390F0-8C34-46CF-866A-098D0804B5E6}"/>
              </a:ext>
            </a:extLst>
          </p:cNvPr>
          <p:cNvSpPr txBox="1">
            <a:spLocks/>
          </p:cNvSpPr>
          <p:nvPr/>
        </p:nvSpPr>
        <p:spPr>
          <a:xfrm>
            <a:off x="581936" y="1268760"/>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0" baseline="0">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i="0" u="none" strike="noStrike" kern="1200" cap="none" spc="0" normalizeH="0" baseline="0" dirty="0">
                <a:ln>
                  <a:noFill/>
                </a:ln>
                <a:effectLst/>
                <a:uLnTx/>
                <a:uFillTx/>
                <a:latin typeface="Myriad Pro"/>
              </a:rPr>
              <a:t>Introduction </a:t>
            </a:r>
          </a:p>
        </p:txBody>
      </p:sp>
      <p:sp>
        <p:nvSpPr>
          <p:cNvPr id="16" name="Text Placeholder 3">
            <a:extLst>
              <a:ext uri="{FF2B5EF4-FFF2-40B4-BE49-F238E27FC236}">
                <a16:creationId xmlns="" xmlns:a16="http://schemas.microsoft.com/office/drawing/2014/main" id="{35C2891D-4DF4-4024-B229-54D26CF64A0D}"/>
              </a:ext>
            </a:extLst>
          </p:cNvPr>
          <p:cNvSpPr txBox="1">
            <a:spLocks/>
          </p:cNvSpPr>
          <p:nvPr/>
        </p:nvSpPr>
        <p:spPr>
          <a:xfrm>
            <a:off x="581936" y="2132856"/>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chemeClr val="tx1"/>
                </a:solidFill>
                <a:effectLst/>
                <a:uLnTx/>
                <a:uFillTx/>
                <a:latin typeface="Myriad Pro"/>
              </a:rPr>
              <a:t>Profil</a:t>
            </a:r>
            <a:r>
              <a:rPr lang="fr-FR" b="0" dirty="0">
                <a:solidFill>
                  <a:schemeClr val="tx1"/>
                </a:solidFill>
                <a:latin typeface="Myriad Pro"/>
              </a:rPr>
              <a:t> : Qui est-elle ?</a:t>
            </a:r>
            <a:endParaRPr kumimoji="0" lang="fr-FR" sz="1600" b="0" i="0" u="none" strike="noStrike" kern="1200" cap="none" spc="0" normalizeH="0" baseline="0" noProof="0" dirty="0">
              <a:ln>
                <a:noFill/>
              </a:ln>
              <a:solidFill>
                <a:schemeClr val="tx1"/>
              </a:solidFill>
              <a:effectLst/>
              <a:uLnTx/>
              <a:uFillTx/>
              <a:latin typeface="Myriad Pro"/>
            </a:endParaRPr>
          </a:p>
        </p:txBody>
      </p:sp>
      <p:sp>
        <p:nvSpPr>
          <p:cNvPr id="17" name="Text Placeholder 3">
            <a:extLst>
              <a:ext uri="{FF2B5EF4-FFF2-40B4-BE49-F238E27FC236}">
                <a16:creationId xmlns="" xmlns:a16="http://schemas.microsoft.com/office/drawing/2014/main" id="{E6767BEF-A67F-4801-ADA9-676C52304C99}"/>
              </a:ext>
            </a:extLst>
          </p:cNvPr>
          <p:cNvSpPr txBox="1">
            <a:spLocks/>
          </p:cNvSpPr>
          <p:nvPr/>
        </p:nvSpPr>
        <p:spPr>
          <a:xfrm>
            <a:off x="581936" y="3933056"/>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dirty="0">
                <a:ln>
                  <a:noFill/>
                </a:ln>
                <a:solidFill>
                  <a:schemeClr val="tx1"/>
                </a:solidFill>
                <a:effectLst/>
                <a:uLnTx/>
                <a:uFillTx/>
                <a:latin typeface="Myriad Pro"/>
              </a:rPr>
              <a:t>Exigences d’ouverture de compte</a:t>
            </a:r>
          </a:p>
        </p:txBody>
      </p:sp>
      <p:sp>
        <p:nvSpPr>
          <p:cNvPr id="18" name="Text Placeholder 4">
            <a:extLst>
              <a:ext uri="{FF2B5EF4-FFF2-40B4-BE49-F238E27FC236}">
                <a16:creationId xmlns="" xmlns:a16="http://schemas.microsoft.com/office/drawing/2014/main" id="{5D1ED092-E468-4D0C-ABD4-FC6B5DEEAA1E}"/>
              </a:ext>
            </a:extLst>
          </p:cNvPr>
          <p:cNvSpPr txBox="1">
            <a:spLocks/>
          </p:cNvSpPr>
          <p:nvPr/>
        </p:nvSpPr>
        <p:spPr>
          <a:xfrm>
            <a:off x="581935" y="5805264"/>
            <a:ext cx="6897147" cy="720000"/>
          </a:xfrm>
          <a:prstGeom prst="roundRect">
            <a:avLst/>
          </a:prstGeom>
          <a:noFill/>
          <a:ln w="19050">
            <a:solidFill>
              <a:schemeClr val="accent1"/>
            </a:solidFill>
          </a:ln>
        </p:spPr>
        <p:txBody>
          <a:bodyPr lIns="82058" tIns="41029" rIns="82058" bIns="41029" anchor="ctr"/>
          <a:lstStyle>
            <a:lvl1pPr marL="342900" indent="-342900" algn="l" defTabSz="914400" rtl="0" eaLnBrk="1" latinLnBrk="0" hangingPunct="1">
              <a:spcBef>
                <a:spcPct val="20000"/>
              </a:spcBef>
              <a:buFont typeface="Arial" pitchFamily="34" charset="0"/>
              <a:buNone/>
              <a:defRPr sz="1292" kern="1200" baseline="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dirty="0">
                <a:ln>
                  <a:noFill/>
                </a:ln>
                <a:solidFill>
                  <a:prstClr val="black"/>
                </a:solidFill>
                <a:effectLst/>
                <a:uLnTx/>
                <a:uFillTx/>
                <a:latin typeface="Myriad Pro"/>
              </a:rPr>
              <a:t>Inclusion financière et pouvoir</a:t>
            </a:r>
          </a:p>
        </p:txBody>
      </p:sp>
    </p:spTree>
    <p:extLst>
      <p:ext uri="{BB962C8B-B14F-4D97-AF65-F5344CB8AC3E}">
        <p14:creationId xmlns:p14="http://schemas.microsoft.com/office/powerpoint/2010/main" val="147822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 xmlns:a16="http://schemas.microsoft.com/office/drawing/2014/main" id="{9781DE29-C2A3-4AA0-9B81-CFCDB1DE5CAC}"/>
              </a:ext>
            </a:extLst>
          </p:cNvPr>
          <p:cNvSpPr>
            <a:spLocks noGrp="1"/>
          </p:cNvSpPr>
          <p:nvPr>
            <p:ph type="sldNum" sz="quarter" idx="4"/>
          </p:nvPr>
        </p:nvSpPr>
        <p:spPr/>
        <p:txBody>
          <a:bodyPr/>
          <a:lstStyle/>
          <a:p>
            <a:fld id="{56481AA1-0592-4126-91A5-3159F5A83C12}" type="slidenum">
              <a:rPr lang="en-GB" smtClean="0"/>
              <a:pPr/>
              <a:t>2</a:t>
            </a:fld>
            <a:endParaRPr lang="en-GB" dirty="0"/>
          </a:p>
        </p:txBody>
      </p:sp>
      <p:sp>
        <p:nvSpPr>
          <p:cNvPr id="12" name="Title 9">
            <a:extLst>
              <a:ext uri="{FF2B5EF4-FFF2-40B4-BE49-F238E27FC236}">
                <a16:creationId xmlns="" xmlns:a16="http://schemas.microsoft.com/office/drawing/2014/main" id="{ED200808-02F6-411C-AADC-542DFB765E8A}"/>
              </a:ext>
            </a:extLst>
          </p:cNvPr>
          <p:cNvSpPr>
            <a:spLocks noGrp="1"/>
          </p:cNvSpPr>
          <p:nvPr>
            <p:ph type="title"/>
          </p:nvPr>
        </p:nvSpPr>
        <p:spPr>
          <a:xfrm>
            <a:off x="457200" y="304800"/>
            <a:ext cx="7391400" cy="609600"/>
          </a:xfrm>
        </p:spPr>
        <p:txBody>
          <a:bodyPr/>
          <a:lstStyle/>
          <a:p>
            <a:r>
              <a:rPr lang="fr-FR" sz="2200" dirty="0"/>
              <a:t>Table des matières</a:t>
            </a:r>
          </a:p>
        </p:txBody>
      </p:sp>
      <p:sp>
        <p:nvSpPr>
          <p:cNvPr id="13" name="Text Placeholder 4">
            <a:extLst>
              <a:ext uri="{FF2B5EF4-FFF2-40B4-BE49-F238E27FC236}">
                <a16:creationId xmlns="" xmlns:a16="http://schemas.microsoft.com/office/drawing/2014/main" id="{4BB01234-EE47-4E55-A762-124F32CC90FC}"/>
              </a:ext>
            </a:extLst>
          </p:cNvPr>
          <p:cNvSpPr>
            <a:spLocks noGrp="1"/>
          </p:cNvSpPr>
          <p:nvPr>
            <p:ph type="body" sz="quarter" idx="4294967295"/>
          </p:nvPr>
        </p:nvSpPr>
        <p:spPr>
          <a:xfrm>
            <a:off x="581935" y="4869160"/>
            <a:ext cx="6897147" cy="720000"/>
          </a:xfrm>
          <a:prstGeom prst="roundRect">
            <a:avLst/>
          </a:prstGeom>
          <a:noFill/>
          <a:ln w="19050">
            <a:solidFill>
              <a:schemeClr val="accent1"/>
            </a:solidFill>
          </a:ln>
        </p:spPr>
        <p:txBody>
          <a:bodyPr lIns="82058" tIns="41029" rIns="82058" bIns="41029" anchor="ctr"/>
          <a:lstStyle/>
          <a:p>
            <a:pPr marL="0" indent="0">
              <a:buNone/>
            </a:pPr>
            <a:r>
              <a:rPr lang="fr-FR" sz="1600" dirty="0">
                <a:latin typeface="+mj-lt"/>
              </a:rPr>
              <a:t>Usage des produits financiers </a:t>
            </a:r>
            <a:r>
              <a:rPr lang="en-GB" sz="1600" dirty="0">
                <a:latin typeface="+mj-lt"/>
              </a:rPr>
              <a:t>	</a:t>
            </a:r>
          </a:p>
        </p:txBody>
      </p:sp>
      <p:sp>
        <p:nvSpPr>
          <p:cNvPr id="14" name="Text Placeholder 3">
            <a:extLst>
              <a:ext uri="{FF2B5EF4-FFF2-40B4-BE49-F238E27FC236}">
                <a16:creationId xmlns="" xmlns:a16="http://schemas.microsoft.com/office/drawing/2014/main" id="{15609964-0148-465C-B5E4-89D7150B8603}"/>
              </a:ext>
            </a:extLst>
          </p:cNvPr>
          <p:cNvSpPr txBox="1">
            <a:spLocks/>
          </p:cNvSpPr>
          <p:nvPr/>
        </p:nvSpPr>
        <p:spPr>
          <a:xfrm>
            <a:off x="581936" y="2996952"/>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dirty="0">
                <a:ln>
                  <a:noFill/>
                </a:ln>
                <a:solidFill>
                  <a:prstClr val="black"/>
                </a:solidFill>
                <a:effectLst/>
                <a:uLnTx/>
                <a:uFillTx/>
                <a:latin typeface="Myriad Pro"/>
              </a:rPr>
              <a:t>Accès et mobilité</a:t>
            </a:r>
          </a:p>
        </p:txBody>
      </p:sp>
      <p:sp>
        <p:nvSpPr>
          <p:cNvPr id="15" name="Text Placeholder 3">
            <a:extLst>
              <a:ext uri="{FF2B5EF4-FFF2-40B4-BE49-F238E27FC236}">
                <a16:creationId xmlns="" xmlns:a16="http://schemas.microsoft.com/office/drawing/2014/main" id="{F6393D7E-94FC-4654-8B07-57B132ECFD07}"/>
              </a:ext>
            </a:extLst>
          </p:cNvPr>
          <p:cNvSpPr txBox="1">
            <a:spLocks/>
          </p:cNvSpPr>
          <p:nvPr/>
        </p:nvSpPr>
        <p:spPr>
          <a:xfrm>
            <a:off x="581936" y="1268760"/>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0" baseline="0">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i="0" u="none" strike="noStrike" kern="1200" cap="none" spc="0" normalizeH="0" baseline="0" dirty="0">
                <a:ln>
                  <a:noFill/>
                </a:ln>
                <a:effectLst/>
                <a:uLnTx/>
                <a:uFillTx/>
                <a:latin typeface="Myriad Pro"/>
              </a:rPr>
              <a:t>Introduction </a:t>
            </a:r>
          </a:p>
        </p:txBody>
      </p:sp>
      <p:sp>
        <p:nvSpPr>
          <p:cNvPr id="16" name="Text Placeholder 3">
            <a:extLst>
              <a:ext uri="{FF2B5EF4-FFF2-40B4-BE49-F238E27FC236}">
                <a16:creationId xmlns="" xmlns:a16="http://schemas.microsoft.com/office/drawing/2014/main" id="{11AE810C-4B62-48BE-9518-AA3BAC23FFF9}"/>
              </a:ext>
            </a:extLst>
          </p:cNvPr>
          <p:cNvSpPr txBox="1">
            <a:spLocks/>
          </p:cNvSpPr>
          <p:nvPr/>
        </p:nvSpPr>
        <p:spPr>
          <a:xfrm>
            <a:off x="581936" y="2132856"/>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prstClr val="black"/>
                </a:solidFill>
                <a:effectLst/>
                <a:uLnTx/>
                <a:uFillTx/>
                <a:latin typeface="Myriad Pro"/>
              </a:rPr>
              <a:t>Profil</a:t>
            </a:r>
            <a:r>
              <a:rPr lang="fr-FR" b="0" dirty="0">
                <a:solidFill>
                  <a:prstClr val="black"/>
                </a:solidFill>
                <a:latin typeface="Myriad Pro"/>
              </a:rPr>
              <a:t> : Qui est-elle ?</a:t>
            </a:r>
            <a:endParaRPr kumimoji="0" lang="fr-FR" sz="1600" b="0" i="0" u="none" strike="noStrike" kern="1200" cap="none" spc="0" normalizeH="0" baseline="0" noProof="0" dirty="0">
              <a:ln>
                <a:noFill/>
              </a:ln>
              <a:solidFill>
                <a:prstClr val="black"/>
              </a:solidFill>
              <a:effectLst/>
              <a:uLnTx/>
              <a:uFillTx/>
              <a:latin typeface="Myriad Pro"/>
            </a:endParaRPr>
          </a:p>
        </p:txBody>
      </p:sp>
      <p:sp>
        <p:nvSpPr>
          <p:cNvPr id="17" name="Text Placeholder 3">
            <a:extLst>
              <a:ext uri="{FF2B5EF4-FFF2-40B4-BE49-F238E27FC236}">
                <a16:creationId xmlns="" xmlns:a16="http://schemas.microsoft.com/office/drawing/2014/main" id="{B96D1070-C671-4DEB-92E8-2D4A00CCFB18}"/>
              </a:ext>
            </a:extLst>
          </p:cNvPr>
          <p:cNvSpPr txBox="1">
            <a:spLocks/>
          </p:cNvSpPr>
          <p:nvPr/>
        </p:nvSpPr>
        <p:spPr>
          <a:xfrm>
            <a:off x="581936" y="3933056"/>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dirty="0">
                <a:ln>
                  <a:noFill/>
                </a:ln>
                <a:solidFill>
                  <a:prstClr val="black"/>
                </a:solidFill>
                <a:effectLst/>
                <a:uLnTx/>
                <a:uFillTx/>
                <a:latin typeface="Myriad Pro"/>
              </a:rPr>
              <a:t>Exigences d’ouverture de compte</a:t>
            </a:r>
          </a:p>
        </p:txBody>
      </p:sp>
      <p:sp>
        <p:nvSpPr>
          <p:cNvPr id="18" name="Text Placeholder 4">
            <a:extLst>
              <a:ext uri="{FF2B5EF4-FFF2-40B4-BE49-F238E27FC236}">
                <a16:creationId xmlns="" xmlns:a16="http://schemas.microsoft.com/office/drawing/2014/main" id="{C0D27186-1D3D-4E2A-809B-D60817C40DF1}"/>
              </a:ext>
            </a:extLst>
          </p:cNvPr>
          <p:cNvSpPr txBox="1">
            <a:spLocks/>
          </p:cNvSpPr>
          <p:nvPr/>
        </p:nvSpPr>
        <p:spPr>
          <a:xfrm>
            <a:off x="581935" y="5805264"/>
            <a:ext cx="6897147" cy="720000"/>
          </a:xfrm>
          <a:prstGeom prst="roundRect">
            <a:avLst/>
          </a:prstGeom>
          <a:noFill/>
          <a:ln w="19050">
            <a:solidFill>
              <a:schemeClr val="accent1"/>
            </a:solidFill>
          </a:ln>
        </p:spPr>
        <p:txBody>
          <a:bodyPr lIns="82058" tIns="41029" rIns="82058" bIns="41029" anchor="ctr"/>
          <a:lstStyle>
            <a:lvl1pPr marL="342900" indent="-342900" algn="l" defTabSz="914400" rtl="0" eaLnBrk="1" latinLnBrk="0" hangingPunct="1">
              <a:spcBef>
                <a:spcPct val="20000"/>
              </a:spcBef>
              <a:buFont typeface="Arial" pitchFamily="34" charset="0"/>
              <a:buNone/>
              <a:defRPr sz="1292" kern="1200" baseline="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dirty="0">
                <a:ln>
                  <a:noFill/>
                </a:ln>
                <a:solidFill>
                  <a:prstClr val="black"/>
                </a:solidFill>
                <a:effectLst/>
                <a:uLnTx/>
                <a:uFillTx/>
                <a:latin typeface="Myriad Pro"/>
              </a:rPr>
              <a:t>Inclusion financière et pouvoir</a:t>
            </a:r>
          </a:p>
        </p:txBody>
      </p:sp>
    </p:spTree>
    <p:extLst>
      <p:ext uri="{BB962C8B-B14F-4D97-AF65-F5344CB8AC3E}">
        <p14:creationId xmlns:p14="http://schemas.microsoft.com/office/powerpoint/2010/main" val="2871341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t 40" hidden="1">
            <a:extLst>
              <a:ext uri="{FF2B5EF4-FFF2-40B4-BE49-F238E27FC236}">
                <a16:creationId xmlns="" xmlns:a16="http://schemas.microsoft.com/office/drawing/2014/main" id="{C4BB8128-8C6B-4587-B0BB-51A70974469E}"/>
              </a:ext>
            </a:extLst>
          </p:cNvPr>
          <p:cNvGraphicFramePr>
            <a:graphicFrameLocks noChangeAspect="1"/>
          </p:cNvGraphicFramePr>
          <p:nvPr>
            <p:custDataLst>
              <p:tags r:id="rId2"/>
            </p:custDataLst>
            <p:extLst>
              <p:ext uri="{D42A27DB-BD31-4B8C-83A1-F6EECF244321}">
                <p14:modId xmlns:p14="http://schemas.microsoft.com/office/powerpoint/2010/main" val="10413900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011" name="Diapositive think-cell" r:id="rId23" imgW="508" imgH="508" progId="TCLayout.ActiveDocument.1">
                  <p:embed/>
                </p:oleObj>
              </mc:Choice>
              <mc:Fallback>
                <p:oleObj name="Diapositive think-cell" r:id="rId23" imgW="508" imgH="508" progId="TCLayout.ActiveDocument.1">
                  <p:embed/>
                  <p:pic>
                    <p:nvPicPr>
                      <p:cNvPr id="0" name=""/>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40" name="Rectangle 39" hidden="1">
            <a:extLst>
              <a:ext uri="{FF2B5EF4-FFF2-40B4-BE49-F238E27FC236}">
                <a16:creationId xmlns="" xmlns:a16="http://schemas.microsoft.com/office/drawing/2014/main" id="{081B6E6A-C631-4D34-A2F4-4A95B72E7961}"/>
              </a:ext>
            </a:extLst>
          </p:cNvPr>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dirty="0">
              <a:latin typeface="Myriad Pro"/>
              <a:sym typeface="Myriad Pro"/>
            </a:endParaRPr>
          </a:p>
        </p:txBody>
      </p:sp>
      <p:sp>
        <p:nvSpPr>
          <p:cNvPr id="4" name="Espace réservé du texte 3">
            <a:extLst>
              <a:ext uri="{FF2B5EF4-FFF2-40B4-BE49-F238E27FC236}">
                <a16:creationId xmlns="" xmlns:a16="http://schemas.microsoft.com/office/drawing/2014/main" id="{96A826E0-7799-4A36-A28E-98AEB508E64D}"/>
              </a:ext>
            </a:extLst>
          </p:cNvPr>
          <p:cNvSpPr>
            <a:spLocks noGrp="1"/>
          </p:cNvSpPr>
          <p:nvPr>
            <p:ph type="body" sz="quarter" idx="37"/>
          </p:nvPr>
        </p:nvSpPr>
        <p:spPr/>
        <p:txBody>
          <a:bodyPr/>
          <a:lstStyle/>
          <a:p>
            <a:r>
              <a:rPr lang="fr-FR" dirty="0">
                <a:cs typeface="Arial" pitchFamily="34" charset="0"/>
              </a:rPr>
              <a:t>Source : [1] Enquête UNCDF Dalberg (2017) n=42 femmes. Le total des % est supérieur à 100% parce que plusieurs réponses étaient possibles.</a:t>
            </a:r>
            <a:endParaRPr lang="fr-FR" dirty="0"/>
          </a:p>
        </p:txBody>
      </p:sp>
      <p:sp>
        <p:nvSpPr>
          <p:cNvPr id="5" name="Espace réservé du numéro de diapositive 4">
            <a:extLst>
              <a:ext uri="{FF2B5EF4-FFF2-40B4-BE49-F238E27FC236}">
                <a16:creationId xmlns="" xmlns:a16="http://schemas.microsoft.com/office/drawing/2014/main" id="{5F76E84C-292B-4145-A39D-CF2C36560A1F}"/>
              </a:ext>
            </a:extLst>
          </p:cNvPr>
          <p:cNvSpPr>
            <a:spLocks noGrp="1"/>
          </p:cNvSpPr>
          <p:nvPr>
            <p:ph type="sldNum" sz="quarter" idx="4"/>
          </p:nvPr>
        </p:nvSpPr>
        <p:spPr/>
        <p:txBody>
          <a:bodyPr/>
          <a:lstStyle/>
          <a:p>
            <a:fld id="{56481AA1-0592-4126-91A5-3159F5A83C12}" type="slidenum">
              <a:rPr lang="en-GB" smtClean="0"/>
              <a:pPr/>
              <a:t>20</a:t>
            </a:fld>
            <a:endParaRPr lang="en-GB" dirty="0"/>
          </a:p>
        </p:txBody>
      </p:sp>
      <p:sp>
        <p:nvSpPr>
          <p:cNvPr id="6" name="Title 2">
            <a:extLst>
              <a:ext uri="{FF2B5EF4-FFF2-40B4-BE49-F238E27FC236}">
                <a16:creationId xmlns="" xmlns:a16="http://schemas.microsoft.com/office/drawing/2014/main" id="{62B4D1EC-09D6-4849-84CC-3AC5D786B88E}"/>
              </a:ext>
            </a:extLst>
          </p:cNvPr>
          <p:cNvSpPr>
            <a:spLocks noGrp="1"/>
          </p:cNvSpPr>
          <p:nvPr>
            <p:ph type="title"/>
          </p:nvPr>
        </p:nvSpPr>
        <p:spPr>
          <a:xfrm>
            <a:off x="415637" y="22957"/>
            <a:ext cx="7408863" cy="1037506"/>
          </a:xfrm>
        </p:spPr>
        <p:txBody>
          <a:bodyPr/>
          <a:lstStyle/>
          <a:p>
            <a:r>
              <a:rPr lang="fr-FR" sz="2000" dirty="0">
                <a:solidFill>
                  <a:schemeClr val="tx1"/>
                </a:solidFill>
              </a:rPr>
              <a:t>Les données sont faibles mais les femmes enquêtées épargnent pour trois raisons : subsistance, scolarité et urgences non médicales</a:t>
            </a:r>
            <a:endParaRPr lang="en-US" sz="2000" dirty="0">
              <a:solidFill>
                <a:schemeClr val="tx1"/>
              </a:solidFill>
            </a:endParaRPr>
          </a:p>
        </p:txBody>
      </p:sp>
      <p:sp>
        <p:nvSpPr>
          <p:cNvPr id="7" name="Rectangle 6">
            <a:extLst>
              <a:ext uri="{FF2B5EF4-FFF2-40B4-BE49-F238E27FC236}">
                <a16:creationId xmlns="" xmlns:a16="http://schemas.microsoft.com/office/drawing/2014/main" id="{706785C7-9152-4FEE-917A-EBBD46F95001}"/>
              </a:ext>
            </a:extLst>
          </p:cNvPr>
          <p:cNvSpPr/>
          <p:nvPr/>
        </p:nvSpPr>
        <p:spPr>
          <a:xfrm>
            <a:off x="3048000" y="1261513"/>
            <a:ext cx="3047999" cy="306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Principales raisons d’épargner (N=42)</a:t>
            </a:r>
            <a:r>
              <a:rPr lang="fr-FR" sz="1400" b="1" baseline="30000" dirty="0">
                <a:solidFill>
                  <a:schemeClr val="tx1"/>
                </a:solidFill>
              </a:rPr>
              <a:t>1</a:t>
            </a:r>
            <a:endParaRPr lang="fr-FR" sz="1400" b="1" dirty="0">
              <a:solidFill>
                <a:schemeClr val="tx1"/>
              </a:solidFill>
            </a:endParaRPr>
          </a:p>
        </p:txBody>
      </p:sp>
      <p:cxnSp>
        <p:nvCxnSpPr>
          <p:cNvPr id="8" name="Straight Connector 11">
            <a:extLst>
              <a:ext uri="{FF2B5EF4-FFF2-40B4-BE49-F238E27FC236}">
                <a16:creationId xmlns="" xmlns:a16="http://schemas.microsoft.com/office/drawing/2014/main" id="{594B59F4-897D-413E-B82D-914391266555}"/>
              </a:ext>
            </a:extLst>
          </p:cNvPr>
          <p:cNvCxnSpPr/>
          <p:nvPr/>
        </p:nvCxnSpPr>
        <p:spPr>
          <a:xfrm>
            <a:off x="4558335" y="1196752"/>
            <a:ext cx="13665" cy="322276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aphicFrame>
        <p:nvGraphicFramePr>
          <p:cNvPr id="10" name="Object 33">
            <a:extLst>
              <a:ext uri="{FF2B5EF4-FFF2-40B4-BE49-F238E27FC236}">
                <a16:creationId xmlns="" xmlns:a16="http://schemas.microsoft.com/office/drawing/2014/main" id="{B2C9D4DC-E243-448A-9DB7-5D6B938DCA8F}"/>
              </a:ext>
            </a:extLst>
          </p:cNvPr>
          <p:cNvGraphicFramePr>
            <a:graphicFrameLocks/>
          </p:cNvGraphicFramePr>
          <p:nvPr>
            <p:custDataLst>
              <p:tags r:id="rId4"/>
            </p:custDataLst>
            <p:extLst>
              <p:ext uri="{D42A27DB-BD31-4B8C-83A1-F6EECF244321}">
                <p14:modId xmlns:p14="http://schemas.microsoft.com/office/powerpoint/2010/main" val="2051796488"/>
              </p:ext>
            </p:extLst>
          </p:nvPr>
        </p:nvGraphicFramePr>
        <p:xfrm>
          <a:off x="2362200" y="1752600"/>
          <a:ext cx="5876872" cy="2857500"/>
        </p:xfrm>
        <a:graphic>
          <a:graphicData uri="http://schemas.openxmlformats.org/presentationml/2006/ole">
            <mc:AlternateContent xmlns:mc="http://schemas.openxmlformats.org/markup-compatibility/2006">
              <mc:Choice xmlns:v="urn:schemas-microsoft-com:vml" Requires="v">
                <p:oleObj spid="_x0000_s553012" name="Chart" r:id="rId25" imgW="5876872" imgH="2857500" progId="MSGraph.Chart.8">
                  <p:embed followColorScheme="full"/>
                </p:oleObj>
              </mc:Choice>
              <mc:Fallback>
                <p:oleObj name="Chart" r:id="rId25" imgW="5876872" imgH="2857500" progId="MSGraph.Chart.8">
                  <p:embed followColorScheme="full"/>
                  <p:pic>
                    <p:nvPicPr>
                      <p:cNvPr id="34" name="Object 33"/>
                      <p:cNvPicPr/>
                      <p:nvPr/>
                    </p:nvPicPr>
                    <p:blipFill>
                      <a:blip r:embed="rId26"/>
                      <a:stretch>
                        <a:fillRect/>
                      </a:stretch>
                    </p:blipFill>
                    <p:spPr>
                      <a:xfrm>
                        <a:off x="2362200" y="1752600"/>
                        <a:ext cx="5876872" cy="2857500"/>
                      </a:xfrm>
                      <a:prstGeom prst="rect">
                        <a:avLst/>
                      </a:prstGeom>
                    </p:spPr>
                  </p:pic>
                </p:oleObj>
              </mc:Fallback>
            </mc:AlternateContent>
          </a:graphicData>
        </a:graphic>
      </p:graphicFrame>
      <p:sp>
        <p:nvSpPr>
          <p:cNvPr id="11" name="Rectangle 10">
            <a:extLst>
              <a:ext uri="{FF2B5EF4-FFF2-40B4-BE49-F238E27FC236}">
                <a16:creationId xmlns="" xmlns:a16="http://schemas.microsoft.com/office/drawing/2014/main" id="{06506DE9-48A1-4559-97E1-03E033F8D7AC}"/>
              </a:ext>
            </a:extLst>
          </p:cNvPr>
          <p:cNvSpPr/>
          <p:nvPr>
            <p:custDataLst>
              <p:tags r:id="rId5"/>
            </p:custDataLst>
          </p:nvPr>
        </p:nvSpPr>
        <p:spPr bwMode="auto">
          <a:xfrm>
            <a:off x="1225550" y="4227513"/>
            <a:ext cx="1179513"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8043EB1-47D2-4A02-B813-4E58E29E3417}" type="datetime'''A''c''''ha''''t'''''' d''''''e b''''é''''t''''''a''''i''l'">
              <a:rPr lang="en-US" altLang="en-US" sz="1400">
                <a:solidFill>
                  <a:schemeClr val="tx1"/>
                </a:solidFill>
              </a:rPr>
              <a:pPr/>
              <a:t>Achat de bétail</a:t>
            </a:fld>
            <a:endParaRPr lang="en-US" sz="1400" dirty="0">
              <a:solidFill>
                <a:schemeClr val="tx1"/>
              </a:solidFill>
              <a:sym typeface="+mn-lt"/>
            </a:endParaRPr>
          </a:p>
        </p:txBody>
      </p:sp>
      <p:sp>
        <p:nvSpPr>
          <p:cNvPr id="14" name="Rectangle 13">
            <a:extLst>
              <a:ext uri="{FF2B5EF4-FFF2-40B4-BE49-F238E27FC236}">
                <a16:creationId xmlns="" xmlns:a16="http://schemas.microsoft.com/office/drawing/2014/main" id="{7445F60A-DB7E-44EC-9F75-54AC6F1F51D3}"/>
              </a:ext>
            </a:extLst>
          </p:cNvPr>
          <p:cNvSpPr/>
          <p:nvPr>
            <p:custDataLst>
              <p:tags r:id="rId6"/>
            </p:custDataLst>
          </p:nvPr>
        </p:nvSpPr>
        <p:spPr bwMode="auto">
          <a:xfrm>
            <a:off x="1296988" y="3898900"/>
            <a:ext cx="110807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CD9F3CD-4FD9-44E6-9F8F-498278E9BBDD}" type="datetime'''Fr''a''is a''''''g''ri''''''c''''ol''''''''''''''e''s'''''''">
              <a:rPr lang="en-US" altLang="en-US" sz="1400">
                <a:solidFill>
                  <a:schemeClr val="tx1"/>
                </a:solidFill>
              </a:rPr>
              <a:pPr/>
              <a:t>Frais agricoles</a:t>
            </a:fld>
            <a:endParaRPr lang="en-US" sz="1400" dirty="0">
              <a:solidFill>
                <a:schemeClr val="tx1"/>
              </a:solidFill>
              <a:sym typeface="+mn-lt"/>
            </a:endParaRPr>
          </a:p>
        </p:txBody>
      </p:sp>
      <p:sp>
        <p:nvSpPr>
          <p:cNvPr id="25" name="Rectangle 24">
            <a:extLst>
              <a:ext uri="{FF2B5EF4-FFF2-40B4-BE49-F238E27FC236}">
                <a16:creationId xmlns="" xmlns:a16="http://schemas.microsoft.com/office/drawing/2014/main" id="{36E45C56-B9E0-40B2-88C8-CBC910471C44}"/>
              </a:ext>
            </a:extLst>
          </p:cNvPr>
          <p:cNvSpPr/>
          <p:nvPr>
            <p:custDataLst>
              <p:tags r:id="rId7"/>
            </p:custDataLst>
          </p:nvPr>
        </p:nvSpPr>
        <p:spPr bwMode="gray">
          <a:xfrm>
            <a:off x="5121275" y="3241675"/>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spcBef>
                <a:spcPct val="0"/>
              </a:spcBef>
              <a:spcAft>
                <a:spcPct val="0"/>
              </a:spcAft>
            </a:pPr>
            <a:fld id="{7C855C15-3C17-467C-ADFC-DFAB48199B21}" type="datetime'''''''''''''''''''''''''''''''''''''''''''3''''7''''%'''''''''">
              <a:rPr lang="en-US" altLang="en-US" sz="1400">
                <a:solidFill>
                  <a:schemeClr val="tx1"/>
                </a:solidFill>
              </a:rPr>
              <a:pPr/>
              <a:t>37%</a:t>
            </a:fld>
            <a:endParaRPr lang="en-US" sz="1400">
              <a:solidFill>
                <a:schemeClr val="tx1"/>
              </a:solidFill>
              <a:sym typeface="+mn-lt"/>
            </a:endParaRPr>
          </a:p>
        </p:txBody>
      </p:sp>
      <p:sp>
        <p:nvSpPr>
          <p:cNvPr id="17" name="Rectangle 16">
            <a:extLst>
              <a:ext uri="{FF2B5EF4-FFF2-40B4-BE49-F238E27FC236}">
                <a16:creationId xmlns="" xmlns:a16="http://schemas.microsoft.com/office/drawing/2014/main" id="{78FCF1A9-9CE7-474C-99FA-01F8CFF0F11D}"/>
              </a:ext>
            </a:extLst>
          </p:cNvPr>
          <p:cNvSpPr/>
          <p:nvPr>
            <p:custDataLst>
              <p:tags r:id="rId8"/>
            </p:custDataLst>
          </p:nvPr>
        </p:nvSpPr>
        <p:spPr bwMode="auto">
          <a:xfrm>
            <a:off x="341313" y="3570288"/>
            <a:ext cx="20637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58322D2-023F-41D6-87F6-F8CAF450A6EA}" type="datetime'A''ppui'' ''à'' ''la'''' ''fa''mi''''lle''/m''''''''''énag''e'">
              <a:rPr lang="en-US" altLang="en-US" sz="1400">
                <a:solidFill>
                  <a:schemeClr val="tx1"/>
                </a:solidFill>
              </a:rPr>
              <a:pPr/>
              <a:t>Appui à la famille/ménage</a:t>
            </a:fld>
            <a:endParaRPr lang="en-US" sz="1400" dirty="0">
              <a:solidFill>
                <a:schemeClr val="tx1"/>
              </a:solidFill>
              <a:sym typeface="+mn-lt"/>
            </a:endParaRPr>
          </a:p>
        </p:txBody>
      </p:sp>
      <p:sp>
        <p:nvSpPr>
          <p:cNvPr id="26" name="Rectangle 25">
            <a:extLst>
              <a:ext uri="{FF2B5EF4-FFF2-40B4-BE49-F238E27FC236}">
                <a16:creationId xmlns="" xmlns:a16="http://schemas.microsoft.com/office/drawing/2014/main" id="{9C97922E-4090-496A-A0EB-D16AE15373F3}"/>
              </a:ext>
            </a:extLst>
          </p:cNvPr>
          <p:cNvSpPr/>
          <p:nvPr>
            <p:custDataLst>
              <p:tags r:id="rId9"/>
            </p:custDataLst>
          </p:nvPr>
        </p:nvSpPr>
        <p:spPr bwMode="auto">
          <a:xfrm>
            <a:off x="833438" y="2913063"/>
            <a:ext cx="157162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A517592-F424-476B-95C2-AC00CD38CDE4}" type="datetime'E''v''èn''''''''''eme''n''ts'''' ''s''o''ci''''au''''''''''x'">
              <a:rPr lang="en-US" altLang="en-US" sz="1400">
                <a:solidFill>
                  <a:schemeClr val="tx1"/>
                </a:solidFill>
              </a:rPr>
              <a:pPr/>
              <a:t>Evènements sociaux</a:t>
            </a:fld>
            <a:endParaRPr lang="en-US" sz="1400" dirty="0">
              <a:solidFill>
                <a:schemeClr val="tx1"/>
              </a:solidFill>
              <a:sym typeface="+mn-lt"/>
            </a:endParaRPr>
          </a:p>
        </p:txBody>
      </p:sp>
      <p:sp>
        <p:nvSpPr>
          <p:cNvPr id="23" name="Rectangle 22">
            <a:extLst>
              <a:ext uri="{FF2B5EF4-FFF2-40B4-BE49-F238E27FC236}">
                <a16:creationId xmlns="" xmlns:a16="http://schemas.microsoft.com/office/drawing/2014/main" id="{854904BB-86E4-4F99-8472-AC8F0F45C66A}"/>
              </a:ext>
            </a:extLst>
          </p:cNvPr>
          <p:cNvSpPr/>
          <p:nvPr>
            <p:custDataLst>
              <p:tags r:id="rId10"/>
            </p:custDataLst>
          </p:nvPr>
        </p:nvSpPr>
        <p:spPr bwMode="gray">
          <a:xfrm>
            <a:off x="6397625" y="2913063"/>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spcBef>
                <a:spcPct val="0"/>
              </a:spcBef>
              <a:spcAft>
                <a:spcPct val="0"/>
              </a:spcAft>
            </a:pPr>
            <a:fld id="{5EEF2944-E40B-4674-963F-61E7EF8F72B3}" type="datetime'''''''''''''''''5''''''''''''''''''''5''%'''''''''''''''">
              <a:rPr lang="en-US" altLang="en-US" sz="1400">
                <a:solidFill>
                  <a:schemeClr val="tx1"/>
                </a:solidFill>
              </a:rPr>
              <a:pPr/>
              <a:t>55%</a:t>
            </a:fld>
            <a:endParaRPr lang="en-US" sz="1400">
              <a:solidFill>
                <a:schemeClr val="tx1"/>
              </a:solidFill>
              <a:sym typeface="+mn-lt"/>
            </a:endParaRPr>
          </a:p>
        </p:txBody>
      </p:sp>
      <p:sp>
        <p:nvSpPr>
          <p:cNvPr id="15" name="Rectangle 14">
            <a:extLst>
              <a:ext uri="{FF2B5EF4-FFF2-40B4-BE49-F238E27FC236}">
                <a16:creationId xmlns="" xmlns:a16="http://schemas.microsoft.com/office/drawing/2014/main" id="{A029BD52-585C-4A0D-A699-37E393D1275A}"/>
              </a:ext>
            </a:extLst>
          </p:cNvPr>
          <p:cNvSpPr/>
          <p:nvPr>
            <p:custDataLst>
              <p:tags r:id="rId11"/>
            </p:custDataLst>
          </p:nvPr>
        </p:nvSpPr>
        <p:spPr bwMode="gray">
          <a:xfrm>
            <a:off x="4416425" y="3570288"/>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spcBef>
                <a:spcPct val="0"/>
              </a:spcBef>
              <a:spcAft>
                <a:spcPct val="0"/>
              </a:spcAft>
            </a:pPr>
            <a:fld id="{F9EC9CB6-3827-4644-BE5C-139EA866AF2A}" type="datetime'''''''2''''''''7''''''''''%'''''''''''''">
              <a:rPr lang="en-US" altLang="en-US" sz="1400">
                <a:solidFill>
                  <a:schemeClr val="tx1"/>
                </a:solidFill>
              </a:rPr>
              <a:pPr/>
              <a:t>27%</a:t>
            </a:fld>
            <a:endParaRPr lang="en-US" sz="1400">
              <a:solidFill>
                <a:schemeClr val="tx1"/>
              </a:solidFill>
              <a:sym typeface="+mn-lt"/>
            </a:endParaRPr>
          </a:p>
        </p:txBody>
      </p:sp>
      <p:sp>
        <p:nvSpPr>
          <p:cNvPr id="16" name="Rectangle 15">
            <a:extLst>
              <a:ext uri="{FF2B5EF4-FFF2-40B4-BE49-F238E27FC236}">
                <a16:creationId xmlns="" xmlns:a16="http://schemas.microsoft.com/office/drawing/2014/main" id="{3768E356-1E2A-4A04-810B-50BD034D7C89}"/>
              </a:ext>
            </a:extLst>
          </p:cNvPr>
          <p:cNvSpPr/>
          <p:nvPr>
            <p:custDataLst>
              <p:tags r:id="rId12"/>
            </p:custDataLst>
          </p:nvPr>
        </p:nvSpPr>
        <p:spPr bwMode="auto">
          <a:xfrm>
            <a:off x="1249363" y="3241675"/>
            <a:ext cx="11557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E8CFBD6-87C6-4739-8B82-6C8E4FE7A7ED}" type="datetime'''''''''''F''''''rai''''s'' mé''d''''i''c''''''''''''a''u''x'">
              <a:rPr lang="en-US" altLang="en-US" sz="1400">
                <a:solidFill>
                  <a:schemeClr val="tx1"/>
                </a:solidFill>
              </a:rPr>
              <a:pPr/>
              <a:t>Frais médicaux</a:t>
            </a:fld>
            <a:endParaRPr lang="en-US" sz="1400" dirty="0">
              <a:solidFill>
                <a:schemeClr val="tx1"/>
              </a:solidFill>
              <a:sym typeface="+mn-lt"/>
            </a:endParaRPr>
          </a:p>
        </p:txBody>
      </p:sp>
      <p:sp>
        <p:nvSpPr>
          <p:cNvPr id="20" name="Rectangle 19">
            <a:extLst>
              <a:ext uri="{FF2B5EF4-FFF2-40B4-BE49-F238E27FC236}">
                <a16:creationId xmlns="" xmlns:a16="http://schemas.microsoft.com/office/drawing/2014/main" id="{1116A6E8-F6BE-4217-9C42-078CFF94056F}"/>
              </a:ext>
            </a:extLst>
          </p:cNvPr>
          <p:cNvSpPr/>
          <p:nvPr>
            <p:custDataLst>
              <p:tags r:id="rId13"/>
            </p:custDataLst>
          </p:nvPr>
        </p:nvSpPr>
        <p:spPr bwMode="auto">
          <a:xfrm>
            <a:off x="844550" y="2579688"/>
            <a:ext cx="1560513"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FE6BAFC-19E3-4D89-A805-1E6649A5DA46}" type="datetime'Fra''''i''s ''d''''e'' ''s''ub''''''si''s''ten''c''e'">
              <a:rPr lang="en-US" altLang="en-US" sz="1400">
                <a:solidFill>
                  <a:schemeClr val="tx1"/>
                </a:solidFill>
              </a:rPr>
              <a:pPr/>
              <a:t>Frais de subsistence</a:t>
            </a:fld>
            <a:endParaRPr lang="en-US" sz="1400">
              <a:solidFill>
                <a:schemeClr val="tx1"/>
              </a:solidFill>
              <a:sym typeface="+mn-lt"/>
            </a:endParaRPr>
          </a:p>
        </p:txBody>
      </p:sp>
      <p:sp>
        <p:nvSpPr>
          <p:cNvPr id="21" name="Rectangle 20">
            <a:extLst>
              <a:ext uri="{FF2B5EF4-FFF2-40B4-BE49-F238E27FC236}">
                <a16:creationId xmlns="" xmlns:a16="http://schemas.microsoft.com/office/drawing/2014/main" id="{52BA0CAE-0F2E-48E8-B181-9CFBD3B656CF}"/>
              </a:ext>
            </a:extLst>
          </p:cNvPr>
          <p:cNvSpPr/>
          <p:nvPr>
            <p:custDataLst>
              <p:tags r:id="rId14"/>
            </p:custDataLst>
          </p:nvPr>
        </p:nvSpPr>
        <p:spPr bwMode="gray">
          <a:xfrm>
            <a:off x="6673850" y="2579688"/>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spcBef>
                <a:spcPct val="0"/>
              </a:spcBef>
              <a:spcAft>
                <a:spcPct val="0"/>
              </a:spcAft>
            </a:pPr>
            <a:fld id="{65E20B4E-C960-43E2-8265-651BBB3770D0}" type="datetime'''''''''''''5''''9''''''''''''''''''%'''''''''''''''''''''''">
              <a:rPr lang="en-US" altLang="en-US" sz="1400">
                <a:solidFill>
                  <a:schemeClr val="tx1"/>
                </a:solidFill>
              </a:rPr>
              <a:pPr/>
              <a:t>59%</a:t>
            </a:fld>
            <a:endParaRPr lang="en-US" sz="1400">
              <a:solidFill>
                <a:schemeClr val="tx1"/>
              </a:solidFill>
              <a:sym typeface="+mn-lt"/>
            </a:endParaRPr>
          </a:p>
        </p:txBody>
      </p:sp>
      <p:sp>
        <p:nvSpPr>
          <p:cNvPr id="22" name="Rectangle 21">
            <a:extLst>
              <a:ext uri="{FF2B5EF4-FFF2-40B4-BE49-F238E27FC236}">
                <a16:creationId xmlns="" xmlns:a16="http://schemas.microsoft.com/office/drawing/2014/main" id="{92E82EFC-DB8C-4064-9AE0-66FF76001871}"/>
              </a:ext>
            </a:extLst>
          </p:cNvPr>
          <p:cNvSpPr/>
          <p:nvPr>
            <p:custDataLst>
              <p:tags r:id="rId15"/>
            </p:custDataLst>
          </p:nvPr>
        </p:nvSpPr>
        <p:spPr bwMode="auto">
          <a:xfrm>
            <a:off x="488950" y="2251075"/>
            <a:ext cx="1916113"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C87017E-0F48-4953-8BA9-7C2A326917E8}" type="datetime'U''r''''''ge''''n''c''e''''s ''n''o''n mé''d''i''c''ale''s'''">
              <a:rPr lang="en-US" altLang="en-US" sz="1400">
                <a:solidFill>
                  <a:schemeClr val="tx1"/>
                </a:solidFill>
              </a:rPr>
              <a:pPr/>
              <a:t>Urgences non médicales</a:t>
            </a:fld>
            <a:endParaRPr lang="en-US" sz="1400" dirty="0">
              <a:solidFill>
                <a:schemeClr val="tx1"/>
              </a:solidFill>
              <a:sym typeface="+mn-lt"/>
            </a:endParaRPr>
          </a:p>
        </p:txBody>
      </p:sp>
      <p:sp>
        <p:nvSpPr>
          <p:cNvPr id="24" name="Rectangle 23">
            <a:extLst>
              <a:ext uri="{FF2B5EF4-FFF2-40B4-BE49-F238E27FC236}">
                <a16:creationId xmlns="" xmlns:a16="http://schemas.microsoft.com/office/drawing/2014/main" id="{07D43776-3F20-442F-8D23-E89EE62BF670}"/>
              </a:ext>
            </a:extLst>
          </p:cNvPr>
          <p:cNvSpPr/>
          <p:nvPr>
            <p:custDataLst>
              <p:tags r:id="rId16"/>
            </p:custDataLst>
          </p:nvPr>
        </p:nvSpPr>
        <p:spPr bwMode="gray">
          <a:xfrm>
            <a:off x="7102475" y="2251075"/>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spcBef>
                <a:spcPct val="0"/>
              </a:spcBef>
              <a:spcAft>
                <a:spcPct val="0"/>
              </a:spcAft>
            </a:pPr>
            <a:fld id="{85CFDBAC-8B2B-4958-97C2-095617ABF86E}" type="datetime'''''''''''''''''''''6''''''''''''5''''''%'''''''''''''''''">
              <a:rPr lang="en-US" altLang="en-US" sz="1400">
                <a:solidFill>
                  <a:schemeClr val="tx1"/>
                </a:solidFill>
              </a:rPr>
              <a:pPr/>
              <a:t>65%</a:t>
            </a:fld>
            <a:endParaRPr lang="en-US" sz="1400">
              <a:solidFill>
                <a:schemeClr val="tx1"/>
              </a:solidFill>
              <a:sym typeface="+mn-lt"/>
            </a:endParaRPr>
          </a:p>
        </p:txBody>
      </p:sp>
      <p:sp>
        <p:nvSpPr>
          <p:cNvPr id="18" name="Rectangle 17">
            <a:extLst>
              <a:ext uri="{FF2B5EF4-FFF2-40B4-BE49-F238E27FC236}">
                <a16:creationId xmlns="" xmlns:a16="http://schemas.microsoft.com/office/drawing/2014/main" id="{C1DC5003-C283-4423-BEAD-BFD75C98A8A3}"/>
              </a:ext>
            </a:extLst>
          </p:cNvPr>
          <p:cNvSpPr/>
          <p:nvPr>
            <p:custDataLst>
              <p:tags r:id="rId17"/>
            </p:custDataLst>
          </p:nvPr>
        </p:nvSpPr>
        <p:spPr bwMode="auto">
          <a:xfrm>
            <a:off x="1327150" y="1922463"/>
            <a:ext cx="1077913"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B16B73F-D79D-40C8-BAD7-BBB404A88C96}" type="datetime'''Fra''is'''' ''s''co''la''''''''''i''''r''''e''''s'''''''">
              <a:rPr lang="en-US" altLang="en-US" sz="1400">
                <a:solidFill>
                  <a:schemeClr val="tx1"/>
                </a:solidFill>
              </a:rPr>
              <a:pPr/>
              <a:t>Frais scolaires</a:t>
            </a:fld>
            <a:endParaRPr lang="en-US" sz="1400" dirty="0">
              <a:solidFill>
                <a:schemeClr val="tx1"/>
              </a:solidFill>
              <a:sym typeface="+mn-lt"/>
            </a:endParaRPr>
          </a:p>
        </p:txBody>
      </p:sp>
      <p:sp>
        <p:nvSpPr>
          <p:cNvPr id="19" name="Rectangle 18">
            <a:extLst>
              <a:ext uri="{FF2B5EF4-FFF2-40B4-BE49-F238E27FC236}">
                <a16:creationId xmlns="" xmlns:a16="http://schemas.microsoft.com/office/drawing/2014/main" id="{6C61E309-0FFD-40CD-BF8A-D33744053CFC}"/>
              </a:ext>
            </a:extLst>
          </p:cNvPr>
          <p:cNvSpPr/>
          <p:nvPr>
            <p:custDataLst>
              <p:tags r:id="rId18"/>
            </p:custDataLst>
          </p:nvPr>
        </p:nvSpPr>
        <p:spPr bwMode="gray">
          <a:xfrm>
            <a:off x="8159750" y="1922463"/>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spcBef>
                <a:spcPct val="0"/>
              </a:spcBef>
              <a:spcAft>
                <a:spcPct val="0"/>
              </a:spcAft>
            </a:pPr>
            <a:fld id="{51846101-815C-4DD9-AEEE-B184F8CAE832}" type="datetime'''''''''''''''''''8''''''''''''''''''''''''''''''0''%'''''''''">
              <a:rPr lang="en-US" altLang="en-US" sz="1400">
                <a:solidFill>
                  <a:schemeClr val="tx1"/>
                </a:solidFill>
              </a:rPr>
              <a:pPr/>
              <a:t>80%</a:t>
            </a:fld>
            <a:endParaRPr lang="en-US" sz="1400">
              <a:solidFill>
                <a:schemeClr val="tx1"/>
              </a:solidFill>
              <a:sym typeface="+mn-lt"/>
            </a:endParaRPr>
          </a:p>
        </p:txBody>
      </p:sp>
      <p:sp>
        <p:nvSpPr>
          <p:cNvPr id="13" name="Rectangle 12">
            <a:extLst>
              <a:ext uri="{FF2B5EF4-FFF2-40B4-BE49-F238E27FC236}">
                <a16:creationId xmlns="" xmlns:a16="http://schemas.microsoft.com/office/drawing/2014/main" id="{5182EAB8-F0B6-4DC0-817B-79FF9DD0945F}"/>
              </a:ext>
            </a:extLst>
          </p:cNvPr>
          <p:cNvSpPr/>
          <p:nvPr>
            <p:custDataLst>
              <p:tags r:id="rId19"/>
            </p:custDataLst>
          </p:nvPr>
        </p:nvSpPr>
        <p:spPr bwMode="gray">
          <a:xfrm>
            <a:off x="4064000" y="3898900"/>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spcBef>
                <a:spcPct val="0"/>
              </a:spcBef>
              <a:spcAft>
                <a:spcPct val="0"/>
              </a:spcAft>
            </a:pPr>
            <a:fld id="{0E1FD5A3-0AC9-448F-A95D-5DC004721BD0}" type="datetime'''''''2''''''''''''''''''''''''''2''''''''''''''%'">
              <a:rPr lang="en-US" altLang="en-US" sz="1400">
                <a:solidFill>
                  <a:schemeClr val="tx1"/>
                </a:solidFill>
              </a:rPr>
              <a:pPr/>
              <a:t>22%</a:t>
            </a:fld>
            <a:endParaRPr lang="en-US" sz="1400">
              <a:solidFill>
                <a:schemeClr val="tx1"/>
              </a:solidFill>
              <a:sym typeface="+mn-lt"/>
            </a:endParaRPr>
          </a:p>
        </p:txBody>
      </p:sp>
      <p:sp>
        <p:nvSpPr>
          <p:cNvPr id="12" name="Rectangle 11">
            <a:extLst>
              <a:ext uri="{FF2B5EF4-FFF2-40B4-BE49-F238E27FC236}">
                <a16:creationId xmlns="" xmlns:a16="http://schemas.microsoft.com/office/drawing/2014/main" id="{E04BAE3C-956B-4D3C-89EF-342B22E23243}"/>
              </a:ext>
            </a:extLst>
          </p:cNvPr>
          <p:cNvSpPr/>
          <p:nvPr>
            <p:custDataLst>
              <p:tags r:id="rId20"/>
            </p:custDataLst>
          </p:nvPr>
        </p:nvSpPr>
        <p:spPr bwMode="gray">
          <a:xfrm>
            <a:off x="3359150" y="4227513"/>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spcBef>
                <a:spcPct val="0"/>
              </a:spcBef>
              <a:spcAft>
                <a:spcPct val="0"/>
              </a:spcAft>
            </a:pPr>
            <a:fld id="{0C35EF4E-C9A2-40EF-BDE6-2B9EA2C42162}" type="datetime'''''''''''''''''12''''''''''''''''''''''''''''''''''%'">
              <a:rPr lang="en-US" altLang="en-US" sz="1400">
                <a:solidFill>
                  <a:schemeClr val="tx1"/>
                </a:solidFill>
              </a:rPr>
              <a:pPr/>
              <a:t>12%</a:t>
            </a:fld>
            <a:endParaRPr lang="en-US" sz="1400">
              <a:solidFill>
                <a:schemeClr val="tx1"/>
              </a:solidFill>
              <a:sym typeface="+mn-lt"/>
            </a:endParaRPr>
          </a:p>
        </p:txBody>
      </p:sp>
      <p:sp>
        <p:nvSpPr>
          <p:cNvPr id="27" name="Rectangle 26">
            <a:extLst>
              <a:ext uri="{FF2B5EF4-FFF2-40B4-BE49-F238E27FC236}">
                <a16:creationId xmlns="" xmlns:a16="http://schemas.microsoft.com/office/drawing/2014/main" id="{1330F490-7BCF-4F84-8599-9B1117EC40CA}"/>
              </a:ext>
            </a:extLst>
          </p:cNvPr>
          <p:cNvSpPr/>
          <p:nvPr/>
        </p:nvSpPr>
        <p:spPr>
          <a:xfrm>
            <a:off x="467544" y="4922003"/>
            <a:ext cx="181639"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Rectangle 27">
            <a:extLst>
              <a:ext uri="{FF2B5EF4-FFF2-40B4-BE49-F238E27FC236}">
                <a16:creationId xmlns="" xmlns:a16="http://schemas.microsoft.com/office/drawing/2014/main" id="{33A1A400-A0B6-41A2-9116-3870E5DB662F}"/>
              </a:ext>
            </a:extLst>
          </p:cNvPr>
          <p:cNvSpPr/>
          <p:nvPr/>
        </p:nvSpPr>
        <p:spPr>
          <a:xfrm>
            <a:off x="2483768" y="4922003"/>
            <a:ext cx="181639" cy="21602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Rectangle 28">
            <a:extLst>
              <a:ext uri="{FF2B5EF4-FFF2-40B4-BE49-F238E27FC236}">
                <a16:creationId xmlns="" xmlns:a16="http://schemas.microsoft.com/office/drawing/2014/main" id="{141DA154-1490-4BC6-AC99-E8199876F9F4}"/>
              </a:ext>
            </a:extLst>
          </p:cNvPr>
          <p:cNvSpPr/>
          <p:nvPr/>
        </p:nvSpPr>
        <p:spPr>
          <a:xfrm>
            <a:off x="4644008" y="4938750"/>
            <a:ext cx="181639" cy="21602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Rectangle 29">
            <a:extLst>
              <a:ext uri="{FF2B5EF4-FFF2-40B4-BE49-F238E27FC236}">
                <a16:creationId xmlns="" xmlns:a16="http://schemas.microsoft.com/office/drawing/2014/main" id="{3AEE075B-BF7F-4D46-BD14-54A680904BF6}"/>
              </a:ext>
            </a:extLst>
          </p:cNvPr>
          <p:cNvSpPr/>
          <p:nvPr/>
        </p:nvSpPr>
        <p:spPr>
          <a:xfrm>
            <a:off x="6228184" y="4922003"/>
            <a:ext cx="181639" cy="21602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TextBox 73">
            <a:extLst>
              <a:ext uri="{FF2B5EF4-FFF2-40B4-BE49-F238E27FC236}">
                <a16:creationId xmlns="" xmlns:a16="http://schemas.microsoft.com/office/drawing/2014/main" id="{10985446-31FA-46BD-95C0-26F1C8F03274}"/>
              </a:ext>
            </a:extLst>
          </p:cNvPr>
          <p:cNvSpPr txBox="1"/>
          <p:nvPr/>
        </p:nvSpPr>
        <p:spPr>
          <a:xfrm>
            <a:off x="649182" y="4869160"/>
            <a:ext cx="1841769" cy="523220"/>
          </a:xfrm>
          <a:prstGeom prst="rect">
            <a:avLst/>
          </a:prstGeom>
          <a:noFill/>
        </p:spPr>
        <p:txBody>
          <a:bodyPr wrap="square" rtlCol="0">
            <a:spAutoFit/>
          </a:bodyPr>
          <a:lstStyle/>
          <a:p>
            <a:r>
              <a:rPr lang="fr-FR" sz="1400" dirty="0"/>
              <a:t>Liquidité journalière/régulière</a:t>
            </a:r>
          </a:p>
        </p:txBody>
      </p:sp>
      <p:sp>
        <p:nvSpPr>
          <p:cNvPr id="32" name="TextBox 74">
            <a:extLst>
              <a:ext uri="{FF2B5EF4-FFF2-40B4-BE49-F238E27FC236}">
                <a16:creationId xmlns="" xmlns:a16="http://schemas.microsoft.com/office/drawing/2014/main" id="{16476457-1B02-47A9-8837-EF7C77ABA45A}"/>
              </a:ext>
            </a:extLst>
          </p:cNvPr>
          <p:cNvSpPr txBox="1"/>
          <p:nvPr/>
        </p:nvSpPr>
        <p:spPr>
          <a:xfrm>
            <a:off x="2627785" y="4869160"/>
            <a:ext cx="1944216" cy="523220"/>
          </a:xfrm>
          <a:prstGeom prst="rect">
            <a:avLst/>
          </a:prstGeom>
          <a:noFill/>
        </p:spPr>
        <p:txBody>
          <a:bodyPr wrap="square" rtlCol="0">
            <a:spAutoFit/>
          </a:bodyPr>
          <a:lstStyle/>
          <a:p>
            <a:r>
              <a:rPr lang="fr-FR" sz="1400" dirty="0"/>
              <a:t>Dépenses planifiées / objectifs financiers</a:t>
            </a:r>
          </a:p>
        </p:txBody>
      </p:sp>
      <p:sp>
        <p:nvSpPr>
          <p:cNvPr id="33" name="TextBox 75">
            <a:extLst>
              <a:ext uri="{FF2B5EF4-FFF2-40B4-BE49-F238E27FC236}">
                <a16:creationId xmlns="" xmlns:a16="http://schemas.microsoft.com/office/drawing/2014/main" id="{1908E613-0FF1-4A0F-A928-F6763C387808}"/>
              </a:ext>
            </a:extLst>
          </p:cNvPr>
          <p:cNvSpPr txBox="1"/>
          <p:nvPr/>
        </p:nvSpPr>
        <p:spPr>
          <a:xfrm>
            <a:off x="4838775" y="4922004"/>
            <a:ext cx="1136835" cy="307777"/>
          </a:xfrm>
          <a:prstGeom prst="rect">
            <a:avLst/>
          </a:prstGeom>
          <a:noFill/>
        </p:spPr>
        <p:txBody>
          <a:bodyPr wrap="square" rtlCol="0">
            <a:spAutoFit/>
          </a:bodyPr>
          <a:lstStyle/>
          <a:p>
            <a:r>
              <a:rPr lang="fr-FR" sz="1400" dirty="0"/>
              <a:t>Urgences </a:t>
            </a:r>
          </a:p>
        </p:txBody>
      </p:sp>
      <p:sp>
        <p:nvSpPr>
          <p:cNvPr id="34" name="TextBox 76">
            <a:extLst>
              <a:ext uri="{FF2B5EF4-FFF2-40B4-BE49-F238E27FC236}">
                <a16:creationId xmlns="" xmlns:a16="http://schemas.microsoft.com/office/drawing/2014/main" id="{C69C47C3-2AD1-4CF2-8077-07CA1E68CB3F}"/>
              </a:ext>
            </a:extLst>
          </p:cNvPr>
          <p:cNvSpPr txBox="1"/>
          <p:nvPr/>
        </p:nvSpPr>
        <p:spPr>
          <a:xfrm>
            <a:off x="6444208" y="4922003"/>
            <a:ext cx="2061281" cy="307777"/>
          </a:xfrm>
          <a:prstGeom prst="rect">
            <a:avLst/>
          </a:prstGeom>
          <a:noFill/>
        </p:spPr>
        <p:txBody>
          <a:bodyPr wrap="square" rtlCol="0">
            <a:spAutoFit/>
          </a:bodyPr>
          <a:lstStyle/>
          <a:p>
            <a:r>
              <a:rPr lang="fr-FR" sz="1400" dirty="0"/>
              <a:t>Moyens de subsistance</a:t>
            </a:r>
          </a:p>
        </p:txBody>
      </p:sp>
      <p:cxnSp>
        <p:nvCxnSpPr>
          <p:cNvPr id="35" name="Straight Connector 21">
            <a:extLst>
              <a:ext uri="{FF2B5EF4-FFF2-40B4-BE49-F238E27FC236}">
                <a16:creationId xmlns="" xmlns:a16="http://schemas.microsoft.com/office/drawing/2014/main" id="{4CE124E8-65F2-4E4D-ACE2-50BFECDA268B}"/>
              </a:ext>
            </a:extLst>
          </p:cNvPr>
          <p:cNvCxnSpPr/>
          <p:nvPr/>
        </p:nvCxnSpPr>
        <p:spPr>
          <a:xfrm>
            <a:off x="2780481" y="1642851"/>
            <a:ext cx="40119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Groupe 35">
            <a:extLst>
              <a:ext uri="{FF2B5EF4-FFF2-40B4-BE49-F238E27FC236}">
                <a16:creationId xmlns="" xmlns:a16="http://schemas.microsoft.com/office/drawing/2014/main" id="{E366607B-9786-431D-BE33-E514A9065AC3}"/>
              </a:ext>
            </a:extLst>
          </p:cNvPr>
          <p:cNvGrpSpPr/>
          <p:nvPr/>
        </p:nvGrpSpPr>
        <p:grpSpPr>
          <a:xfrm rot="5400000">
            <a:off x="7915900" y="2380412"/>
            <a:ext cx="2199941" cy="185267"/>
            <a:chOff x="636588" y="5083"/>
            <a:chExt cx="2199941" cy="185267"/>
          </a:xfrm>
        </p:grpSpPr>
        <p:sp>
          <p:nvSpPr>
            <p:cNvPr id="37" name="Rectangle 36">
              <a:extLst>
                <a:ext uri="{FF2B5EF4-FFF2-40B4-BE49-F238E27FC236}">
                  <a16:creationId xmlns="" xmlns:a16="http://schemas.microsoft.com/office/drawing/2014/main" id="{BFFEB575-13F1-48C8-AF0D-A2A9F32776E1}"/>
                </a:ext>
              </a:extLst>
            </p:cNvPr>
            <p:cNvSpPr/>
            <p:nvPr/>
          </p:nvSpPr>
          <p:spPr>
            <a:xfrm>
              <a:off x="636588" y="5083"/>
              <a:ext cx="1089025" cy="185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Offre </a:t>
              </a:r>
            </a:p>
          </p:txBody>
        </p:sp>
        <p:sp>
          <p:nvSpPr>
            <p:cNvPr id="38" name="Rectangle 37">
              <a:extLst>
                <a:ext uri="{FF2B5EF4-FFF2-40B4-BE49-F238E27FC236}">
                  <a16:creationId xmlns="" xmlns:a16="http://schemas.microsoft.com/office/drawing/2014/main" id="{EE2E3CE7-73AC-4D62-B4CC-2E88ACFFBD27}"/>
                </a:ext>
              </a:extLst>
            </p:cNvPr>
            <p:cNvSpPr/>
            <p:nvPr/>
          </p:nvSpPr>
          <p:spPr>
            <a:xfrm>
              <a:off x="1747504" y="5083"/>
              <a:ext cx="1089025" cy="18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Demande </a:t>
              </a:r>
            </a:p>
          </p:txBody>
        </p:sp>
      </p:grpSp>
      <p:sp>
        <p:nvSpPr>
          <p:cNvPr id="39" name="Speech Bubble: Rectangle with Corners Rounded 120">
            <a:extLst>
              <a:ext uri="{FF2B5EF4-FFF2-40B4-BE49-F238E27FC236}">
                <a16:creationId xmlns="" xmlns:a16="http://schemas.microsoft.com/office/drawing/2014/main" id="{144CC78A-A719-49EB-9043-147CD4363018}"/>
              </a:ext>
            </a:extLst>
          </p:cNvPr>
          <p:cNvSpPr/>
          <p:nvPr/>
        </p:nvSpPr>
        <p:spPr>
          <a:xfrm>
            <a:off x="415637" y="5576862"/>
            <a:ext cx="8395430" cy="660450"/>
          </a:xfrm>
          <a:prstGeom prst="wedgeRoundRectCallout">
            <a:avLst>
              <a:gd name="adj1" fmla="val 25968"/>
              <a:gd name="adj2" fmla="val 23917"/>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sz="1600" dirty="0">
                <a:solidFill>
                  <a:schemeClr val="tx1"/>
                </a:solidFill>
              </a:rPr>
              <a:t>La fréquence des dépenses de subsistence force les femmes à tirer de leurs épargnes de manière régulière, ce qui limite leur capacité d’épargner pour le long-terme.</a:t>
            </a:r>
            <a:endParaRPr lang="en-GB" sz="1600" dirty="0">
              <a:solidFill>
                <a:schemeClr val="tx1"/>
              </a:solidFill>
            </a:endParaRPr>
          </a:p>
        </p:txBody>
      </p:sp>
    </p:spTree>
    <p:extLst>
      <p:ext uri="{BB962C8B-B14F-4D97-AF65-F5344CB8AC3E}">
        <p14:creationId xmlns:p14="http://schemas.microsoft.com/office/powerpoint/2010/main" val="674836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t 38" hidden="1">
            <a:extLst>
              <a:ext uri="{FF2B5EF4-FFF2-40B4-BE49-F238E27FC236}">
                <a16:creationId xmlns="" xmlns:a16="http://schemas.microsoft.com/office/drawing/2014/main" id="{1BAF36E9-0290-4153-BD86-B95E912783BD}"/>
              </a:ext>
            </a:extLst>
          </p:cNvPr>
          <p:cNvGraphicFramePr>
            <a:graphicFrameLocks noChangeAspect="1"/>
          </p:cNvGraphicFramePr>
          <p:nvPr>
            <p:custDataLst>
              <p:tags r:id="rId2"/>
            </p:custDataLst>
            <p:extLst>
              <p:ext uri="{D42A27DB-BD31-4B8C-83A1-F6EECF244321}">
                <p14:modId xmlns:p14="http://schemas.microsoft.com/office/powerpoint/2010/main" val="20459585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4003" name="Diapositive think-cell" r:id="rId22" imgW="508" imgH="508" progId="TCLayout.ActiveDocument.1">
                  <p:embed/>
                </p:oleObj>
              </mc:Choice>
              <mc:Fallback>
                <p:oleObj name="Diapositive think-cell" r:id="rId22" imgW="508" imgH="508"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38" name="Rectangle 37" hidden="1">
            <a:extLst>
              <a:ext uri="{FF2B5EF4-FFF2-40B4-BE49-F238E27FC236}">
                <a16:creationId xmlns="" xmlns:a16="http://schemas.microsoft.com/office/drawing/2014/main" id="{E9C58ED6-7B40-4A1D-9E1A-38AC565144A9}"/>
              </a:ext>
            </a:extLst>
          </p:cNvPr>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dirty="0">
              <a:latin typeface="Myriad Pro"/>
              <a:sym typeface="Myriad Pro"/>
            </a:endParaRPr>
          </a:p>
        </p:txBody>
      </p:sp>
      <p:sp>
        <p:nvSpPr>
          <p:cNvPr id="4" name="Espace réservé du texte 3">
            <a:extLst>
              <a:ext uri="{FF2B5EF4-FFF2-40B4-BE49-F238E27FC236}">
                <a16:creationId xmlns="" xmlns:a16="http://schemas.microsoft.com/office/drawing/2014/main" id="{B5B110B8-20E6-4A49-B607-D10109F7BEEE}"/>
              </a:ext>
            </a:extLst>
          </p:cNvPr>
          <p:cNvSpPr>
            <a:spLocks noGrp="1"/>
          </p:cNvSpPr>
          <p:nvPr>
            <p:ph type="body" sz="quarter" idx="37"/>
          </p:nvPr>
        </p:nvSpPr>
        <p:spPr/>
        <p:txBody>
          <a:bodyPr/>
          <a:lstStyle/>
          <a:p>
            <a:r>
              <a:rPr lang="fr-FR" dirty="0"/>
              <a:t>Source : </a:t>
            </a:r>
            <a:r>
              <a:rPr lang="fr-FR" dirty="0">
                <a:cs typeface="Arial" pitchFamily="34" charset="0"/>
              </a:rPr>
              <a:t>[1] Enquête UNCDF Dalberg (2017) n=42 femmes. Le total des % est supérieur à 100% parce que plusieurs réponses étaient possibles.</a:t>
            </a:r>
            <a:endParaRPr lang="fr-FR" dirty="0"/>
          </a:p>
        </p:txBody>
      </p:sp>
      <p:sp>
        <p:nvSpPr>
          <p:cNvPr id="5" name="Espace réservé du numéro de diapositive 4">
            <a:extLst>
              <a:ext uri="{FF2B5EF4-FFF2-40B4-BE49-F238E27FC236}">
                <a16:creationId xmlns="" xmlns:a16="http://schemas.microsoft.com/office/drawing/2014/main" id="{E323CDFD-4EAB-46D4-9129-3B8925EAD6E8}"/>
              </a:ext>
            </a:extLst>
          </p:cNvPr>
          <p:cNvSpPr>
            <a:spLocks noGrp="1"/>
          </p:cNvSpPr>
          <p:nvPr>
            <p:ph type="sldNum" sz="quarter" idx="4"/>
          </p:nvPr>
        </p:nvSpPr>
        <p:spPr/>
        <p:txBody>
          <a:bodyPr/>
          <a:lstStyle/>
          <a:p>
            <a:fld id="{56481AA1-0592-4126-91A5-3159F5A83C12}" type="slidenum">
              <a:rPr lang="en-GB" smtClean="0"/>
              <a:pPr/>
              <a:t>21</a:t>
            </a:fld>
            <a:endParaRPr lang="en-GB" dirty="0"/>
          </a:p>
        </p:txBody>
      </p:sp>
      <p:sp>
        <p:nvSpPr>
          <p:cNvPr id="6" name="Rectangle 5">
            <a:extLst>
              <a:ext uri="{FF2B5EF4-FFF2-40B4-BE49-F238E27FC236}">
                <a16:creationId xmlns="" xmlns:a16="http://schemas.microsoft.com/office/drawing/2014/main" id="{CDF6A7F7-20FA-4400-9B8C-5D0982045FB5}"/>
              </a:ext>
            </a:extLst>
          </p:cNvPr>
          <p:cNvSpPr/>
          <p:nvPr/>
        </p:nvSpPr>
        <p:spPr>
          <a:xfrm>
            <a:off x="3137698" y="1261513"/>
            <a:ext cx="3047999" cy="306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Principales raisons d’emprunter (N=42)</a:t>
            </a:r>
            <a:r>
              <a:rPr lang="fr-FR" sz="1400" b="1" baseline="30000" dirty="0">
                <a:solidFill>
                  <a:schemeClr val="tx1"/>
                </a:solidFill>
              </a:rPr>
              <a:t>1</a:t>
            </a:r>
            <a:endParaRPr lang="fr-FR" sz="1400" b="1" dirty="0">
              <a:solidFill>
                <a:schemeClr val="tx1"/>
              </a:solidFill>
            </a:endParaRPr>
          </a:p>
        </p:txBody>
      </p:sp>
      <p:cxnSp>
        <p:nvCxnSpPr>
          <p:cNvPr id="7" name="Straight Connector 11">
            <a:extLst>
              <a:ext uri="{FF2B5EF4-FFF2-40B4-BE49-F238E27FC236}">
                <a16:creationId xmlns="" xmlns:a16="http://schemas.microsoft.com/office/drawing/2014/main" id="{1F954E97-D2B6-48A4-8532-290F19BC146A}"/>
              </a:ext>
            </a:extLst>
          </p:cNvPr>
          <p:cNvCxnSpPr/>
          <p:nvPr/>
        </p:nvCxnSpPr>
        <p:spPr>
          <a:xfrm>
            <a:off x="4558335" y="1196752"/>
            <a:ext cx="13665" cy="322276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aphicFrame>
        <p:nvGraphicFramePr>
          <p:cNvPr id="8" name="Object 14">
            <a:extLst>
              <a:ext uri="{FF2B5EF4-FFF2-40B4-BE49-F238E27FC236}">
                <a16:creationId xmlns="" xmlns:a16="http://schemas.microsoft.com/office/drawing/2014/main" id="{A6A1FC7E-954E-407A-A5F9-1C5E52DE9A0A}"/>
              </a:ext>
            </a:extLst>
          </p:cNvPr>
          <p:cNvGraphicFramePr>
            <a:graphicFrameLocks/>
          </p:cNvGraphicFramePr>
          <p:nvPr>
            <p:custDataLst>
              <p:tags r:id="rId4"/>
            </p:custDataLst>
            <p:extLst>
              <p:ext uri="{D42A27DB-BD31-4B8C-83A1-F6EECF244321}">
                <p14:modId xmlns:p14="http://schemas.microsoft.com/office/powerpoint/2010/main" val="2230848267"/>
              </p:ext>
            </p:extLst>
          </p:nvPr>
        </p:nvGraphicFramePr>
        <p:xfrm>
          <a:off x="2362200" y="1752600"/>
          <a:ext cx="5743711" cy="2857500"/>
        </p:xfrm>
        <a:graphic>
          <a:graphicData uri="http://schemas.openxmlformats.org/presentationml/2006/ole">
            <mc:AlternateContent xmlns:mc="http://schemas.openxmlformats.org/markup-compatibility/2006">
              <mc:Choice xmlns:v="urn:schemas-microsoft-com:vml" Requires="v">
                <p:oleObj spid="_x0000_s554004" name="Chart" r:id="rId24" imgW="5743711" imgH="2857500" progId="MSGraph.Chart.8">
                  <p:embed followColorScheme="full"/>
                </p:oleObj>
              </mc:Choice>
              <mc:Fallback>
                <p:oleObj name="Chart" r:id="rId24" imgW="5743711" imgH="2857500" progId="MSGraph.Chart.8">
                  <p:embed followColorScheme="full"/>
                  <p:pic>
                    <p:nvPicPr>
                      <p:cNvPr id="15" name="Object 14"/>
                      <p:cNvPicPr/>
                      <p:nvPr/>
                    </p:nvPicPr>
                    <p:blipFill>
                      <a:blip r:embed="rId25"/>
                      <a:stretch>
                        <a:fillRect/>
                      </a:stretch>
                    </p:blipFill>
                    <p:spPr>
                      <a:xfrm>
                        <a:off x="2362200" y="1752600"/>
                        <a:ext cx="5743711" cy="2857500"/>
                      </a:xfrm>
                      <a:prstGeom prst="rect">
                        <a:avLst/>
                      </a:prstGeom>
                    </p:spPr>
                  </p:pic>
                </p:oleObj>
              </mc:Fallback>
            </mc:AlternateContent>
          </a:graphicData>
        </a:graphic>
      </p:graphicFrame>
      <p:sp>
        <p:nvSpPr>
          <p:cNvPr id="12" name="Rectangle 11">
            <a:extLst>
              <a:ext uri="{FF2B5EF4-FFF2-40B4-BE49-F238E27FC236}">
                <a16:creationId xmlns="" xmlns:a16="http://schemas.microsoft.com/office/drawing/2014/main" id="{11918CE6-9A26-4C4A-A455-4123BA1CDEE4}"/>
              </a:ext>
            </a:extLst>
          </p:cNvPr>
          <p:cNvSpPr/>
          <p:nvPr>
            <p:custDataLst>
              <p:tags r:id="rId5"/>
            </p:custDataLst>
          </p:nvPr>
        </p:nvSpPr>
        <p:spPr bwMode="gray">
          <a:xfrm>
            <a:off x="5540375" y="2251075"/>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spcBef>
                <a:spcPct val="0"/>
              </a:spcBef>
              <a:spcAft>
                <a:spcPct val="0"/>
              </a:spcAft>
            </a:pPr>
            <a:fld id="{7A99F093-0783-4703-91CC-9D8D642E4EF5}" type="datetime'''3''''''''''''''''3''%'''''''''''''''''''''">
              <a:rPr lang="en-US" altLang="en-US" sz="1400">
                <a:solidFill>
                  <a:schemeClr val="tx1"/>
                </a:solidFill>
              </a:rPr>
              <a:pPr/>
              <a:t>33%</a:t>
            </a:fld>
            <a:endParaRPr lang="en-US" sz="1400">
              <a:solidFill>
                <a:schemeClr val="tx1"/>
              </a:solidFill>
              <a:sym typeface="+mn-lt"/>
            </a:endParaRPr>
          </a:p>
        </p:txBody>
      </p:sp>
      <p:sp>
        <p:nvSpPr>
          <p:cNvPr id="15" name="Rectangle 14">
            <a:extLst>
              <a:ext uri="{FF2B5EF4-FFF2-40B4-BE49-F238E27FC236}">
                <a16:creationId xmlns="" xmlns:a16="http://schemas.microsoft.com/office/drawing/2014/main" id="{6CE271BD-57FD-41C2-BF02-F6FD83CD3F25}"/>
              </a:ext>
            </a:extLst>
          </p:cNvPr>
          <p:cNvSpPr/>
          <p:nvPr>
            <p:custDataLst>
              <p:tags r:id="rId6"/>
            </p:custDataLst>
          </p:nvPr>
        </p:nvSpPr>
        <p:spPr bwMode="auto">
          <a:xfrm>
            <a:off x="1327150" y="2251075"/>
            <a:ext cx="1077913"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253F03F-B24F-4E40-AB6B-9539D66D010F}" type="datetime'''F''''''''ra''''''i''''''''s ''''s''cola''''i''''''''r''''es'">
              <a:rPr lang="en-US" altLang="en-US" sz="1400">
                <a:solidFill>
                  <a:schemeClr val="tx1"/>
                </a:solidFill>
              </a:rPr>
              <a:pPr/>
              <a:t>Frais scolaires</a:t>
            </a:fld>
            <a:endParaRPr lang="en-US" sz="1400">
              <a:solidFill>
                <a:schemeClr val="tx1"/>
              </a:solidFill>
              <a:sym typeface="+mn-lt"/>
            </a:endParaRPr>
          </a:p>
        </p:txBody>
      </p:sp>
      <p:sp>
        <p:nvSpPr>
          <p:cNvPr id="16" name="Rectangle 15">
            <a:extLst>
              <a:ext uri="{FF2B5EF4-FFF2-40B4-BE49-F238E27FC236}">
                <a16:creationId xmlns="" xmlns:a16="http://schemas.microsoft.com/office/drawing/2014/main" id="{1063F93D-C6AF-4BA6-8C95-A9A21A91610A}"/>
              </a:ext>
            </a:extLst>
          </p:cNvPr>
          <p:cNvSpPr/>
          <p:nvPr>
            <p:custDataLst>
              <p:tags r:id="rId7"/>
            </p:custDataLst>
          </p:nvPr>
        </p:nvSpPr>
        <p:spPr bwMode="auto">
          <a:xfrm>
            <a:off x="488950" y="2579688"/>
            <a:ext cx="1916113"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B717D07-DCD7-4C74-8D1B-61416B5F45DE}" type="datetime'Ur''g''e''''n''ces n''on'' m''''éd''i''''''''''c''''a''les'''">
              <a:rPr lang="en-US" altLang="en-US" sz="1400">
                <a:solidFill>
                  <a:schemeClr val="tx1"/>
                </a:solidFill>
              </a:rPr>
              <a:pPr/>
              <a:t>Urgences non médicales</a:t>
            </a:fld>
            <a:endParaRPr lang="en-US" sz="1400">
              <a:solidFill>
                <a:schemeClr val="tx1"/>
              </a:solidFill>
              <a:sym typeface="+mn-lt"/>
            </a:endParaRPr>
          </a:p>
        </p:txBody>
      </p:sp>
      <p:sp>
        <p:nvSpPr>
          <p:cNvPr id="14" name="Rectangle 13">
            <a:extLst>
              <a:ext uri="{FF2B5EF4-FFF2-40B4-BE49-F238E27FC236}">
                <a16:creationId xmlns="" xmlns:a16="http://schemas.microsoft.com/office/drawing/2014/main" id="{D4DA11F7-C27B-447C-8C47-0BF42C597CB5}"/>
              </a:ext>
            </a:extLst>
          </p:cNvPr>
          <p:cNvSpPr/>
          <p:nvPr>
            <p:custDataLst>
              <p:tags r:id="rId8"/>
            </p:custDataLst>
          </p:nvPr>
        </p:nvSpPr>
        <p:spPr bwMode="gray">
          <a:xfrm>
            <a:off x="5540375" y="2579688"/>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spcBef>
                <a:spcPct val="0"/>
              </a:spcBef>
              <a:spcAft>
                <a:spcPct val="0"/>
              </a:spcAft>
            </a:pPr>
            <a:fld id="{983535DD-AAAC-438A-AA37-62E7C9126AE0}" type="datetime'''''''''''3''''3''''''''%'''''">
              <a:rPr lang="en-US" altLang="en-US" sz="1400">
                <a:solidFill>
                  <a:schemeClr val="tx1"/>
                </a:solidFill>
              </a:rPr>
              <a:pPr/>
              <a:t>33%</a:t>
            </a:fld>
            <a:endParaRPr lang="en-US" sz="1400">
              <a:solidFill>
                <a:schemeClr val="tx1"/>
              </a:solidFill>
              <a:sym typeface="+mn-lt"/>
            </a:endParaRPr>
          </a:p>
        </p:txBody>
      </p:sp>
      <p:sp>
        <p:nvSpPr>
          <p:cNvPr id="11" name="Rectangle 10">
            <a:extLst>
              <a:ext uri="{FF2B5EF4-FFF2-40B4-BE49-F238E27FC236}">
                <a16:creationId xmlns="" xmlns:a16="http://schemas.microsoft.com/office/drawing/2014/main" id="{CBD36E7C-6F09-43D1-9927-64C2A2981456}"/>
              </a:ext>
            </a:extLst>
          </p:cNvPr>
          <p:cNvSpPr/>
          <p:nvPr>
            <p:custDataLst>
              <p:tags r:id="rId9"/>
            </p:custDataLst>
          </p:nvPr>
        </p:nvSpPr>
        <p:spPr bwMode="auto">
          <a:xfrm>
            <a:off x="844550" y="1922463"/>
            <a:ext cx="1560513"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A777911-6651-4D37-A1C7-061798743759}" type="datetime'Fr''ais'''' d''''''e'' s''''''u''''''''bsi''st''''en''''ce'">
              <a:rPr lang="en-US" altLang="en-US" sz="1400">
                <a:solidFill>
                  <a:schemeClr val="tx1"/>
                </a:solidFill>
              </a:rPr>
              <a:pPr/>
              <a:t>Frais de subsistence</a:t>
            </a:fld>
            <a:endParaRPr lang="en-US" sz="1400" dirty="0">
              <a:solidFill>
                <a:schemeClr val="tx1"/>
              </a:solidFill>
              <a:sym typeface="+mn-lt"/>
            </a:endParaRPr>
          </a:p>
        </p:txBody>
      </p:sp>
      <p:sp>
        <p:nvSpPr>
          <p:cNvPr id="13" name="Rectangle 12">
            <a:extLst>
              <a:ext uri="{FF2B5EF4-FFF2-40B4-BE49-F238E27FC236}">
                <a16:creationId xmlns="" xmlns:a16="http://schemas.microsoft.com/office/drawing/2014/main" id="{6B2CE2B4-6769-43AD-818A-D8AFBE1C6DFD}"/>
              </a:ext>
            </a:extLst>
          </p:cNvPr>
          <p:cNvSpPr/>
          <p:nvPr>
            <p:custDataLst>
              <p:tags r:id="rId10"/>
            </p:custDataLst>
          </p:nvPr>
        </p:nvSpPr>
        <p:spPr bwMode="gray">
          <a:xfrm>
            <a:off x="8026399" y="1922463"/>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spcBef>
                <a:spcPct val="0"/>
              </a:spcBef>
              <a:spcAft>
                <a:spcPct val="0"/>
              </a:spcAft>
            </a:pPr>
            <a:fld id="{083D476C-526B-46B0-9560-2339C59F34CD}" type="datetime'''''''''6''''0''''''''''''''''%'''''''''''''''''''''''''''">
              <a:rPr lang="en-US" altLang="en-US" sz="1400">
                <a:solidFill>
                  <a:schemeClr val="tx1"/>
                </a:solidFill>
              </a:rPr>
              <a:pPr/>
              <a:t>60%</a:t>
            </a:fld>
            <a:endParaRPr lang="en-US" sz="1400">
              <a:solidFill>
                <a:schemeClr val="tx1"/>
              </a:solidFill>
              <a:sym typeface="+mn-lt"/>
            </a:endParaRPr>
          </a:p>
        </p:txBody>
      </p:sp>
      <p:sp>
        <p:nvSpPr>
          <p:cNvPr id="17" name="Rectangle 16">
            <a:extLst>
              <a:ext uri="{FF2B5EF4-FFF2-40B4-BE49-F238E27FC236}">
                <a16:creationId xmlns="" xmlns:a16="http://schemas.microsoft.com/office/drawing/2014/main" id="{9D186FD7-A622-4275-AFE3-6434E67CE605}"/>
              </a:ext>
            </a:extLst>
          </p:cNvPr>
          <p:cNvSpPr/>
          <p:nvPr>
            <p:custDataLst>
              <p:tags r:id="rId11"/>
            </p:custDataLst>
          </p:nvPr>
        </p:nvSpPr>
        <p:spPr bwMode="gray">
          <a:xfrm>
            <a:off x="5178425" y="2913063"/>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spcBef>
                <a:spcPct val="0"/>
              </a:spcBef>
              <a:spcAft>
                <a:spcPct val="0"/>
              </a:spcAft>
            </a:pPr>
            <a:fld id="{34D23BDA-767E-48E9-B8F8-130894663677}" type="datetime'''''2''''''''''9''''''%'''''''''''''''''''''''''''''''''">
              <a:rPr lang="en-US" altLang="en-US" sz="1400">
                <a:solidFill>
                  <a:schemeClr val="tx1"/>
                </a:solidFill>
              </a:rPr>
              <a:pPr/>
              <a:t>29%</a:t>
            </a:fld>
            <a:endParaRPr lang="en-US" sz="1400">
              <a:solidFill>
                <a:schemeClr val="tx1"/>
              </a:solidFill>
              <a:sym typeface="+mn-lt"/>
            </a:endParaRPr>
          </a:p>
        </p:txBody>
      </p:sp>
      <p:sp>
        <p:nvSpPr>
          <p:cNvPr id="10" name="Rectangle 9">
            <a:extLst>
              <a:ext uri="{FF2B5EF4-FFF2-40B4-BE49-F238E27FC236}">
                <a16:creationId xmlns="" xmlns:a16="http://schemas.microsoft.com/office/drawing/2014/main" id="{8A523665-4F06-4449-984A-968B91F3841A}"/>
              </a:ext>
            </a:extLst>
          </p:cNvPr>
          <p:cNvSpPr/>
          <p:nvPr>
            <p:custDataLst>
              <p:tags r:id="rId12"/>
            </p:custDataLst>
          </p:nvPr>
        </p:nvSpPr>
        <p:spPr bwMode="auto">
          <a:xfrm>
            <a:off x="341313" y="3570288"/>
            <a:ext cx="20637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9144997-B5AE-4485-B881-D6B8C29532FF}" type="datetime'Ap''pu''''i à la'' f''a''''''''''mille''/m''''é''''n''a''g''e'">
              <a:rPr lang="en-US" altLang="en-US" sz="1400">
                <a:solidFill>
                  <a:schemeClr val="tx1"/>
                </a:solidFill>
              </a:rPr>
              <a:pPr/>
              <a:t>Appui à la famille/ménage</a:t>
            </a:fld>
            <a:endParaRPr lang="en-US" sz="1400" dirty="0">
              <a:solidFill>
                <a:schemeClr val="tx1"/>
              </a:solidFill>
              <a:sym typeface="+mn-lt"/>
            </a:endParaRPr>
          </a:p>
        </p:txBody>
      </p:sp>
      <p:sp>
        <p:nvSpPr>
          <p:cNvPr id="18" name="Rectangle 17">
            <a:extLst>
              <a:ext uri="{FF2B5EF4-FFF2-40B4-BE49-F238E27FC236}">
                <a16:creationId xmlns="" xmlns:a16="http://schemas.microsoft.com/office/drawing/2014/main" id="{521B01D2-548B-41B5-9D4F-E37058DD97BE}"/>
              </a:ext>
            </a:extLst>
          </p:cNvPr>
          <p:cNvSpPr/>
          <p:nvPr>
            <p:custDataLst>
              <p:tags r:id="rId13"/>
            </p:custDataLst>
          </p:nvPr>
        </p:nvSpPr>
        <p:spPr bwMode="auto">
          <a:xfrm>
            <a:off x="833438" y="2913063"/>
            <a:ext cx="157162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A5BDF2A-10BF-4D22-A853-5DBBB48F0FC1}" type="datetime'''E''''''vè''''ne''''''''''''''m''''''ent''s ''so''ci''''aux'">
              <a:rPr lang="en-US" altLang="en-US" sz="1400">
                <a:solidFill>
                  <a:schemeClr val="tx1"/>
                </a:solidFill>
              </a:rPr>
              <a:pPr/>
              <a:t>Evènements sociaux</a:t>
            </a:fld>
            <a:endParaRPr lang="en-US" sz="1400" dirty="0">
              <a:solidFill>
                <a:schemeClr val="tx1"/>
              </a:solidFill>
              <a:sym typeface="+mn-lt"/>
            </a:endParaRPr>
          </a:p>
        </p:txBody>
      </p:sp>
      <p:sp>
        <p:nvSpPr>
          <p:cNvPr id="9" name="Rectangle 8">
            <a:extLst>
              <a:ext uri="{FF2B5EF4-FFF2-40B4-BE49-F238E27FC236}">
                <a16:creationId xmlns="" xmlns:a16="http://schemas.microsoft.com/office/drawing/2014/main" id="{1F3368A7-4201-4D2B-915E-818CE5CCDD2B}"/>
              </a:ext>
            </a:extLst>
          </p:cNvPr>
          <p:cNvSpPr/>
          <p:nvPr>
            <p:custDataLst>
              <p:tags r:id="rId14"/>
            </p:custDataLst>
          </p:nvPr>
        </p:nvSpPr>
        <p:spPr bwMode="gray">
          <a:xfrm>
            <a:off x="4073525" y="3898900"/>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spcBef>
                <a:spcPct val="0"/>
              </a:spcBef>
              <a:spcAft>
                <a:spcPct val="0"/>
              </a:spcAft>
            </a:pPr>
            <a:fld id="{EB7E0CD2-E64D-4FDE-A555-39D0F97EBE1D}" type="datetime'''''''''''''''''1''''''''''''''''7''''''''''%'''''''''''''">
              <a:rPr lang="en-US" altLang="en-US" sz="1400">
                <a:solidFill>
                  <a:schemeClr val="tx1"/>
                </a:solidFill>
              </a:rPr>
              <a:pPr/>
              <a:t>17%</a:t>
            </a:fld>
            <a:endParaRPr lang="en-US" sz="1400">
              <a:solidFill>
                <a:schemeClr val="tx1"/>
              </a:solidFill>
              <a:sym typeface="+mn-lt"/>
            </a:endParaRPr>
          </a:p>
        </p:txBody>
      </p:sp>
      <p:sp>
        <p:nvSpPr>
          <p:cNvPr id="24" name="Rectangle 23">
            <a:extLst>
              <a:ext uri="{FF2B5EF4-FFF2-40B4-BE49-F238E27FC236}">
                <a16:creationId xmlns="" xmlns:a16="http://schemas.microsoft.com/office/drawing/2014/main" id="{41CA529C-BBFF-47CD-B0D4-543312D9DE3C}"/>
              </a:ext>
            </a:extLst>
          </p:cNvPr>
          <p:cNvSpPr/>
          <p:nvPr>
            <p:custDataLst>
              <p:tags r:id="rId15"/>
            </p:custDataLst>
          </p:nvPr>
        </p:nvSpPr>
        <p:spPr bwMode="auto">
          <a:xfrm>
            <a:off x="142875" y="4227513"/>
            <a:ext cx="226218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AB29FE1-425E-4655-8E2D-48C4E64B1CEC}" type="datetime'''Acha''t ''''''d’éq''''u''i''pe''ment a''gri''''col''''''e'">
              <a:rPr lang="en-US" altLang="en-US" sz="1400">
                <a:solidFill>
                  <a:schemeClr val="tx1"/>
                </a:solidFill>
              </a:rPr>
              <a:pPr/>
              <a:t>Achat d’équipement agricole</a:t>
            </a:fld>
            <a:endParaRPr lang="en-US" sz="1400" dirty="0">
              <a:solidFill>
                <a:schemeClr val="tx1"/>
              </a:solidFill>
              <a:sym typeface="+mn-lt"/>
            </a:endParaRPr>
          </a:p>
        </p:txBody>
      </p:sp>
      <p:sp>
        <p:nvSpPr>
          <p:cNvPr id="20" name="Rectangle 19">
            <a:extLst>
              <a:ext uri="{FF2B5EF4-FFF2-40B4-BE49-F238E27FC236}">
                <a16:creationId xmlns="" xmlns:a16="http://schemas.microsoft.com/office/drawing/2014/main" id="{61588139-F9E7-4B00-AFFD-DBCF424C9499}"/>
              </a:ext>
            </a:extLst>
          </p:cNvPr>
          <p:cNvSpPr/>
          <p:nvPr>
            <p:custDataLst>
              <p:tags r:id="rId16"/>
            </p:custDataLst>
          </p:nvPr>
        </p:nvSpPr>
        <p:spPr bwMode="auto">
          <a:xfrm>
            <a:off x="1249363" y="3241675"/>
            <a:ext cx="11557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A0C1DA5-E080-4156-BFA7-412701FCDA6E}" type="datetime'''''F''ra''''''is'''''''''' ''mé''''''''''''di''cau''''x'''''">
              <a:rPr lang="en-US" altLang="en-US" sz="1400">
                <a:solidFill>
                  <a:schemeClr val="tx1"/>
                </a:solidFill>
              </a:rPr>
              <a:pPr/>
              <a:t>Frais médicaux</a:t>
            </a:fld>
            <a:endParaRPr lang="en-US" sz="1400" dirty="0">
              <a:solidFill>
                <a:schemeClr val="tx1"/>
              </a:solidFill>
              <a:sym typeface="+mn-lt"/>
            </a:endParaRPr>
          </a:p>
        </p:txBody>
      </p:sp>
      <p:sp>
        <p:nvSpPr>
          <p:cNvPr id="22" name="Rectangle 21">
            <a:extLst>
              <a:ext uri="{FF2B5EF4-FFF2-40B4-BE49-F238E27FC236}">
                <a16:creationId xmlns="" xmlns:a16="http://schemas.microsoft.com/office/drawing/2014/main" id="{7DFD1C7D-BC6F-46A9-B3F8-3BDAC32C991B}"/>
              </a:ext>
            </a:extLst>
          </p:cNvPr>
          <p:cNvSpPr/>
          <p:nvPr>
            <p:custDataLst>
              <p:tags r:id="rId17"/>
            </p:custDataLst>
          </p:nvPr>
        </p:nvSpPr>
        <p:spPr bwMode="gray">
          <a:xfrm>
            <a:off x="3435350" y="4227513"/>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spcBef>
                <a:spcPct val="0"/>
              </a:spcBef>
              <a:spcAft>
                <a:spcPct val="0"/>
              </a:spcAft>
            </a:pPr>
            <a:fld id="{41F9ED34-5D08-45B4-8160-870845115F83}" type="datetime'''''''''''''''''''''1''''0''''''''''''''''%'''''''''''''''''''">
              <a:rPr lang="en-US" altLang="en-US" sz="1400">
                <a:solidFill>
                  <a:schemeClr val="tx1"/>
                </a:solidFill>
              </a:rPr>
              <a:pPr/>
              <a:t>10%</a:t>
            </a:fld>
            <a:endParaRPr lang="en-US" sz="1400">
              <a:solidFill>
                <a:schemeClr val="tx1"/>
              </a:solidFill>
              <a:sym typeface="+mn-lt"/>
            </a:endParaRPr>
          </a:p>
        </p:txBody>
      </p:sp>
      <p:sp>
        <p:nvSpPr>
          <p:cNvPr id="23" name="Rectangle 22">
            <a:extLst>
              <a:ext uri="{FF2B5EF4-FFF2-40B4-BE49-F238E27FC236}">
                <a16:creationId xmlns="" xmlns:a16="http://schemas.microsoft.com/office/drawing/2014/main" id="{90280293-37C5-4DA9-9B05-A669BD4C43DA}"/>
              </a:ext>
            </a:extLst>
          </p:cNvPr>
          <p:cNvSpPr/>
          <p:nvPr>
            <p:custDataLst>
              <p:tags r:id="rId18"/>
            </p:custDataLst>
          </p:nvPr>
        </p:nvSpPr>
        <p:spPr bwMode="auto">
          <a:xfrm>
            <a:off x="1296988" y="3898900"/>
            <a:ext cx="110807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6F216DC-BED8-4A43-B9EF-68FF844841D2}" type="datetime'''''''Fr''ais'' a''''g''''r''''''''''icol''''''''e''s'''''''">
              <a:rPr lang="en-US" altLang="en-US" sz="1400">
                <a:solidFill>
                  <a:schemeClr val="tx1"/>
                </a:solidFill>
              </a:rPr>
              <a:pPr/>
              <a:t>Frais agricoles</a:t>
            </a:fld>
            <a:endParaRPr lang="en-US" sz="1400" dirty="0">
              <a:solidFill>
                <a:schemeClr val="tx1"/>
              </a:solidFill>
              <a:sym typeface="+mn-lt"/>
            </a:endParaRPr>
          </a:p>
        </p:txBody>
      </p:sp>
      <p:sp>
        <p:nvSpPr>
          <p:cNvPr id="19" name="Rectangle 18">
            <a:extLst>
              <a:ext uri="{FF2B5EF4-FFF2-40B4-BE49-F238E27FC236}">
                <a16:creationId xmlns="" xmlns:a16="http://schemas.microsoft.com/office/drawing/2014/main" id="{17227A97-5E28-40FC-B231-B32FB641BA3A}"/>
              </a:ext>
            </a:extLst>
          </p:cNvPr>
          <p:cNvSpPr/>
          <p:nvPr>
            <p:custDataLst>
              <p:tags r:id="rId19"/>
            </p:custDataLst>
          </p:nvPr>
        </p:nvSpPr>
        <p:spPr bwMode="gray">
          <a:xfrm>
            <a:off x="4721225" y="3570288"/>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spcBef>
                <a:spcPct val="0"/>
              </a:spcBef>
              <a:spcAft>
                <a:spcPct val="0"/>
              </a:spcAft>
            </a:pPr>
            <a:fld id="{830C56D3-53FB-4C7E-A752-74815E1955E3}" type="datetime'''''''''''''''''''''''''2''''''''''''''''4''''''''''''''''%'''">
              <a:rPr lang="en-US" altLang="en-US" sz="1400">
                <a:solidFill>
                  <a:schemeClr val="tx1"/>
                </a:solidFill>
              </a:rPr>
              <a:pPr/>
              <a:t>24%</a:t>
            </a:fld>
            <a:endParaRPr lang="en-US" sz="1400">
              <a:solidFill>
                <a:schemeClr val="tx1"/>
              </a:solidFill>
              <a:sym typeface="+mn-lt"/>
            </a:endParaRPr>
          </a:p>
        </p:txBody>
      </p:sp>
      <p:sp>
        <p:nvSpPr>
          <p:cNvPr id="21" name="Rectangle 20">
            <a:extLst>
              <a:ext uri="{FF2B5EF4-FFF2-40B4-BE49-F238E27FC236}">
                <a16:creationId xmlns="" xmlns:a16="http://schemas.microsoft.com/office/drawing/2014/main" id="{3014C06E-324C-446D-9758-9C45250392AC}"/>
              </a:ext>
            </a:extLst>
          </p:cNvPr>
          <p:cNvSpPr/>
          <p:nvPr>
            <p:custDataLst>
              <p:tags r:id="rId20"/>
            </p:custDataLst>
          </p:nvPr>
        </p:nvSpPr>
        <p:spPr bwMode="gray">
          <a:xfrm>
            <a:off x="4902200" y="3241675"/>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spcBef>
                <a:spcPct val="0"/>
              </a:spcBef>
              <a:spcAft>
                <a:spcPct val="0"/>
              </a:spcAft>
            </a:pPr>
            <a:fld id="{484A3693-25C5-4F8E-89FC-163DDD1E228B}" type="datetime'''2''''''''''6''''%'''''''''''''''">
              <a:rPr lang="en-US" altLang="en-US" sz="1400">
                <a:solidFill>
                  <a:schemeClr val="tx1"/>
                </a:solidFill>
              </a:rPr>
              <a:pPr/>
              <a:t>26%</a:t>
            </a:fld>
            <a:endParaRPr lang="en-US" sz="1400">
              <a:solidFill>
                <a:schemeClr val="tx1"/>
              </a:solidFill>
              <a:sym typeface="+mn-lt"/>
            </a:endParaRPr>
          </a:p>
        </p:txBody>
      </p:sp>
      <p:sp>
        <p:nvSpPr>
          <p:cNvPr id="25" name="Rectangle 24">
            <a:extLst>
              <a:ext uri="{FF2B5EF4-FFF2-40B4-BE49-F238E27FC236}">
                <a16:creationId xmlns="" xmlns:a16="http://schemas.microsoft.com/office/drawing/2014/main" id="{B89E8D8F-58B5-4835-87FE-5FB37C4EFB52}"/>
              </a:ext>
            </a:extLst>
          </p:cNvPr>
          <p:cNvSpPr/>
          <p:nvPr/>
        </p:nvSpPr>
        <p:spPr>
          <a:xfrm>
            <a:off x="467544" y="4910970"/>
            <a:ext cx="181639"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Rectangle 25">
            <a:extLst>
              <a:ext uri="{FF2B5EF4-FFF2-40B4-BE49-F238E27FC236}">
                <a16:creationId xmlns="" xmlns:a16="http://schemas.microsoft.com/office/drawing/2014/main" id="{001170EB-48BC-4909-AE56-48E03EA30EA8}"/>
              </a:ext>
            </a:extLst>
          </p:cNvPr>
          <p:cNvSpPr/>
          <p:nvPr/>
        </p:nvSpPr>
        <p:spPr>
          <a:xfrm>
            <a:off x="2483768" y="4910970"/>
            <a:ext cx="181639" cy="21602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Rectangle 26">
            <a:extLst>
              <a:ext uri="{FF2B5EF4-FFF2-40B4-BE49-F238E27FC236}">
                <a16:creationId xmlns="" xmlns:a16="http://schemas.microsoft.com/office/drawing/2014/main" id="{E53EE3A5-13D9-49E6-ADB7-D659F6CE88D2}"/>
              </a:ext>
            </a:extLst>
          </p:cNvPr>
          <p:cNvSpPr/>
          <p:nvPr/>
        </p:nvSpPr>
        <p:spPr>
          <a:xfrm>
            <a:off x="4644008" y="4910970"/>
            <a:ext cx="181639" cy="21602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Rectangle 27">
            <a:extLst>
              <a:ext uri="{FF2B5EF4-FFF2-40B4-BE49-F238E27FC236}">
                <a16:creationId xmlns="" xmlns:a16="http://schemas.microsoft.com/office/drawing/2014/main" id="{197BA44A-0306-4E5D-A157-C273CA61EE60}"/>
              </a:ext>
            </a:extLst>
          </p:cNvPr>
          <p:cNvSpPr/>
          <p:nvPr/>
        </p:nvSpPr>
        <p:spPr>
          <a:xfrm>
            <a:off x="6228184" y="4910970"/>
            <a:ext cx="181639" cy="21602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TextBox 73">
            <a:extLst>
              <a:ext uri="{FF2B5EF4-FFF2-40B4-BE49-F238E27FC236}">
                <a16:creationId xmlns="" xmlns:a16="http://schemas.microsoft.com/office/drawing/2014/main" id="{2EB82BD6-362E-4C16-9C91-BFB6BC2D614B}"/>
              </a:ext>
            </a:extLst>
          </p:cNvPr>
          <p:cNvSpPr txBox="1"/>
          <p:nvPr/>
        </p:nvSpPr>
        <p:spPr>
          <a:xfrm>
            <a:off x="649182" y="4849996"/>
            <a:ext cx="1841769" cy="523220"/>
          </a:xfrm>
          <a:prstGeom prst="rect">
            <a:avLst/>
          </a:prstGeom>
          <a:noFill/>
        </p:spPr>
        <p:txBody>
          <a:bodyPr wrap="square" rtlCol="0">
            <a:spAutoFit/>
          </a:bodyPr>
          <a:lstStyle/>
          <a:p>
            <a:r>
              <a:rPr lang="fr-FR" sz="1400" dirty="0"/>
              <a:t>Liquidité journalière/régulière</a:t>
            </a:r>
          </a:p>
        </p:txBody>
      </p:sp>
      <p:sp>
        <p:nvSpPr>
          <p:cNvPr id="30" name="TextBox 74">
            <a:extLst>
              <a:ext uri="{FF2B5EF4-FFF2-40B4-BE49-F238E27FC236}">
                <a16:creationId xmlns="" xmlns:a16="http://schemas.microsoft.com/office/drawing/2014/main" id="{483514B7-ACE8-4379-A7C0-93DE78143EE0}"/>
              </a:ext>
            </a:extLst>
          </p:cNvPr>
          <p:cNvSpPr txBox="1"/>
          <p:nvPr/>
        </p:nvSpPr>
        <p:spPr>
          <a:xfrm>
            <a:off x="2627784" y="4869160"/>
            <a:ext cx="2093441" cy="523220"/>
          </a:xfrm>
          <a:prstGeom prst="rect">
            <a:avLst/>
          </a:prstGeom>
          <a:noFill/>
        </p:spPr>
        <p:txBody>
          <a:bodyPr wrap="square" rtlCol="0">
            <a:spAutoFit/>
          </a:bodyPr>
          <a:lstStyle/>
          <a:p>
            <a:r>
              <a:rPr lang="fr-FR" sz="1400" dirty="0"/>
              <a:t>Dépenses planifiées / objectifs financiers</a:t>
            </a:r>
          </a:p>
        </p:txBody>
      </p:sp>
      <p:sp>
        <p:nvSpPr>
          <p:cNvPr id="31" name="TextBox 75">
            <a:extLst>
              <a:ext uri="{FF2B5EF4-FFF2-40B4-BE49-F238E27FC236}">
                <a16:creationId xmlns="" xmlns:a16="http://schemas.microsoft.com/office/drawing/2014/main" id="{4C2149B2-1BFF-4047-9AC8-C3A798C00959}"/>
              </a:ext>
            </a:extLst>
          </p:cNvPr>
          <p:cNvSpPr txBox="1"/>
          <p:nvPr/>
        </p:nvSpPr>
        <p:spPr>
          <a:xfrm>
            <a:off x="4890393" y="4910971"/>
            <a:ext cx="1076015" cy="307777"/>
          </a:xfrm>
          <a:prstGeom prst="rect">
            <a:avLst/>
          </a:prstGeom>
          <a:noFill/>
        </p:spPr>
        <p:txBody>
          <a:bodyPr wrap="square" rtlCol="0">
            <a:spAutoFit/>
          </a:bodyPr>
          <a:lstStyle/>
          <a:p>
            <a:r>
              <a:rPr lang="fr-FR" sz="1400" dirty="0"/>
              <a:t>Urgences </a:t>
            </a:r>
          </a:p>
        </p:txBody>
      </p:sp>
      <p:sp>
        <p:nvSpPr>
          <p:cNvPr id="32" name="TextBox 76">
            <a:extLst>
              <a:ext uri="{FF2B5EF4-FFF2-40B4-BE49-F238E27FC236}">
                <a16:creationId xmlns="" xmlns:a16="http://schemas.microsoft.com/office/drawing/2014/main" id="{0B1C2960-956A-43BD-A657-6FF12873F8C3}"/>
              </a:ext>
            </a:extLst>
          </p:cNvPr>
          <p:cNvSpPr txBox="1"/>
          <p:nvPr/>
        </p:nvSpPr>
        <p:spPr>
          <a:xfrm>
            <a:off x="6444208" y="4910970"/>
            <a:ext cx="2061281" cy="307777"/>
          </a:xfrm>
          <a:prstGeom prst="rect">
            <a:avLst/>
          </a:prstGeom>
          <a:noFill/>
        </p:spPr>
        <p:txBody>
          <a:bodyPr wrap="square" rtlCol="0">
            <a:spAutoFit/>
          </a:bodyPr>
          <a:lstStyle/>
          <a:p>
            <a:r>
              <a:rPr lang="fr-FR" sz="1400" dirty="0"/>
              <a:t>Moyens de subsistance</a:t>
            </a:r>
          </a:p>
        </p:txBody>
      </p:sp>
      <p:cxnSp>
        <p:nvCxnSpPr>
          <p:cNvPr id="33" name="Straight Connector 21">
            <a:extLst>
              <a:ext uri="{FF2B5EF4-FFF2-40B4-BE49-F238E27FC236}">
                <a16:creationId xmlns="" xmlns:a16="http://schemas.microsoft.com/office/drawing/2014/main" id="{8A15C885-8951-4F0A-BC0A-81088DB95E77}"/>
              </a:ext>
            </a:extLst>
          </p:cNvPr>
          <p:cNvCxnSpPr/>
          <p:nvPr/>
        </p:nvCxnSpPr>
        <p:spPr>
          <a:xfrm>
            <a:off x="2657305" y="1640459"/>
            <a:ext cx="40119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 xmlns:a16="http://schemas.microsoft.com/office/drawing/2014/main" id="{57F21307-7549-4A36-ACCB-28DCAB41FCD6}"/>
              </a:ext>
            </a:extLst>
          </p:cNvPr>
          <p:cNvGrpSpPr/>
          <p:nvPr/>
        </p:nvGrpSpPr>
        <p:grpSpPr>
          <a:xfrm rot="5400000">
            <a:off x="7915900" y="2380412"/>
            <a:ext cx="2199941" cy="185267"/>
            <a:chOff x="636588" y="5083"/>
            <a:chExt cx="2199941" cy="185267"/>
          </a:xfrm>
        </p:grpSpPr>
        <p:sp>
          <p:nvSpPr>
            <p:cNvPr id="35" name="Rectangle 34">
              <a:extLst>
                <a:ext uri="{FF2B5EF4-FFF2-40B4-BE49-F238E27FC236}">
                  <a16:creationId xmlns="" xmlns:a16="http://schemas.microsoft.com/office/drawing/2014/main" id="{3DAA352A-6872-491D-B3B7-D047BDB3962C}"/>
                </a:ext>
              </a:extLst>
            </p:cNvPr>
            <p:cNvSpPr/>
            <p:nvPr/>
          </p:nvSpPr>
          <p:spPr>
            <a:xfrm>
              <a:off x="636588" y="5083"/>
              <a:ext cx="1089025" cy="185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Offre </a:t>
              </a:r>
            </a:p>
          </p:txBody>
        </p:sp>
        <p:sp>
          <p:nvSpPr>
            <p:cNvPr id="36" name="Rectangle 35">
              <a:extLst>
                <a:ext uri="{FF2B5EF4-FFF2-40B4-BE49-F238E27FC236}">
                  <a16:creationId xmlns="" xmlns:a16="http://schemas.microsoft.com/office/drawing/2014/main" id="{10E5696C-0174-4ADA-A067-99BAC8095B2B}"/>
                </a:ext>
              </a:extLst>
            </p:cNvPr>
            <p:cNvSpPr/>
            <p:nvPr/>
          </p:nvSpPr>
          <p:spPr>
            <a:xfrm>
              <a:off x="1747504" y="5083"/>
              <a:ext cx="1089025" cy="18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Demande </a:t>
              </a:r>
            </a:p>
          </p:txBody>
        </p:sp>
      </p:grpSp>
      <p:sp>
        <p:nvSpPr>
          <p:cNvPr id="37" name="Speech Bubble: Rectangle with Corners Rounded 120">
            <a:extLst>
              <a:ext uri="{FF2B5EF4-FFF2-40B4-BE49-F238E27FC236}">
                <a16:creationId xmlns="" xmlns:a16="http://schemas.microsoft.com/office/drawing/2014/main" id="{4D98442E-4339-400A-A0BA-9B07386AFAE5}"/>
              </a:ext>
            </a:extLst>
          </p:cNvPr>
          <p:cNvSpPr/>
          <p:nvPr/>
        </p:nvSpPr>
        <p:spPr>
          <a:xfrm>
            <a:off x="415637" y="5468886"/>
            <a:ext cx="8395430" cy="768426"/>
          </a:xfrm>
          <a:prstGeom prst="wedgeRoundRectCallout">
            <a:avLst>
              <a:gd name="adj1" fmla="val 25968"/>
              <a:gd name="adj2" fmla="val 23917"/>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sz="1600" dirty="0">
                <a:solidFill>
                  <a:schemeClr val="tx1"/>
                </a:solidFill>
              </a:rPr>
              <a:t>Le fait que les femmes n’empruntent pas pour investir dans des activités lucratives comme l’agriculture pourrait aussi refléter les contraintes liées aux crédit rencontrées par les femmes au Sénégal.</a:t>
            </a:r>
            <a:endParaRPr lang="en-GB" sz="1600" dirty="0">
              <a:solidFill>
                <a:schemeClr val="tx1"/>
              </a:solidFill>
            </a:endParaRPr>
          </a:p>
        </p:txBody>
      </p:sp>
      <p:sp>
        <p:nvSpPr>
          <p:cNvPr id="40" name="Title 2">
            <a:extLst>
              <a:ext uri="{FF2B5EF4-FFF2-40B4-BE49-F238E27FC236}">
                <a16:creationId xmlns="" xmlns:a16="http://schemas.microsoft.com/office/drawing/2014/main" id="{5AB8964A-539A-402D-8925-648438455D97}"/>
              </a:ext>
            </a:extLst>
          </p:cNvPr>
          <p:cNvSpPr>
            <a:spLocks noGrp="1"/>
          </p:cNvSpPr>
          <p:nvPr>
            <p:ph type="title"/>
          </p:nvPr>
        </p:nvSpPr>
        <p:spPr>
          <a:xfrm>
            <a:off x="415637" y="22957"/>
            <a:ext cx="7408863" cy="1037506"/>
          </a:xfrm>
        </p:spPr>
        <p:txBody>
          <a:bodyPr/>
          <a:lstStyle/>
          <a:p>
            <a:r>
              <a:rPr lang="fr-FR" sz="2000" dirty="0">
                <a:solidFill>
                  <a:schemeClr val="tx1"/>
                </a:solidFill>
              </a:rPr>
              <a:t>Les trois raisons principales de l’emprunt chez les femmes sont les mêmes que pour l’épargne : subsistance, scolarité et urgences non médicales</a:t>
            </a:r>
            <a:endParaRPr lang="en-US" sz="2000" dirty="0">
              <a:solidFill>
                <a:schemeClr val="tx1"/>
              </a:solidFill>
            </a:endParaRPr>
          </a:p>
        </p:txBody>
      </p:sp>
    </p:spTree>
    <p:extLst>
      <p:ext uri="{BB962C8B-B14F-4D97-AF65-F5344CB8AC3E}">
        <p14:creationId xmlns:p14="http://schemas.microsoft.com/office/powerpoint/2010/main" val="68849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t 34" hidden="1">
            <a:extLst>
              <a:ext uri="{FF2B5EF4-FFF2-40B4-BE49-F238E27FC236}">
                <a16:creationId xmlns="" xmlns:a16="http://schemas.microsoft.com/office/drawing/2014/main" id="{EA6A0640-FD70-4236-B28E-82D856A6603B}"/>
              </a:ext>
            </a:extLst>
          </p:cNvPr>
          <p:cNvGraphicFramePr>
            <a:graphicFrameLocks noChangeAspect="1"/>
          </p:cNvGraphicFramePr>
          <p:nvPr>
            <p:custDataLst>
              <p:tags r:id="rId2"/>
            </p:custDataLst>
            <p:extLst>
              <p:ext uri="{D42A27DB-BD31-4B8C-83A1-F6EECF244321}">
                <p14:modId xmlns:p14="http://schemas.microsoft.com/office/powerpoint/2010/main" val="24583964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5035" name="Diapositive think-cell" r:id="rId21" imgW="508" imgH="508" progId="TCLayout.ActiveDocument.1">
                  <p:embed/>
                </p:oleObj>
              </mc:Choice>
              <mc:Fallback>
                <p:oleObj name="Diapositive think-cell" r:id="rId21" imgW="508" imgH="508"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34" name="Rectangle 33" hidden="1">
            <a:extLst>
              <a:ext uri="{FF2B5EF4-FFF2-40B4-BE49-F238E27FC236}">
                <a16:creationId xmlns="" xmlns:a16="http://schemas.microsoft.com/office/drawing/2014/main" id="{6040CC09-35F1-4FC2-869F-E97812674827}"/>
              </a:ext>
            </a:extLst>
          </p:cNvPr>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fr-FR" sz="1200" dirty="0">
              <a:sym typeface="+mn-lt"/>
            </a:endParaRPr>
          </a:p>
        </p:txBody>
      </p:sp>
      <p:sp>
        <p:nvSpPr>
          <p:cNvPr id="4" name="Espace réservé du texte 3">
            <a:extLst>
              <a:ext uri="{FF2B5EF4-FFF2-40B4-BE49-F238E27FC236}">
                <a16:creationId xmlns="" xmlns:a16="http://schemas.microsoft.com/office/drawing/2014/main" id="{356D22E4-CEB0-4B51-B377-E9A9A2A6A7B8}"/>
              </a:ext>
            </a:extLst>
          </p:cNvPr>
          <p:cNvSpPr>
            <a:spLocks noGrp="1"/>
          </p:cNvSpPr>
          <p:nvPr>
            <p:ph type="body" sz="quarter" idx="37"/>
          </p:nvPr>
        </p:nvSpPr>
        <p:spPr/>
        <p:txBody>
          <a:bodyPr/>
          <a:lstStyle/>
          <a:p>
            <a:r>
              <a:rPr lang="fr-FR" dirty="0">
                <a:cs typeface="Arial" pitchFamily="34" charset="0"/>
              </a:rPr>
              <a:t>Sources : [1] Banque mondiale Global </a:t>
            </a:r>
            <a:r>
              <a:rPr lang="fr-FR" dirty="0" err="1">
                <a:cs typeface="Arial" pitchFamily="34" charset="0"/>
              </a:rPr>
              <a:t>Findex</a:t>
            </a:r>
            <a:r>
              <a:rPr lang="fr-FR" dirty="0">
                <a:cs typeface="Arial" pitchFamily="34" charset="0"/>
              </a:rPr>
              <a:t> (2014) n=500 femmes. </a:t>
            </a:r>
            <a:endParaRPr lang="fr-FR" dirty="0"/>
          </a:p>
        </p:txBody>
      </p:sp>
      <p:sp>
        <p:nvSpPr>
          <p:cNvPr id="5" name="Espace réservé du numéro de diapositive 4">
            <a:extLst>
              <a:ext uri="{FF2B5EF4-FFF2-40B4-BE49-F238E27FC236}">
                <a16:creationId xmlns="" xmlns:a16="http://schemas.microsoft.com/office/drawing/2014/main" id="{11FE2495-0F2A-4C1F-8E8C-C13D63081553}"/>
              </a:ext>
            </a:extLst>
          </p:cNvPr>
          <p:cNvSpPr>
            <a:spLocks noGrp="1"/>
          </p:cNvSpPr>
          <p:nvPr>
            <p:ph type="sldNum" sz="quarter" idx="4"/>
          </p:nvPr>
        </p:nvSpPr>
        <p:spPr/>
        <p:txBody>
          <a:bodyPr/>
          <a:lstStyle/>
          <a:p>
            <a:fld id="{56481AA1-0592-4126-91A5-3159F5A83C12}" type="slidenum">
              <a:rPr lang="en-GB" smtClean="0"/>
              <a:pPr/>
              <a:t>22</a:t>
            </a:fld>
            <a:endParaRPr lang="en-GB" dirty="0"/>
          </a:p>
        </p:txBody>
      </p:sp>
      <p:sp>
        <p:nvSpPr>
          <p:cNvPr id="6" name="Rectangle 5">
            <a:extLst>
              <a:ext uri="{FF2B5EF4-FFF2-40B4-BE49-F238E27FC236}">
                <a16:creationId xmlns="" xmlns:a16="http://schemas.microsoft.com/office/drawing/2014/main" id="{E1E651C4-456B-4849-9E8D-398914175F03}"/>
              </a:ext>
            </a:extLst>
          </p:cNvPr>
          <p:cNvSpPr/>
          <p:nvPr/>
        </p:nvSpPr>
        <p:spPr>
          <a:xfrm>
            <a:off x="1550243" y="1268760"/>
            <a:ext cx="1440820" cy="36004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a:t>Crédit</a:t>
            </a:r>
          </a:p>
        </p:txBody>
      </p:sp>
      <p:sp>
        <p:nvSpPr>
          <p:cNvPr id="7" name="Rectangle 6">
            <a:extLst>
              <a:ext uri="{FF2B5EF4-FFF2-40B4-BE49-F238E27FC236}">
                <a16:creationId xmlns="" xmlns:a16="http://schemas.microsoft.com/office/drawing/2014/main" id="{4F31620A-83A4-4BEA-A88A-BB132B846611}"/>
              </a:ext>
            </a:extLst>
          </p:cNvPr>
          <p:cNvSpPr/>
          <p:nvPr/>
        </p:nvSpPr>
        <p:spPr>
          <a:xfrm>
            <a:off x="5724841" y="1268760"/>
            <a:ext cx="1440820" cy="36004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a:t>Épargne </a:t>
            </a:r>
          </a:p>
        </p:txBody>
      </p:sp>
      <p:graphicFrame>
        <p:nvGraphicFramePr>
          <p:cNvPr id="8" name="Object 8">
            <a:extLst>
              <a:ext uri="{FF2B5EF4-FFF2-40B4-BE49-F238E27FC236}">
                <a16:creationId xmlns="" xmlns:a16="http://schemas.microsoft.com/office/drawing/2014/main" id="{95C5861F-438B-47F9-9ED9-6F16937E69F5}"/>
              </a:ext>
            </a:extLst>
          </p:cNvPr>
          <p:cNvGraphicFramePr>
            <a:graphicFrameLocks/>
          </p:cNvGraphicFramePr>
          <p:nvPr>
            <p:custDataLst>
              <p:tags r:id="rId4"/>
            </p:custDataLst>
            <p:extLst>
              <p:ext uri="{D42A27DB-BD31-4B8C-83A1-F6EECF244321}">
                <p14:modId xmlns:p14="http://schemas.microsoft.com/office/powerpoint/2010/main" val="2374861210"/>
              </p:ext>
            </p:extLst>
          </p:nvPr>
        </p:nvGraphicFramePr>
        <p:xfrm>
          <a:off x="4724399" y="2315716"/>
          <a:ext cx="4048196" cy="2781300"/>
        </p:xfrm>
        <a:graphic>
          <a:graphicData uri="http://schemas.openxmlformats.org/presentationml/2006/ole">
            <mc:AlternateContent xmlns:mc="http://schemas.openxmlformats.org/markup-compatibility/2006">
              <mc:Choice xmlns:v="urn:schemas-microsoft-com:vml" Requires="v">
                <p:oleObj spid="_x0000_s555036" name="Chart" r:id="rId23" imgW="4048196" imgH="2781300" progId="MSGraph.Chart.8">
                  <p:embed followColorScheme="full"/>
                </p:oleObj>
              </mc:Choice>
              <mc:Fallback>
                <p:oleObj name="Chart" r:id="rId23" imgW="4048196" imgH="2781300" progId="MSGraph.Chart.8">
                  <p:embed followColorScheme="full"/>
                  <p:pic>
                    <p:nvPicPr>
                      <p:cNvPr id="9" name="Object 8"/>
                      <p:cNvPicPr/>
                      <p:nvPr/>
                    </p:nvPicPr>
                    <p:blipFill>
                      <a:blip r:embed="rId24"/>
                      <a:stretch>
                        <a:fillRect/>
                      </a:stretch>
                    </p:blipFill>
                    <p:spPr>
                      <a:xfrm>
                        <a:off x="4724399" y="2315716"/>
                        <a:ext cx="4048196" cy="2781300"/>
                      </a:xfrm>
                      <a:prstGeom prst="rect">
                        <a:avLst/>
                      </a:prstGeom>
                    </p:spPr>
                  </p:pic>
                </p:oleObj>
              </mc:Fallback>
            </mc:AlternateContent>
          </a:graphicData>
        </a:graphic>
      </p:graphicFrame>
      <p:sp>
        <p:nvSpPr>
          <p:cNvPr id="9" name="Rectangle 8">
            <a:extLst>
              <a:ext uri="{FF2B5EF4-FFF2-40B4-BE49-F238E27FC236}">
                <a16:creationId xmlns="" xmlns:a16="http://schemas.microsoft.com/office/drawing/2014/main" id="{9D1D4E81-455C-4B29-A6B1-2FE1AA4491D6}"/>
              </a:ext>
            </a:extLst>
          </p:cNvPr>
          <p:cNvSpPr/>
          <p:nvPr>
            <p:custDataLst>
              <p:tags r:id="rId5"/>
            </p:custDataLst>
          </p:nvPr>
        </p:nvSpPr>
        <p:spPr bwMode="auto">
          <a:xfrm>
            <a:off x="5027613" y="5033516"/>
            <a:ext cx="16335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B74325DC-C9F3-4EDE-9733-3E2479BAB79D}" type="datetime'Club d’é''''pa''rgn''''''''e i''''nf''''''''or''''''''''mel'''">
              <a:rPr lang="en-US" altLang="en-US" sz="1200">
                <a:solidFill>
                  <a:schemeClr val="tx1"/>
                </a:solidFill>
              </a:rPr>
              <a:pPr/>
              <a:t>Club d’épargne informel</a:t>
            </a:fld>
            <a:endParaRPr lang="en-US" sz="1200" dirty="0">
              <a:solidFill>
                <a:schemeClr val="tx1"/>
              </a:solidFill>
              <a:sym typeface="+mn-lt"/>
            </a:endParaRPr>
          </a:p>
        </p:txBody>
      </p:sp>
      <p:sp>
        <p:nvSpPr>
          <p:cNvPr id="10" name="Rectangle 9">
            <a:extLst>
              <a:ext uri="{FF2B5EF4-FFF2-40B4-BE49-F238E27FC236}">
                <a16:creationId xmlns="" xmlns:a16="http://schemas.microsoft.com/office/drawing/2014/main" id="{3A8AC47C-F878-4290-8F93-766FEF921D40}"/>
              </a:ext>
            </a:extLst>
          </p:cNvPr>
          <p:cNvSpPr/>
          <p:nvPr>
            <p:custDataLst>
              <p:tags r:id="rId6"/>
            </p:custDataLst>
          </p:nvPr>
        </p:nvSpPr>
        <p:spPr bwMode="auto">
          <a:xfrm>
            <a:off x="6996113" y="5033516"/>
            <a:ext cx="1381125"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AEA38ADA-5427-4313-8F73-4F18B790CF67}" type="datetime'Co''mpte da''ns ''une ''inst''it''u''tion fi''na''ncière'">
              <a:rPr lang="en-US" altLang="en-US" sz="1200">
                <a:solidFill>
                  <a:schemeClr val="tx1"/>
                </a:solidFill>
              </a:rPr>
              <a:pPr/>
              <a:t>Compte dans une institution financière</a:t>
            </a:fld>
            <a:endParaRPr lang="en-US" sz="1200" dirty="0">
              <a:solidFill>
                <a:schemeClr val="tx1"/>
              </a:solidFill>
              <a:sym typeface="+mn-lt"/>
            </a:endParaRPr>
          </a:p>
        </p:txBody>
      </p:sp>
      <p:sp>
        <p:nvSpPr>
          <p:cNvPr id="11" name="Rectangle 10">
            <a:extLst>
              <a:ext uri="{FF2B5EF4-FFF2-40B4-BE49-F238E27FC236}">
                <a16:creationId xmlns="" xmlns:a16="http://schemas.microsoft.com/office/drawing/2014/main" id="{078B80B5-064C-4D7F-AD9E-C875A63CA8AA}"/>
              </a:ext>
            </a:extLst>
          </p:cNvPr>
          <p:cNvSpPr/>
          <p:nvPr>
            <p:custDataLst>
              <p:tags r:id="rId7"/>
            </p:custDataLst>
          </p:nvPr>
        </p:nvSpPr>
        <p:spPr bwMode="auto">
          <a:xfrm>
            <a:off x="4714875" y="2307779"/>
            <a:ext cx="214313" cy="160338"/>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84939C5-74C0-4A85-9E7B-7BEEDDCFC5A0}"/>
              </a:ext>
            </a:extLst>
          </p:cNvPr>
          <p:cNvSpPr/>
          <p:nvPr>
            <p:custDataLst>
              <p:tags r:id="rId8"/>
            </p:custDataLst>
          </p:nvPr>
        </p:nvSpPr>
        <p:spPr bwMode="auto">
          <a:xfrm>
            <a:off x="4714875" y="2074416"/>
            <a:ext cx="214313" cy="160338"/>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7673DB4-AAFE-4990-A884-FE6759FF3AF4}"/>
              </a:ext>
            </a:extLst>
          </p:cNvPr>
          <p:cNvSpPr/>
          <p:nvPr>
            <p:custDataLst>
              <p:tags r:id="rId9"/>
            </p:custDataLst>
          </p:nvPr>
        </p:nvSpPr>
        <p:spPr bwMode="auto">
          <a:xfrm>
            <a:off x="4979988" y="2069654"/>
            <a:ext cx="5397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ADD11A5F-0EFB-4110-B392-C64F7F9E888D}" type="datetime'''''''''''''''''''''H''''''''o''m''''''''''''''''''m''e'''''">
              <a:rPr lang="en-US" altLang="en-US" sz="1200">
                <a:solidFill>
                  <a:schemeClr val="tx1"/>
                </a:solidFill>
              </a:rPr>
              <a:pPr/>
              <a:t>Homme</a:t>
            </a:fld>
            <a:endParaRPr lang="en-US" sz="1200" dirty="0">
              <a:solidFill>
                <a:schemeClr val="tx1"/>
              </a:solidFill>
              <a:sym typeface="+mn-lt"/>
            </a:endParaRPr>
          </a:p>
        </p:txBody>
      </p:sp>
      <p:sp>
        <p:nvSpPr>
          <p:cNvPr id="13" name="Rectangle 12">
            <a:extLst>
              <a:ext uri="{FF2B5EF4-FFF2-40B4-BE49-F238E27FC236}">
                <a16:creationId xmlns="" xmlns:a16="http://schemas.microsoft.com/office/drawing/2014/main" id="{A98094A1-C5A5-4778-A828-0405E487ADFC}"/>
              </a:ext>
            </a:extLst>
          </p:cNvPr>
          <p:cNvSpPr/>
          <p:nvPr>
            <p:custDataLst>
              <p:tags r:id="rId10"/>
            </p:custDataLst>
          </p:nvPr>
        </p:nvSpPr>
        <p:spPr bwMode="auto">
          <a:xfrm>
            <a:off x="4979988" y="2303016"/>
            <a:ext cx="4968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9FFDDE47-1E7D-4307-BEF1-E33E375808AD}" type="datetime'''F''''''e''m''''''''''''''''''''''''''''''''''me'''">
              <a:rPr lang="en-US" altLang="en-US" sz="1200">
                <a:solidFill>
                  <a:schemeClr val="tx1"/>
                </a:solidFill>
              </a:rPr>
              <a:pPr/>
              <a:t>Femme</a:t>
            </a:fld>
            <a:endParaRPr lang="en-US" sz="1200">
              <a:solidFill>
                <a:schemeClr val="tx1"/>
              </a:solidFill>
              <a:sym typeface="+mn-lt"/>
            </a:endParaRPr>
          </a:p>
        </p:txBody>
      </p:sp>
      <p:sp>
        <p:nvSpPr>
          <p:cNvPr id="15" name="Rectangle 14">
            <a:extLst>
              <a:ext uri="{FF2B5EF4-FFF2-40B4-BE49-F238E27FC236}">
                <a16:creationId xmlns="" xmlns:a16="http://schemas.microsoft.com/office/drawing/2014/main" id="{1DC50567-4171-4D75-9DB7-820EE735D432}"/>
              </a:ext>
            </a:extLst>
          </p:cNvPr>
          <p:cNvSpPr/>
          <p:nvPr/>
        </p:nvSpPr>
        <p:spPr>
          <a:xfrm>
            <a:off x="4622968" y="1628800"/>
            <a:ext cx="4125496" cy="310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1"/>
                </a:solidFill>
              </a:rPr>
              <a:t>Méthodes d’épargne suivant le genre (N=500)</a:t>
            </a:r>
            <a:r>
              <a:rPr lang="fr-FR" sz="1400" b="1" baseline="30000" dirty="0">
                <a:solidFill>
                  <a:schemeClr val="tx1"/>
                </a:solidFill>
              </a:rPr>
              <a:t>1</a:t>
            </a:r>
            <a:endParaRPr lang="fr-FR" sz="1400" b="1" dirty="0">
              <a:solidFill>
                <a:schemeClr val="tx1"/>
              </a:solidFill>
            </a:endParaRPr>
          </a:p>
        </p:txBody>
      </p:sp>
      <p:sp>
        <p:nvSpPr>
          <p:cNvPr id="16" name="Rectangle 15">
            <a:extLst>
              <a:ext uri="{FF2B5EF4-FFF2-40B4-BE49-F238E27FC236}">
                <a16:creationId xmlns="" xmlns:a16="http://schemas.microsoft.com/office/drawing/2014/main" id="{F7C47807-0E39-44F7-A9AB-33EC108A9231}"/>
              </a:ext>
            </a:extLst>
          </p:cNvPr>
          <p:cNvSpPr/>
          <p:nvPr/>
        </p:nvSpPr>
        <p:spPr>
          <a:xfrm>
            <a:off x="333822" y="1651215"/>
            <a:ext cx="3945042" cy="284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1"/>
                </a:solidFill>
              </a:rPr>
              <a:t>Sources d’emprunt suivant le genre (N=500</a:t>
            </a:r>
            <a:r>
              <a:rPr lang="fr-FR" sz="1400" b="1" baseline="30000" dirty="0">
                <a:solidFill>
                  <a:schemeClr val="tx1"/>
                </a:solidFill>
              </a:rPr>
              <a:t>1</a:t>
            </a:r>
            <a:endParaRPr lang="fr-FR" sz="1400" b="1" dirty="0">
              <a:solidFill>
                <a:schemeClr val="tx1"/>
              </a:solidFill>
            </a:endParaRPr>
          </a:p>
        </p:txBody>
      </p:sp>
      <p:cxnSp>
        <p:nvCxnSpPr>
          <p:cNvPr id="17" name="Straight Connector 21">
            <a:extLst>
              <a:ext uri="{FF2B5EF4-FFF2-40B4-BE49-F238E27FC236}">
                <a16:creationId xmlns="" xmlns:a16="http://schemas.microsoft.com/office/drawing/2014/main" id="{F1ED3C82-3B61-4BD5-8EC8-DAA5BBFAEBE7}"/>
              </a:ext>
            </a:extLst>
          </p:cNvPr>
          <p:cNvCxnSpPr/>
          <p:nvPr/>
        </p:nvCxnSpPr>
        <p:spPr>
          <a:xfrm>
            <a:off x="323528" y="1916832"/>
            <a:ext cx="40119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Object 25">
            <a:extLst>
              <a:ext uri="{FF2B5EF4-FFF2-40B4-BE49-F238E27FC236}">
                <a16:creationId xmlns="" xmlns:a16="http://schemas.microsoft.com/office/drawing/2014/main" id="{0A72B45C-8AAE-4DC9-B343-34D8B37533A9}"/>
              </a:ext>
            </a:extLst>
          </p:cNvPr>
          <p:cNvGraphicFramePr>
            <a:graphicFrameLocks/>
          </p:cNvGraphicFramePr>
          <p:nvPr>
            <p:custDataLst>
              <p:tags r:id="rId11"/>
            </p:custDataLst>
            <p:extLst>
              <p:ext uri="{D42A27DB-BD31-4B8C-83A1-F6EECF244321}">
                <p14:modId xmlns:p14="http://schemas.microsoft.com/office/powerpoint/2010/main" val="1448415720"/>
              </p:ext>
            </p:extLst>
          </p:nvPr>
        </p:nvGraphicFramePr>
        <p:xfrm>
          <a:off x="190500" y="2315716"/>
          <a:ext cx="4495962" cy="2781300"/>
        </p:xfrm>
        <a:graphic>
          <a:graphicData uri="http://schemas.openxmlformats.org/presentationml/2006/ole">
            <mc:AlternateContent xmlns:mc="http://schemas.openxmlformats.org/markup-compatibility/2006">
              <mc:Choice xmlns:v="urn:schemas-microsoft-com:vml" Requires="v">
                <p:oleObj spid="_x0000_s555037" name="Chart" r:id="rId25" imgW="4495962" imgH="2781300" progId="MSGraph.Chart.8">
                  <p:embed followColorScheme="full"/>
                </p:oleObj>
              </mc:Choice>
              <mc:Fallback>
                <p:oleObj name="Chart" r:id="rId25" imgW="4495962" imgH="2781300" progId="MSGraph.Chart.8">
                  <p:embed followColorScheme="full"/>
                  <p:pic>
                    <p:nvPicPr>
                      <p:cNvPr id="26" name="Object 25"/>
                      <p:cNvPicPr/>
                      <p:nvPr/>
                    </p:nvPicPr>
                    <p:blipFill>
                      <a:blip r:embed="rId26"/>
                      <a:stretch>
                        <a:fillRect/>
                      </a:stretch>
                    </p:blipFill>
                    <p:spPr>
                      <a:xfrm>
                        <a:off x="190500" y="2315716"/>
                        <a:ext cx="4495962" cy="2781300"/>
                      </a:xfrm>
                      <a:prstGeom prst="rect">
                        <a:avLst/>
                      </a:prstGeom>
                    </p:spPr>
                  </p:pic>
                </p:oleObj>
              </mc:Fallback>
            </mc:AlternateContent>
          </a:graphicData>
        </a:graphic>
      </p:graphicFrame>
      <p:sp>
        <p:nvSpPr>
          <p:cNvPr id="21" name="Rectangle 20">
            <a:extLst>
              <a:ext uri="{FF2B5EF4-FFF2-40B4-BE49-F238E27FC236}">
                <a16:creationId xmlns="" xmlns:a16="http://schemas.microsoft.com/office/drawing/2014/main" id="{CA4DF5F1-8229-46FC-B2F4-2D2D584960B7}"/>
              </a:ext>
            </a:extLst>
          </p:cNvPr>
          <p:cNvSpPr/>
          <p:nvPr>
            <p:custDataLst>
              <p:tags r:id="rId12"/>
            </p:custDataLst>
          </p:nvPr>
        </p:nvSpPr>
        <p:spPr bwMode="auto">
          <a:xfrm>
            <a:off x="374650" y="5033516"/>
            <a:ext cx="10048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30744881-DBFC-45D7-8BE3-749202B77B99}" type="datetime'A''mis e''''''t ''''f''''''''''''a''''''m''''''i''l''''''le'">
              <a:rPr lang="en-US" altLang="en-US" sz="1200">
                <a:solidFill>
                  <a:schemeClr val="tx1"/>
                </a:solidFill>
              </a:rPr>
              <a:pPr/>
              <a:t>Amis et famille</a:t>
            </a:fld>
            <a:endParaRPr lang="en-US" sz="1200" dirty="0">
              <a:solidFill>
                <a:schemeClr val="tx1"/>
              </a:solidFill>
              <a:sym typeface="+mn-lt"/>
            </a:endParaRPr>
          </a:p>
        </p:txBody>
      </p:sp>
      <p:sp>
        <p:nvSpPr>
          <p:cNvPr id="22" name="Rectangle 21">
            <a:extLst>
              <a:ext uri="{FF2B5EF4-FFF2-40B4-BE49-F238E27FC236}">
                <a16:creationId xmlns="" xmlns:a16="http://schemas.microsoft.com/office/drawing/2014/main" id="{3D35A4DE-8898-46F3-B6D0-5E7FAE637DF7}"/>
              </a:ext>
            </a:extLst>
          </p:cNvPr>
          <p:cNvSpPr/>
          <p:nvPr>
            <p:custDataLst>
              <p:tags r:id="rId13"/>
            </p:custDataLst>
          </p:nvPr>
        </p:nvSpPr>
        <p:spPr bwMode="auto">
          <a:xfrm>
            <a:off x="2471738" y="5033516"/>
            <a:ext cx="982663" cy="5476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E728B26A-4E7D-4518-80A3-D846CF8A1D92}" type="datetime'''Com''pte d''''''ans une ''in''stitutio''''n fin''a''ncière'">
              <a:rPr lang="en-US" altLang="en-US" sz="1200">
                <a:solidFill>
                  <a:schemeClr val="tx1"/>
                </a:solidFill>
              </a:rPr>
              <a:pPr/>
              <a:t>Compte dans une institution financière</a:t>
            </a:fld>
            <a:endParaRPr lang="en-US" sz="1200" dirty="0">
              <a:solidFill>
                <a:schemeClr val="tx1"/>
              </a:solidFill>
              <a:sym typeface="+mn-lt"/>
            </a:endParaRPr>
          </a:p>
        </p:txBody>
      </p:sp>
      <p:sp>
        <p:nvSpPr>
          <p:cNvPr id="20" name="Rectangle 19">
            <a:extLst>
              <a:ext uri="{FF2B5EF4-FFF2-40B4-BE49-F238E27FC236}">
                <a16:creationId xmlns="" xmlns:a16="http://schemas.microsoft.com/office/drawing/2014/main" id="{F6631F25-5F42-4D88-9652-3EEFFE728E02}"/>
              </a:ext>
            </a:extLst>
          </p:cNvPr>
          <p:cNvSpPr/>
          <p:nvPr>
            <p:custDataLst>
              <p:tags r:id="rId14"/>
            </p:custDataLst>
          </p:nvPr>
        </p:nvSpPr>
        <p:spPr bwMode="auto">
          <a:xfrm>
            <a:off x="3546475" y="5033516"/>
            <a:ext cx="9080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69ACF2A8-96F2-4B58-ADDB-0B2C0D3156A1}" type="datetime'A''''''''ut''re p''''''''''rêteur'''''''' ''in''d''ividu''el'">
              <a:rPr lang="en-US" altLang="en-US" sz="1200">
                <a:solidFill>
                  <a:schemeClr val="tx1"/>
                </a:solidFill>
              </a:rPr>
              <a:pPr/>
              <a:t>Autre prêteur individuel</a:t>
            </a:fld>
            <a:endParaRPr lang="en-US" sz="1200" dirty="0">
              <a:solidFill>
                <a:schemeClr val="tx1"/>
              </a:solidFill>
              <a:sym typeface="+mn-lt"/>
            </a:endParaRPr>
          </a:p>
        </p:txBody>
      </p:sp>
      <p:sp>
        <p:nvSpPr>
          <p:cNvPr id="23" name="Rectangle 22">
            <a:extLst>
              <a:ext uri="{FF2B5EF4-FFF2-40B4-BE49-F238E27FC236}">
                <a16:creationId xmlns="" xmlns:a16="http://schemas.microsoft.com/office/drawing/2014/main" id="{46F044EA-817E-4288-AF31-E431BEA82D37}"/>
              </a:ext>
            </a:extLst>
          </p:cNvPr>
          <p:cNvSpPr/>
          <p:nvPr>
            <p:custDataLst>
              <p:tags r:id="rId15"/>
            </p:custDataLst>
          </p:nvPr>
        </p:nvSpPr>
        <p:spPr bwMode="auto">
          <a:xfrm>
            <a:off x="1609725" y="5033516"/>
            <a:ext cx="619125"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0E2368D6-7649-4B7A-A49D-8E59F61F61AB}" type="datetime'''''B''''''o''''''u''''''ti''''''que'' d''''e cr''éd''it'''">
              <a:rPr lang="en-US" altLang="en-US" sz="1200">
                <a:solidFill>
                  <a:schemeClr val="tx1"/>
                </a:solidFill>
              </a:rPr>
              <a:pPr/>
              <a:t>Boutique de crédit</a:t>
            </a:fld>
            <a:endParaRPr lang="en-US" sz="1200" dirty="0">
              <a:solidFill>
                <a:schemeClr val="tx1"/>
              </a:solidFill>
              <a:sym typeface="+mn-lt"/>
            </a:endParaRPr>
          </a:p>
        </p:txBody>
      </p:sp>
      <p:sp>
        <p:nvSpPr>
          <p:cNvPr id="25" name="Rectangle 24">
            <a:extLst>
              <a:ext uri="{FF2B5EF4-FFF2-40B4-BE49-F238E27FC236}">
                <a16:creationId xmlns="" xmlns:a16="http://schemas.microsoft.com/office/drawing/2014/main" id="{6299B1F1-3C33-42F6-B6B9-0A4E2750B334}"/>
              </a:ext>
            </a:extLst>
          </p:cNvPr>
          <p:cNvSpPr/>
          <p:nvPr>
            <p:custDataLst>
              <p:tags r:id="rId16"/>
            </p:custDataLst>
          </p:nvPr>
        </p:nvSpPr>
        <p:spPr bwMode="auto">
          <a:xfrm>
            <a:off x="503238" y="2269679"/>
            <a:ext cx="214313" cy="160338"/>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A501BDF7-B366-4DEC-88E7-A5E795A06702}"/>
              </a:ext>
            </a:extLst>
          </p:cNvPr>
          <p:cNvSpPr/>
          <p:nvPr>
            <p:custDataLst>
              <p:tags r:id="rId17"/>
            </p:custDataLst>
          </p:nvPr>
        </p:nvSpPr>
        <p:spPr bwMode="auto">
          <a:xfrm>
            <a:off x="503238" y="2036316"/>
            <a:ext cx="214313" cy="160338"/>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67AF3262-CBBE-40B9-82E5-7C255E9707AA}"/>
              </a:ext>
            </a:extLst>
          </p:cNvPr>
          <p:cNvSpPr/>
          <p:nvPr>
            <p:custDataLst>
              <p:tags r:id="rId18"/>
            </p:custDataLst>
          </p:nvPr>
        </p:nvSpPr>
        <p:spPr bwMode="auto">
          <a:xfrm>
            <a:off x="768350" y="2031554"/>
            <a:ext cx="5397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945A2C47-27A0-4726-849C-5D65F4CD291B}" type="datetime'''Ho''m''''''''m''''''''''''''''e'''''''''''''''">
              <a:rPr lang="en-US" altLang="en-US" sz="1200">
                <a:solidFill>
                  <a:schemeClr val="tx1"/>
                </a:solidFill>
              </a:rPr>
              <a:pPr/>
              <a:t>Homme</a:t>
            </a:fld>
            <a:endParaRPr lang="en-US" sz="1200" dirty="0">
              <a:solidFill>
                <a:schemeClr val="tx1"/>
              </a:solidFill>
              <a:sym typeface="+mn-lt"/>
            </a:endParaRPr>
          </a:p>
        </p:txBody>
      </p:sp>
      <p:sp>
        <p:nvSpPr>
          <p:cNvPr id="26" name="Rectangle 25">
            <a:extLst>
              <a:ext uri="{FF2B5EF4-FFF2-40B4-BE49-F238E27FC236}">
                <a16:creationId xmlns="" xmlns:a16="http://schemas.microsoft.com/office/drawing/2014/main" id="{75E1FE0B-BACD-4149-8FED-F53BA62E60F9}"/>
              </a:ext>
            </a:extLst>
          </p:cNvPr>
          <p:cNvSpPr/>
          <p:nvPr>
            <p:custDataLst>
              <p:tags r:id="rId19"/>
            </p:custDataLst>
          </p:nvPr>
        </p:nvSpPr>
        <p:spPr bwMode="auto">
          <a:xfrm>
            <a:off x="768350" y="2264916"/>
            <a:ext cx="4968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CE1370F8-440E-4361-BBF5-F1056712D423}" type="datetime'''''F''''''''''''e''''m''''''''''''m''''''''e'''''''''''''''''">
              <a:rPr lang="en-US" altLang="en-US" sz="1200">
                <a:solidFill>
                  <a:schemeClr val="tx1"/>
                </a:solidFill>
              </a:rPr>
              <a:pPr/>
              <a:t>Femme</a:t>
            </a:fld>
            <a:endParaRPr lang="en-US" sz="1200">
              <a:solidFill>
                <a:schemeClr val="tx1"/>
              </a:solidFill>
              <a:sym typeface="+mn-lt"/>
            </a:endParaRPr>
          </a:p>
        </p:txBody>
      </p:sp>
      <p:cxnSp>
        <p:nvCxnSpPr>
          <p:cNvPr id="28" name="Straight Connector 38">
            <a:extLst>
              <a:ext uri="{FF2B5EF4-FFF2-40B4-BE49-F238E27FC236}">
                <a16:creationId xmlns="" xmlns:a16="http://schemas.microsoft.com/office/drawing/2014/main" id="{14000892-FFEB-42A6-93D1-F52847617034}"/>
              </a:ext>
            </a:extLst>
          </p:cNvPr>
          <p:cNvCxnSpPr/>
          <p:nvPr/>
        </p:nvCxnSpPr>
        <p:spPr>
          <a:xfrm flipH="1">
            <a:off x="4612112" y="1340768"/>
            <a:ext cx="7640" cy="439248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9" name="Rounded Rectangular Callout 22">
            <a:extLst>
              <a:ext uri="{FF2B5EF4-FFF2-40B4-BE49-F238E27FC236}">
                <a16:creationId xmlns="" xmlns:a16="http://schemas.microsoft.com/office/drawing/2014/main" id="{CCBD2D00-FB51-4DB4-8281-12B763CC99A0}"/>
              </a:ext>
            </a:extLst>
          </p:cNvPr>
          <p:cNvSpPr/>
          <p:nvPr/>
        </p:nvSpPr>
        <p:spPr>
          <a:xfrm>
            <a:off x="3203849" y="5653212"/>
            <a:ext cx="5719388" cy="944140"/>
          </a:xfrm>
          <a:prstGeom prst="wedgeRoundRectCallout">
            <a:avLst>
              <a:gd name="adj1" fmla="val 35873"/>
              <a:gd name="adj2" fmla="val -67190"/>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 </a:t>
            </a:r>
            <a:r>
              <a:rPr lang="fr-FR" sz="1600" i="1" dirty="0">
                <a:solidFill>
                  <a:schemeClr val="tx1"/>
                </a:solidFill>
              </a:rPr>
              <a:t>Ma concurrence ce n’est pas les autres institutions de microfinance mais plutôt les matelas en dessous desquels l’argent est gardé </a:t>
            </a:r>
            <a:r>
              <a:rPr lang="fr-FR" sz="1600" dirty="0">
                <a:solidFill>
                  <a:schemeClr val="tx1"/>
                </a:solidFill>
              </a:rPr>
              <a:t> » </a:t>
            </a:r>
            <a:r>
              <a:rPr lang="fr-FR" sz="1600" b="1" i="1" dirty="0">
                <a:solidFill>
                  <a:schemeClr val="tx1"/>
                </a:solidFill>
              </a:rPr>
              <a:t>Responsable d’une IMF</a:t>
            </a:r>
          </a:p>
        </p:txBody>
      </p:sp>
      <p:cxnSp>
        <p:nvCxnSpPr>
          <p:cNvPr id="30" name="Straight Connector 21">
            <a:extLst>
              <a:ext uri="{FF2B5EF4-FFF2-40B4-BE49-F238E27FC236}">
                <a16:creationId xmlns="" xmlns:a16="http://schemas.microsoft.com/office/drawing/2014/main" id="{28523423-CEEB-4812-8C4E-F531D93F691F}"/>
              </a:ext>
            </a:extLst>
          </p:cNvPr>
          <p:cNvCxnSpPr/>
          <p:nvPr/>
        </p:nvCxnSpPr>
        <p:spPr>
          <a:xfrm>
            <a:off x="4664521" y="1916832"/>
            <a:ext cx="40119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e 30">
            <a:extLst>
              <a:ext uri="{FF2B5EF4-FFF2-40B4-BE49-F238E27FC236}">
                <a16:creationId xmlns="" xmlns:a16="http://schemas.microsoft.com/office/drawing/2014/main" id="{B44915E8-CA72-4603-8893-18F4C3DD1932}"/>
              </a:ext>
            </a:extLst>
          </p:cNvPr>
          <p:cNvGrpSpPr/>
          <p:nvPr/>
        </p:nvGrpSpPr>
        <p:grpSpPr>
          <a:xfrm rot="5400000">
            <a:off x="7915900" y="2420113"/>
            <a:ext cx="2199941" cy="185267"/>
            <a:chOff x="636588" y="5083"/>
            <a:chExt cx="2199941" cy="185267"/>
          </a:xfrm>
        </p:grpSpPr>
        <p:sp>
          <p:nvSpPr>
            <p:cNvPr id="32" name="Rectangle 31">
              <a:extLst>
                <a:ext uri="{FF2B5EF4-FFF2-40B4-BE49-F238E27FC236}">
                  <a16:creationId xmlns="" xmlns:a16="http://schemas.microsoft.com/office/drawing/2014/main" id="{4B1F2A34-4F4A-4752-8640-8C3268BC0046}"/>
                </a:ext>
              </a:extLst>
            </p:cNvPr>
            <p:cNvSpPr/>
            <p:nvPr/>
          </p:nvSpPr>
          <p:spPr>
            <a:xfrm>
              <a:off x="636588" y="5083"/>
              <a:ext cx="1089025" cy="185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Offre </a:t>
              </a:r>
            </a:p>
          </p:txBody>
        </p:sp>
        <p:sp>
          <p:nvSpPr>
            <p:cNvPr id="33" name="Rectangle 32">
              <a:extLst>
                <a:ext uri="{FF2B5EF4-FFF2-40B4-BE49-F238E27FC236}">
                  <a16:creationId xmlns="" xmlns:a16="http://schemas.microsoft.com/office/drawing/2014/main" id="{738D9F48-003B-4401-8D7A-E6EED48F168E}"/>
                </a:ext>
              </a:extLst>
            </p:cNvPr>
            <p:cNvSpPr/>
            <p:nvPr/>
          </p:nvSpPr>
          <p:spPr>
            <a:xfrm>
              <a:off x="1747504" y="5083"/>
              <a:ext cx="1089025" cy="18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Demande </a:t>
              </a:r>
            </a:p>
          </p:txBody>
        </p:sp>
      </p:grpSp>
      <p:sp>
        <p:nvSpPr>
          <p:cNvPr id="36" name="Title 2">
            <a:extLst>
              <a:ext uri="{FF2B5EF4-FFF2-40B4-BE49-F238E27FC236}">
                <a16:creationId xmlns="" xmlns:a16="http://schemas.microsoft.com/office/drawing/2014/main" id="{3C8CA11B-E575-4E43-9BC9-D119C15C80AB}"/>
              </a:ext>
            </a:extLst>
          </p:cNvPr>
          <p:cNvSpPr>
            <a:spLocks noGrp="1"/>
          </p:cNvSpPr>
          <p:nvPr>
            <p:ph type="title"/>
          </p:nvPr>
        </p:nvSpPr>
        <p:spPr>
          <a:xfrm>
            <a:off x="457200" y="66328"/>
            <a:ext cx="7391400" cy="914400"/>
          </a:xfrm>
        </p:spPr>
        <p:txBody>
          <a:bodyPr/>
          <a:lstStyle/>
          <a:p>
            <a:r>
              <a:rPr lang="fr-FR" sz="2000" dirty="0">
                <a:solidFill>
                  <a:schemeClr val="tx1"/>
                </a:solidFill>
              </a:rPr>
              <a:t>Ceci contribue au fait que les femmes utilisent les méthodes informelles d'épargne et de crédit, avec une prédominance des clubs d’épargne informels</a:t>
            </a:r>
            <a:endParaRPr lang="en-US" sz="2000" dirty="0">
              <a:solidFill>
                <a:schemeClr val="tx1"/>
              </a:solidFill>
            </a:endParaRPr>
          </a:p>
        </p:txBody>
      </p:sp>
    </p:spTree>
    <p:extLst>
      <p:ext uri="{BB962C8B-B14F-4D97-AF65-F5344CB8AC3E}">
        <p14:creationId xmlns:p14="http://schemas.microsoft.com/office/powerpoint/2010/main" val="2950959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0274" y="116632"/>
            <a:ext cx="7398326" cy="609600"/>
          </a:xfrm>
        </p:spPr>
        <p:txBody>
          <a:bodyPr/>
          <a:lstStyle/>
          <a:p>
            <a:r>
              <a:rPr lang="fr-FR" sz="2000" dirty="0">
                <a:solidFill>
                  <a:schemeClr val="tx1"/>
                </a:solidFill>
              </a:rPr>
              <a:t>Les clubs d’épargne informels ou tontines peuvent être un moyen puissant de couvrir les dépenses des femmes mais elles ont aussi des limites</a:t>
            </a:r>
          </a:p>
        </p:txBody>
      </p:sp>
      <p:sp>
        <p:nvSpPr>
          <p:cNvPr id="4" name="Espace réservé du texte 3"/>
          <p:cNvSpPr>
            <a:spLocks noGrp="1"/>
          </p:cNvSpPr>
          <p:nvPr>
            <p:ph type="body" sz="quarter" idx="37"/>
          </p:nvPr>
        </p:nvSpPr>
        <p:spPr>
          <a:xfrm>
            <a:off x="450274" y="6474623"/>
            <a:ext cx="8103126" cy="386679"/>
          </a:xfrm>
        </p:spPr>
        <p:txBody>
          <a:bodyPr/>
          <a:lstStyle/>
          <a:p>
            <a:r>
              <a:rPr lang="fr-FR" sz="900" dirty="0"/>
              <a:t>Sources : Discussions de groupe facilitées par Dalberg UNCDF Power</a:t>
            </a:r>
          </a:p>
        </p:txBody>
      </p:sp>
      <p:sp>
        <p:nvSpPr>
          <p:cNvPr id="5" name="Rectangle 4"/>
          <p:cNvSpPr/>
          <p:nvPr/>
        </p:nvSpPr>
        <p:spPr>
          <a:xfrm>
            <a:off x="1547664" y="1124745"/>
            <a:ext cx="3240360" cy="28803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Avantages</a:t>
            </a:r>
          </a:p>
        </p:txBody>
      </p:sp>
      <p:sp>
        <p:nvSpPr>
          <p:cNvPr id="6" name="Rectangle 5"/>
          <p:cNvSpPr/>
          <p:nvPr/>
        </p:nvSpPr>
        <p:spPr>
          <a:xfrm>
            <a:off x="107504" y="2881524"/>
            <a:ext cx="1329948" cy="191562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Dépenses planifiées / objectifs financiers</a:t>
            </a:r>
          </a:p>
        </p:txBody>
      </p:sp>
      <p:sp>
        <p:nvSpPr>
          <p:cNvPr id="7" name="Rectangle 6"/>
          <p:cNvSpPr/>
          <p:nvPr/>
        </p:nvSpPr>
        <p:spPr>
          <a:xfrm>
            <a:off x="107504" y="1530792"/>
            <a:ext cx="1329948" cy="125013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Liquidité journalière / régulière</a:t>
            </a:r>
          </a:p>
        </p:txBody>
      </p:sp>
      <p:sp>
        <p:nvSpPr>
          <p:cNvPr id="8" name="Rectangle 7"/>
          <p:cNvSpPr/>
          <p:nvPr/>
        </p:nvSpPr>
        <p:spPr>
          <a:xfrm>
            <a:off x="4872202" y="1124744"/>
            <a:ext cx="3962329" cy="31438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Inconvénients </a:t>
            </a:r>
          </a:p>
        </p:txBody>
      </p:sp>
      <p:sp>
        <p:nvSpPr>
          <p:cNvPr id="9" name="Rectangle 8"/>
          <p:cNvSpPr/>
          <p:nvPr/>
        </p:nvSpPr>
        <p:spPr>
          <a:xfrm>
            <a:off x="107504" y="4899483"/>
            <a:ext cx="1329948" cy="155385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Urgences </a:t>
            </a:r>
          </a:p>
        </p:txBody>
      </p:sp>
      <p:sp>
        <p:nvSpPr>
          <p:cNvPr id="11" name="Rectangle 10"/>
          <p:cNvSpPr/>
          <p:nvPr/>
        </p:nvSpPr>
        <p:spPr>
          <a:xfrm>
            <a:off x="1547664" y="1515108"/>
            <a:ext cx="3240360" cy="126582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600" dirty="0">
                <a:solidFill>
                  <a:schemeClr val="tx1"/>
                </a:solidFill>
              </a:rPr>
              <a:t>Une fois la cagnotte collectée, elle peut être utilisée pour acheter des vivres</a:t>
            </a:r>
          </a:p>
        </p:txBody>
      </p:sp>
      <p:sp>
        <p:nvSpPr>
          <p:cNvPr id="12" name="Rectangle 11"/>
          <p:cNvSpPr/>
          <p:nvPr/>
        </p:nvSpPr>
        <p:spPr>
          <a:xfrm>
            <a:off x="1547664" y="2883259"/>
            <a:ext cx="3240360" cy="191389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600" dirty="0">
                <a:solidFill>
                  <a:schemeClr val="tx1"/>
                </a:solidFill>
              </a:rPr>
              <a:t>L’argent peut être bloqué dans la tontine jusqu’au moment où la femme a besoin de l’investir</a:t>
            </a:r>
          </a:p>
          <a:p>
            <a:pPr marL="285750" indent="-285750">
              <a:buFont typeface="Arial" panose="020B0604020202020204" pitchFamily="34" charset="0"/>
              <a:buChar char="•"/>
            </a:pPr>
            <a:endParaRPr lang="fr-FR" sz="1600" dirty="0">
              <a:solidFill>
                <a:schemeClr val="tx1"/>
              </a:solidFill>
            </a:endParaRPr>
          </a:p>
          <a:p>
            <a:pPr marL="285750" indent="-285750">
              <a:buFont typeface="Arial" panose="020B0604020202020204" pitchFamily="34" charset="0"/>
              <a:buChar char="•"/>
            </a:pPr>
            <a:r>
              <a:rPr lang="fr-FR" sz="1600" dirty="0">
                <a:solidFill>
                  <a:schemeClr val="tx1"/>
                </a:solidFill>
              </a:rPr>
              <a:t>La femme peut contracter un prêt pour atteindre ses objectifs financiers</a:t>
            </a:r>
          </a:p>
        </p:txBody>
      </p:sp>
      <p:sp>
        <p:nvSpPr>
          <p:cNvPr id="13" name="Rectangle 12"/>
          <p:cNvSpPr/>
          <p:nvPr/>
        </p:nvSpPr>
        <p:spPr>
          <a:xfrm>
            <a:off x="1547664" y="4899483"/>
            <a:ext cx="3240360" cy="155385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600" dirty="0">
                <a:solidFill>
                  <a:schemeClr val="tx1"/>
                </a:solidFill>
              </a:rPr>
              <a:t>Possibilité de négocier avec les membres de la tontine afin de recevoir un prêt d’urgence</a:t>
            </a:r>
          </a:p>
          <a:p>
            <a:pPr marL="285750" indent="-285750">
              <a:buFont typeface="Arial" panose="020B0604020202020204" pitchFamily="34" charset="0"/>
              <a:buChar char="•"/>
            </a:pPr>
            <a:endParaRPr lang="fr-FR" sz="1600" dirty="0">
              <a:solidFill>
                <a:schemeClr val="tx1"/>
              </a:solidFill>
            </a:endParaRPr>
          </a:p>
          <a:p>
            <a:pPr marL="285750" indent="-285750">
              <a:buFont typeface="Arial" panose="020B0604020202020204" pitchFamily="34" charset="0"/>
              <a:buChar char="•"/>
            </a:pPr>
            <a:r>
              <a:rPr lang="fr-FR" sz="1600" dirty="0">
                <a:solidFill>
                  <a:schemeClr val="tx1"/>
                </a:solidFill>
              </a:rPr>
              <a:t> Pas de garantie exigée</a:t>
            </a:r>
          </a:p>
        </p:txBody>
      </p:sp>
      <p:sp>
        <p:nvSpPr>
          <p:cNvPr id="15" name="Rectangle 14"/>
          <p:cNvSpPr/>
          <p:nvPr/>
        </p:nvSpPr>
        <p:spPr>
          <a:xfrm>
            <a:off x="4872202" y="1515108"/>
            <a:ext cx="3962329" cy="126582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600" dirty="0">
                <a:solidFill>
                  <a:schemeClr val="tx1"/>
                </a:solidFill>
              </a:rPr>
              <a:t>Faible fréquence de collecte</a:t>
            </a:r>
          </a:p>
          <a:p>
            <a:pPr marL="285750" indent="-285750">
              <a:buFont typeface="Arial" panose="020B0604020202020204" pitchFamily="34" charset="0"/>
              <a:buChar char="•"/>
            </a:pPr>
            <a:endParaRPr lang="fr-FR" sz="1600" dirty="0">
              <a:solidFill>
                <a:schemeClr val="tx1"/>
              </a:solidFill>
            </a:endParaRPr>
          </a:p>
          <a:p>
            <a:pPr marL="285750" indent="-285750">
              <a:buFont typeface="Arial" panose="020B0604020202020204" pitchFamily="34" charset="0"/>
              <a:buChar char="•"/>
            </a:pPr>
            <a:r>
              <a:rPr lang="fr-FR" sz="1600" dirty="0">
                <a:solidFill>
                  <a:schemeClr val="tx1"/>
                </a:solidFill>
              </a:rPr>
              <a:t>Question de sécurité</a:t>
            </a:r>
          </a:p>
        </p:txBody>
      </p:sp>
      <p:sp>
        <p:nvSpPr>
          <p:cNvPr id="16" name="Rectangle 15"/>
          <p:cNvSpPr/>
          <p:nvPr/>
        </p:nvSpPr>
        <p:spPr>
          <a:xfrm>
            <a:off x="4872202" y="2881524"/>
            <a:ext cx="3962329" cy="191562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600" dirty="0">
                <a:solidFill>
                  <a:schemeClr val="tx1"/>
                </a:solidFill>
              </a:rPr>
              <a:t>Montants de prêts faibles sans la possibilité de générer des intérêts sur le montant déposé</a:t>
            </a:r>
          </a:p>
          <a:p>
            <a:pPr marL="285750" indent="-285750">
              <a:buFont typeface="Arial" panose="020B0604020202020204" pitchFamily="34" charset="0"/>
              <a:buChar char="•"/>
            </a:pPr>
            <a:endParaRPr lang="fr-FR" sz="1600" dirty="0">
              <a:solidFill>
                <a:schemeClr val="tx1"/>
              </a:solidFill>
            </a:endParaRPr>
          </a:p>
          <a:p>
            <a:pPr marL="285750" indent="-285750">
              <a:buFont typeface="Arial" panose="020B0604020202020204" pitchFamily="34" charset="0"/>
              <a:buChar char="•"/>
            </a:pPr>
            <a:r>
              <a:rPr lang="fr-FR" sz="1600" dirty="0">
                <a:solidFill>
                  <a:schemeClr val="tx1"/>
                </a:solidFill>
              </a:rPr>
              <a:t>Le besoin de prêt peut ne pas coïncider avec la date à laquelle la femme peut collecter la cagnotte</a:t>
            </a:r>
          </a:p>
        </p:txBody>
      </p:sp>
      <p:sp>
        <p:nvSpPr>
          <p:cNvPr id="17" name="Rectangle 16"/>
          <p:cNvSpPr/>
          <p:nvPr/>
        </p:nvSpPr>
        <p:spPr>
          <a:xfrm>
            <a:off x="4872202" y="4899483"/>
            <a:ext cx="3962329" cy="155385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600" dirty="0">
                <a:solidFill>
                  <a:schemeClr val="tx1"/>
                </a:solidFill>
              </a:rPr>
              <a:t>La collecte est basée sur un tirage au sort et non sur les urgences d’un membre</a:t>
            </a:r>
          </a:p>
          <a:p>
            <a:pPr marL="285750" indent="-285750">
              <a:buFont typeface="Arial" panose="020B0604020202020204" pitchFamily="34" charset="0"/>
              <a:buChar char="•"/>
            </a:pPr>
            <a:endParaRPr lang="fr-FR" sz="1600" dirty="0">
              <a:solidFill>
                <a:schemeClr val="tx1"/>
              </a:solidFill>
            </a:endParaRPr>
          </a:p>
          <a:p>
            <a:pPr marL="285750" indent="-285750">
              <a:buFont typeface="Arial" panose="020B0604020202020204" pitchFamily="34" charset="0"/>
              <a:buChar char="•"/>
            </a:pPr>
            <a:r>
              <a:rPr lang="fr-FR" sz="1600" dirty="0">
                <a:solidFill>
                  <a:schemeClr val="tx1"/>
                </a:solidFill>
              </a:rPr>
              <a:t>La femme ne peut récupérer qu’une cagnotte par cycle</a:t>
            </a:r>
          </a:p>
        </p:txBody>
      </p:sp>
      <p:sp>
        <p:nvSpPr>
          <p:cNvPr id="2" name="Espace réservé du numéro de diapositive 1"/>
          <p:cNvSpPr>
            <a:spLocks noGrp="1"/>
          </p:cNvSpPr>
          <p:nvPr>
            <p:ph type="sldNum" sz="quarter" idx="4"/>
          </p:nvPr>
        </p:nvSpPr>
        <p:spPr/>
        <p:txBody>
          <a:bodyPr/>
          <a:lstStyle/>
          <a:p>
            <a:fld id="{2595D1C1-32D3-4A09-A3BB-830F14256841}" type="slidenum">
              <a:rPr lang="en-US" smtClean="0">
                <a:solidFill>
                  <a:prstClr val="black">
                    <a:tint val="75000"/>
                  </a:prstClr>
                </a:solidFill>
              </a:rPr>
              <a:pPr/>
              <a:t>23</a:t>
            </a:fld>
            <a:endParaRPr lang="en-US" dirty="0">
              <a:solidFill>
                <a:prstClr val="black">
                  <a:tint val="75000"/>
                </a:prstClr>
              </a:solidFill>
            </a:endParaRPr>
          </a:p>
        </p:txBody>
      </p:sp>
      <p:grpSp>
        <p:nvGrpSpPr>
          <p:cNvPr id="18" name="Groupe 17"/>
          <p:cNvGrpSpPr/>
          <p:nvPr/>
        </p:nvGrpSpPr>
        <p:grpSpPr>
          <a:xfrm rot="5400000">
            <a:off x="7915900" y="2380412"/>
            <a:ext cx="2199941" cy="185267"/>
            <a:chOff x="636588" y="5083"/>
            <a:chExt cx="2199941" cy="185267"/>
          </a:xfrm>
        </p:grpSpPr>
        <p:sp>
          <p:nvSpPr>
            <p:cNvPr id="19" name="Rectangle 18"/>
            <p:cNvSpPr/>
            <p:nvPr/>
          </p:nvSpPr>
          <p:spPr>
            <a:xfrm>
              <a:off x="636588" y="5083"/>
              <a:ext cx="1089025" cy="18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Offre </a:t>
              </a:r>
            </a:p>
          </p:txBody>
        </p:sp>
        <p:sp>
          <p:nvSpPr>
            <p:cNvPr id="20" name="Rectangle 19"/>
            <p:cNvSpPr/>
            <p:nvPr/>
          </p:nvSpPr>
          <p:spPr>
            <a:xfrm>
              <a:off x="1747504" y="5083"/>
              <a:ext cx="1089025" cy="185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Demande </a:t>
              </a:r>
            </a:p>
          </p:txBody>
        </p:sp>
      </p:grpSp>
    </p:spTree>
    <p:extLst>
      <p:ext uri="{BB962C8B-B14F-4D97-AF65-F5344CB8AC3E}">
        <p14:creationId xmlns:p14="http://schemas.microsoft.com/office/powerpoint/2010/main" val="3275606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 1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0139" name="Diapositive think-cell" r:id="rId4" imgW="508" imgH="508" progId="TCLayout.ActiveDocument.1">
                  <p:embed/>
                </p:oleObj>
              </mc:Choice>
              <mc:Fallback>
                <p:oleObj name="Diapositive think-cell" r:id="rId4" imgW="508" imgH="508" progId="TCLayout.ActiveDocument.1">
                  <p:embed/>
                  <p:pic>
                    <p:nvPicPr>
                      <p:cNvPr id="11" name="Objet 10"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re 2"/>
          <p:cNvSpPr>
            <a:spLocks noGrp="1"/>
          </p:cNvSpPr>
          <p:nvPr>
            <p:ph type="title"/>
          </p:nvPr>
        </p:nvSpPr>
        <p:spPr>
          <a:xfrm>
            <a:off x="457200" y="116632"/>
            <a:ext cx="7391400" cy="609600"/>
          </a:xfrm>
        </p:spPr>
        <p:txBody>
          <a:bodyPr/>
          <a:lstStyle/>
          <a:p>
            <a:r>
              <a:rPr lang="fr-FR" sz="2000" dirty="0">
                <a:solidFill>
                  <a:schemeClr val="tx1"/>
                </a:solidFill>
              </a:rPr>
              <a:t>Les efforts sont limités pour créer des produits pour les femmes en raison du manque de données et de connaissance des potentiels du marché : Offre</a:t>
            </a:r>
          </a:p>
        </p:txBody>
      </p:sp>
      <p:sp>
        <p:nvSpPr>
          <p:cNvPr id="4" name="Espace réservé du texte 3"/>
          <p:cNvSpPr>
            <a:spLocks noGrp="1"/>
          </p:cNvSpPr>
          <p:nvPr>
            <p:ph type="body" sz="quarter" idx="37"/>
          </p:nvPr>
        </p:nvSpPr>
        <p:spPr/>
        <p:txBody>
          <a:bodyPr/>
          <a:lstStyle/>
          <a:p>
            <a:r>
              <a:rPr lang="fr-FR" sz="900" dirty="0"/>
              <a:t>Sources : AFI-L</a:t>
            </a:r>
            <a:r>
              <a:rPr lang="en-US" sz="900" dirty="0" err="1"/>
              <a:t>everaging</a:t>
            </a:r>
            <a:r>
              <a:rPr lang="en-US" sz="900" dirty="0"/>
              <a:t> sex-disaggregated data to accelerate progress towards women’s financial inclusion (2017) ; Situation </a:t>
            </a:r>
            <a:r>
              <a:rPr lang="en-US" sz="900" dirty="0" err="1"/>
              <a:t>économique</a:t>
            </a:r>
            <a:r>
              <a:rPr lang="en-US" sz="900" dirty="0"/>
              <a:t> et </a:t>
            </a:r>
            <a:r>
              <a:rPr lang="en-US" sz="900" dirty="0" err="1"/>
              <a:t>sociale</a:t>
            </a:r>
            <a:r>
              <a:rPr lang="en-US" sz="900" dirty="0"/>
              <a:t> du </a:t>
            </a:r>
            <a:r>
              <a:rPr lang="en-US" sz="900" dirty="0" err="1"/>
              <a:t>Sénégal</a:t>
            </a:r>
            <a:r>
              <a:rPr lang="en-US" sz="900" dirty="0"/>
              <a:t> </a:t>
            </a:r>
            <a:r>
              <a:rPr lang="en-US" sz="900" dirty="0" err="1"/>
              <a:t>en</a:t>
            </a:r>
            <a:r>
              <a:rPr lang="en-US" sz="900" dirty="0"/>
              <a:t> 2013 (2016) ; </a:t>
            </a:r>
            <a:r>
              <a:rPr lang="en-US" sz="900" dirty="0" err="1"/>
              <a:t>Entretiens</a:t>
            </a:r>
            <a:r>
              <a:rPr lang="en-US" sz="900" dirty="0"/>
              <a:t> de Dalberg avec les institutions </a:t>
            </a:r>
            <a:r>
              <a:rPr lang="en-US" sz="900" dirty="0" err="1"/>
              <a:t>financières</a:t>
            </a:r>
            <a:r>
              <a:rPr lang="en-US" sz="900" dirty="0"/>
              <a:t> (2017)</a:t>
            </a:r>
            <a:endParaRPr lang="fr-FR" sz="900" dirty="0"/>
          </a:p>
        </p:txBody>
      </p:sp>
      <p:sp>
        <p:nvSpPr>
          <p:cNvPr id="12" name="Rounded Rectangular Callout 22"/>
          <p:cNvSpPr/>
          <p:nvPr/>
        </p:nvSpPr>
        <p:spPr>
          <a:xfrm>
            <a:off x="4494735" y="4835636"/>
            <a:ext cx="4428501" cy="1473684"/>
          </a:xfrm>
          <a:prstGeom prst="wedgeRoundRectCallout">
            <a:avLst>
              <a:gd name="adj1" fmla="val -64270"/>
              <a:gd name="adj2" fmla="val -11738"/>
              <a:gd name="adj3" fmla="val 16667"/>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 </a:t>
            </a:r>
            <a:r>
              <a:rPr lang="fr-FR" sz="1600" i="1" dirty="0">
                <a:solidFill>
                  <a:schemeClr val="tx1"/>
                </a:solidFill>
              </a:rPr>
              <a:t>Ce n’est pas qu’on ne peut pas avoir les données désagrégées mais on ne s’en occupe pas trop. Nous sommes plus dans une stratégie de mise en place d’un bon réseau </a:t>
            </a:r>
            <a:r>
              <a:rPr lang="fr-FR" sz="1600" dirty="0">
                <a:solidFill>
                  <a:schemeClr val="tx1"/>
                </a:solidFill>
              </a:rPr>
              <a:t>» </a:t>
            </a:r>
            <a:r>
              <a:rPr lang="fr-FR" sz="1600" b="1" i="1" dirty="0">
                <a:solidFill>
                  <a:schemeClr val="tx1"/>
                </a:solidFill>
              </a:rPr>
              <a:t>Responsable d’un service fournisseur de monnaie électronique</a:t>
            </a:r>
          </a:p>
        </p:txBody>
      </p:sp>
      <p:sp>
        <p:nvSpPr>
          <p:cNvPr id="13" name="Rounded Rectangular Callout 22"/>
          <p:cNvSpPr/>
          <p:nvPr/>
        </p:nvSpPr>
        <p:spPr>
          <a:xfrm>
            <a:off x="4464076" y="3124892"/>
            <a:ext cx="4459160" cy="1384228"/>
          </a:xfrm>
          <a:prstGeom prst="wedgeRoundRectCallout">
            <a:avLst>
              <a:gd name="adj1" fmla="val -55970"/>
              <a:gd name="adj2" fmla="val -46667"/>
              <a:gd name="adj3" fmla="val 16667"/>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 </a:t>
            </a:r>
            <a:r>
              <a:rPr lang="fr-FR" sz="1600" i="1" dirty="0">
                <a:solidFill>
                  <a:schemeClr val="tx1"/>
                </a:solidFill>
              </a:rPr>
              <a:t>Tu ne peux pas dire que je vais créer un produit spécifique pour les hommes ou pour les femmes, c’est plutôt l’activité que la banque finance mais pas le genre </a:t>
            </a:r>
            <a:r>
              <a:rPr lang="fr-FR" sz="1600" dirty="0">
                <a:solidFill>
                  <a:schemeClr val="tx1"/>
                </a:solidFill>
              </a:rPr>
              <a:t>» </a:t>
            </a:r>
            <a:r>
              <a:rPr lang="fr-FR" sz="1600" b="1" dirty="0">
                <a:solidFill>
                  <a:schemeClr val="tx1"/>
                </a:solidFill>
              </a:rPr>
              <a:t>Responsable d’une banque commerciale</a:t>
            </a:r>
            <a:endParaRPr lang="fr-FR" sz="1600" b="1" i="1" dirty="0">
              <a:solidFill>
                <a:schemeClr val="tx1"/>
              </a:solidFill>
            </a:endParaRPr>
          </a:p>
        </p:txBody>
      </p:sp>
      <p:sp>
        <p:nvSpPr>
          <p:cNvPr id="14" name="Rounded Rectangular Callout 22"/>
          <p:cNvSpPr/>
          <p:nvPr/>
        </p:nvSpPr>
        <p:spPr>
          <a:xfrm>
            <a:off x="4427984" y="1389025"/>
            <a:ext cx="4324070" cy="1524928"/>
          </a:xfrm>
          <a:prstGeom prst="wedgeRoundRectCallout">
            <a:avLst>
              <a:gd name="adj1" fmla="val -59484"/>
              <a:gd name="adj2" fmla="val 5560"/>
              <a:gd name="adj3" fmla="val 16667"/>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 </a:t>
            </a:r>
            <a:r>
              <a:rPr lang="fr-FR" sz="1600" i="1" dirty="0">
                <a:solidFill>
                  <a:schemeClr val="tx1"/>
                </a:solidFill>
              </a:rPr>
              <a:t>Il n’y a pas de désagrégation de données suivant le genre parce que les banques ne financent que l’activité et il n’y a presque plus d’activités qui ne sont menées que par les femmes</a:t>
            </a:r>
            <a:r>
              <a:rPr lang="fr-FR" sz="1600" dirty="0">
                <a:solidFill>
                  <a:schemeClr val="tx1"/>
                </a:solidFill>
              </a:rPr>
              <a:t> » </a:t>
            </a:r>
            <a:r>
              <a:rPr lang="fr-FR" sz="1600" b="1" i="1" dirty="0">
                <a:solidFill>
                  <a:schemeClr val="tx1"/>
                </a:solidFill>
              </a:rPr>
              <a:t>Responsable d’une banque commerciale</a:t>
            </a:r>
          </a:p>
        </p:txBody>
      </p:sp>
      <p:sp>
        <p:nvSpPr>
          <p:cNvPr id="16" name="Rectangle 15"/>
          <p:cNvSpPr/>
          <p:nvPr/>
        </p:nvSpPr>
        <p:spPr>
          <a:xfrm>
            <a:off x="104090" y="2462100"/>
            <a:ext cx="4359986" cy="258882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dirty="0">
              <a:solidFill>
                <a:schemeClr val="tx1"/>
              </a:solidFill>
            </a:endParaRPr>
          </a:p>
        </p:txBody>
      </p:sp>
      <p:cxnSp>
        <p:nvCxnSpPr>
          <p:cNvPr id="22" name="Straight Connector 11"/>
          <p:cNvCxnSpPr/>
          <p:nvPr/>
        </p:nvCxnSpPr>
        <p:spPr>
          <a:xfrm flipH="1">
            <a:off x="4427984" y="1535981"/>
            <a:ext cx="175" cy="491735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4"/>
          </p:nvPr>
        </p:nvSpPr>
        <p:spPr/>
        <p:txBody>
          <a:bodyPr/>
          <a:lstStyle/>
          <a:p>
            <a:fld id="{2595D1C1-32D3-4A09-A3BB-830F14256841}" type="slidenum">
              <a:rPr lang="en-US" smtClean="0">
                <a:solidFill>
                  <a:prstClr val="black">
                    <a:tint val="75000"/>
                  </a:prstClr>
                </a:solidFill>
              </a:rPr>
              <a:pPr/>
              <a:t>24</a:t>
            </a:fld>
            <a:endParaRPr lang="en-US" dirty="0">
              <a:solidFill>
                <a:prstClr val="black">
                  <a:tint val="75000"/>
                </a:prstClr>
              </a:solidFill>
            </a:endParaRPr>
          </a:p>
        </p:txBody>
      </p:sp>
      <p:grpSp>
        <p:nvGrpSpPr>
          <p:cNvPr id="20" name="Groupe 19"/>
          <p:cNvGrpSpPr/>
          <p:nvPr/>
        </p:nvGrpSpPr>
        <p:grpSpPr>
          <a:xfrm rot="5400000">
            <a:off x="7915900" y="2380412"/>
            <a:ext cx="2199941" cy="185267"/>
            <a:chOff x="636588" y="5083"/>
            <a:chExt cx="2199941" cy="185267"/>
          </a:xfrm>
        </p:grpSpPr>
        <p:sp>
          <p:nvSpPr>
            <p:cNvPr id="21" name="Rectangle 20"/>
            <p:cNvSpPr/>
            <p:nvPr/>
          </p:nvSpPr>
          <p:spPr>
            <a:xfrm>
              <a:off x="636588" y="5083"/>
              <a:ext cx="1089025" cy="18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Offre </a:t>
              </a:r>
            </a:p>
          </p:txBody>
        </p:sp>
        <p:sp>
          <p:nvSpPr>
            <p:cNvPr id="23" name="Rectangle 22"/>
            <p:cNvSpPr/>
            <p:nvPr/>
          </p:nvSpPr>
          <p:spPr>
            <a:xfrm>
              <a:off x="1747504" y="5083"/>
              <a:ext cx="1089025" cy="185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Demande </a:t>
              </a:r>
            </a:p>
          </p:txBody>
        </p:sp>
      </p:grpSp>
      <p:sp>
        <p:nvSpPr>
          <p:cNvPr id="24" name="Rectangle 23"/>
          <p:cNvSpPr/>
          <p:nvPr/>
        </p:nvSpPr>
        <p:spPr>
          <a:xfrm>
            <a:off x="450274" y="2047051"/>
            <a:ext cx="3473654" cy="262517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rPr>
              <a:t>Au niveau de l’offre, nous constatons</a:t>
            </a:r>
            <a:r>
              <a:rPr lang="fr-FR" sz="1600" dirty="0" smtClean="0">
                <a:solidFill>
                  <a:schemeClr val="tx1"/>
                </a:solidFill>
              </a:rPr>
              <a:t>:</a:t>
            </a:r>
          </a:p>
          <a:p>
            <a:endParaRPr lang="fr-FR" sz="1600" dirty="0">
              <a:solidFill>
                <a:schemeClr val="tx1"/>
              </a:solidFill>
            </a:endParaRPr>
          </a:p>
          <a:p>
            <a:pPr marL="285750" indent="-285750">
              <a:buFont typeface="Arial" panose="020B0604020202020204" pitchFamily="34" charset="0"/>
              <a:buChar char="•"/>
            </a:pPr>
            <a:r>
              <a:rPr lang="fr-FR" sz="1600" dirty="0" smtClean="0">
                <a:solidFill>
                  <a:schemeClr val="tx1"/>
                </a:solidFill>
              </a:rPr>
              <a:t>Le manque de </a:t>
            </a:r>
            <a:r>
              <a:rPr lang="fr-FR" sz="1600" dirty="0">
                <a:solidFill>
                  <a:schemeClr val="tx1"/>
                </a:solidFill>
              </a:rPr>
              <a:t>suivi </a:t>
            </a:r>
            <a:r>
              <a:rPr lang="fr-FR" sz="1600" dirty="0" smtClean="0">
                <a:solidFill>
                  <a:schemeClr val="tx1"/>
                </a:solidFill>
              </a:rPr>
              <a:t>dans </a:t>
            </a:r>
            <a:r>
              <a:rPr lang="fr-FR" sz="1600" dirty="0">
                <a:solidFill>
                  <a:schemeClr val="tx1"/>
                </a:solidFill>
              </a:rPr>
              <a:t>la mise en œuvre de la réglementation par les institutions financières</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a:solidFill>
                  <a:schemeClr val="tx1"/>
                </a:solidFill>
              </a:rPr>
              <a:t>Les institutions financières rencontrées durant cette étude ne font pas de la désagrégation de donnés car ne la trouvant pas pertinente</a:t>
            </a:r>
          </a:p>
          <a:p>
            <a:pPr marL="285750" indent="-285750">
              <a:buFont typeface="Arial" panose="020B0604020202020204" pitchFamily="34" charset="0"/>
              <a:buChar char="•"/>
            </a:pPr>
            <a:endParaRPr lang="fr-FR" sz="1200" dirty="0">
              <a:solidFill>
                <a:schemeClr val="tx1"/>
              </a:solidFill>
            </a:endParaRPr>
          </a:p>
        </p:txBody>
      </p:sp>
    </p:spTree>
    <p:extLst>
      <p:ext uri="{BB962C8B-B14F-4D97-AF65-F5344CB8AC3E}">
        <p14:creationId xmlns:p14="http://schemas.microsoft.com/office/powerpoint/2010/main" val="3988087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 xmlns:a16="http://schemas.microsoft.com/office/drawing/2014/main" id="{9781DE29-C2A3-4AA0-9B81-CFCDB1DE5CAC}"/>
              </a:ext>
            </a:extLst>
          </p:cNvPr>
          <p:cNvSpPr>
            <a:spLocks noGrp="1"/>
          </p:cNvSpPr>
          <p:nvPr>
            <p:ph type="sldNum" sz="quarter" idx="4"/>
          </p:nvPr>
        </p:nvSpPr>
        <p:spPr/>
        <p:txBody>
          <a:bodyPr/>
          <a:lstStyle/>
          <a:p>
            <a:fld id="{56481AA1-0592-4126-91A5-3159F5A83C12}" type="slidenum">
              <a:rPr lang="en-GB" smtClean="0"/>
              <a:pPr/>
              <a:t>25</a:t>
            </a:fld>
            <a:endParaRPr lang="en-GB" dirty="0"/>
          </a:p>
        </p:txBody>
      </p:sp>
      <p:sp>
        <p:nvSpPr>
          <p:cNvPr id="12" name="Title 9">
            <a:extLst>
              <a:ext uri="{FF2B5EF4-FFF2-40B4-BE49-F238E27FC236}">
                <a16:creationId xmlns="" xmlns:a16="http://schemas.microsoft.com/office/drawing/2014/main" id="{ED200808-02F6-411C-AADC-542DFB765E8A}"/>
              </a:ext>
            </a:extLst>
          </p:cNvPr>
          <p:cNvSpPr>
            <a:spLocks noGrp="1"/>
          </p:cNvSpPr>
          <p:nvPr>
            <p:ph type="title"/>
          </p:nvPr>
        </p:nvSpPr>
        <p:spPr>
          <a:xfrm>
            <a:off x="457200" y="304800"/>
            <a:ext cx="7391400" cy="609600"/>
          </a:xfrm>
        </p:spPr>
        <p:txBody>
          <a:bodyPr/>
          <a:lstStyle/>
          <a:p>
            <a:r>
              <a:rPr lang="fr-FR" sz="2200" dirty="0"/>
              <a:t>Table des matières</a:t>
            </a:r>
          </a:p>
        </p:txBody>
      </p:sp>
      <p:sp>
        <p:nvSpPr>
          <p:cNvPr id="10" name="Text Placeholder 4">
            <a:extLst>
              <a:ext uri="{FF2B5EF4-FFF2-40B4-BE49-F238E27FC236}">
                <a16:creationId xmlns="" xmlns:a16="http://schemas.microsoft.com/office/drawing/2014/main" id="{0ECF20F9-80E6-45DA-AD47-DDB4CAE6FA79}"/>
              </a:ext>
            </a:extLst>
          </p:cNvPr>
          <p:cNvSpPr>
            <a:spLocks noGrp="1"/>
          </p:cNvSpPr>
          <p:nvPr>
            <p:ph type="body" sz="quarter" idx="4294967295"/>
          </p:nvPr>
        </p:nvSpPr>
        <p:spPr>
          <a:xfrm>
            <a:off x="581935" y="4869160"/>
            <a:ext cx="6897147" cy="720000"/>
          </a:xfrm>
          <a:prstGeom prst="roundRect">
            <a:avLst/>
          </a:prstGeom>
          <a:noFill/>
          <a:ln w="19050">
            <a:solidFill>
              <a:schemeClr val="accent1"/>
            </a:solidFill>
          </a:ln>
        </p:spPr>
        <p:txBody>
          <a:bodyPr lIns="82058" tIns="41029" rIns="82058" bIns="41029" anchor="ctr"/>
          <a:lstStyle/>
          <a:p>
            <a:pPr marL="0" indent="0">
              <a:buNone/>
            </a:pPr>
            <a:r>
              <a:rPr lang="fr-FR" sz="1600" dirty="0">
                <a:latin typeface="+mj-lt"/>
              </a:rPr>
              <a:t>Usage des produits financiers </a:t>
            </a:r>
            <a:r>
              <a:rPr lang="en-GB" sz="1600" dirty="0">
                <a:latin typeface="+mj-lt"/>
              </a:rPr>
              <a:t>	</a:t>
            </a:r>
          </a:p>
        </p:txBody>
      </p:sp>
      <p:sp>
        <p:nvSpPr>
          <p:cNvPr id="11" name="Text Placeholder 3">
            <a:extLst>
              <a:ext uri="{FF2B5EF4-FFF2-40B4-BE49-F238E27FC236}">
                <a16:creationId xmlns="" xmlns:a16="http://schemas.microsoft.com/office/drawing/2014/main" id="{FDF517A5-2A3B-4677-9F34-83C5FED7FB8B}"/>
              </a:ext>
            </a:extLst>
          </p:cNvPr>
          <p:cNvSpPr txBox="1">
            <a:spLocks/>
          </p:cNvSpPr>
          <p:nvPr/>
        </p:nvSpPr>
        <p:spPr>
          <a:xfrm>
            <a:off x="581936" y="2996952"/>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dirty="0">
                <a:ln>
                  <a:noFill/>
                </a:ln>
                <a:solidFill>
                  <a:schemeClr val="tx1"/>
                </a:solidFill>
                <a:effectLst/>
                <a:uLnTx/>
                <a:uFillTx/>
                <a:latin typeface="Myriad Pro"/>
              </a:rPr>
              <a:t>Accès et mobilité</a:t>
            </a:r>
          </a:p>
        </p:txBody>
      </p:sp>
      <p:sp>
        <p:nvSpPr>
          <p:cNvPr id="19" name="Text Placeholder 3">
            <a:extLst>
              <a:ext uri="{FF2B5EF4-FFF2-40B4-BE49-F238E27FC236}">
                <a16:creationId xmlns="" xmlns:a16="http://schemas.microsoft.com/office/drawing/2014/main" id="{DB580803-46F1-4159-9764-CF02820779A9}"/>
              </a:ext>
            </a:extLst>
          </p:cNvPr>
          <p:cNvSpPr txBox="1">
            <a:spLocks/>
          </p:cNvSpPr>
          <p:nvPr/>
        </p:nvSpPr>
        <p:spPr>
          <a:xfrm>
            <a:off x="581936" y="1268760"/>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0" baseline="0">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i="0" u="none" strike="noStrike" kern="1200" cap="none" spc="0" normalizeH="0" baseline="0" dirty="0">
                <a:ln>
                  <a:noFill/>
                </a:ln>
                <a:effectLst/>
                <a:uLnTx/>
                <a:uFillTx/>
                <a:latin typeface="Myriad Pro"/>
              </a:rPr>
              <a:t>Introduction </a:t>
            </a:r>
          </a:p>
        </p:txBody>
      </p:sp>
      <p:sp>
        <p:nvSpPr>
          <p:cNvPr id="20" name="Text Placeholder 3">
            <a:extLst>
              <a:ext uri="{FF2B5EF4-FFF2-40B4-BE49-F238E27FC236}">
                <a16:creationId xmlns="" xmlns:a16="http://schemas.microsoft.com/office/drawing/2014/main" id="{482E4290-347A-45A5-966A-AA9A40D92E2D}"/>
              </a:ext>
            </a:extLst>
          </p:cNvPr>
          <p:cNvSpPr txBox="1">
            <a:spLocks/>
          </p:cNvSpPr>
          <p:nvPr/>
        </p:nvSpPr>
        <p:spPr>
          <a:xfrm>
            <a:off x="581936" y="2132856"/>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chemeClr val="tx1"/>
                </a:solidFill>
                <a:effectLst/>
                <a:uLnTx/>
                <a:uFillTx/>
                <a:latin typeface="Myriad Pro"/>
              </a:rPr>
              <a:t>Profil</a:t>
            </a:r>
            <a:r>
              <a:rPr lang="fr-FR" b="0" dirty="0">
                <a:solidFill>
                  <a:schemeClr val="tx1"/>
                </a:solidFill>
                <a:latin typeface="Myriad Pro"/>
              </a:rPr>
              <a:t> : Qui est-elle ?</a:t>
            </a:r>
            <a:endParaRPr kumimoji="0" lang="fr-FR" sz="1600" b="0" i="0" u="none" strike="noStrike" kern="1200" cap="none" spc="0" normalizeH="0" baseline="0" noProof="0" dirty="0">
              <a:ln>
                <a:noFill/>
              </a:ln>
              <a:solidFill>
                <a:schemeClr val="tx1"/>
              </a:solidFill>
              <a:effectLst/>
              <a:uLnTx/>
              <a:uFillTx/>
              <a:latin typeface="Myriad Pro"/>
            </a:endParaRPr>
          </a:p>
        </p:txBody>
      </p:sp>
      <p:sp>
        <p:nvSpPr>
          <p:cNvPr id="21" name="Text Placeholder 3">
            <a:extLst>
              <a:ext uri="{FF2B5EF4-FFF2-40B4-BE49-F238E27FC236}">
                <a16:creationId xmlns="" xmlns:a16="http://schemas.microsoft.com/office/drawing/2014/main" id="{70019537-5C67-430C-8A18-C3804A2F34B7}"/>
              </a:ext>
            </a:extLst>
          </p:cNvPr>
          <p:cNvSpPr txBox="1">
            <a:spLocks/>
          </p:cNvSpPr>
          <p:nvPr/>
        </p:nvSpPr>
        <p:spPr>
          <a:xfrm>
            <a:off x="581936" y="3933056"/>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dirty="0">
                <a:ln>
                  <a:noFill/>
                </a:ln>
                <a:solidFill>
                  <a:schemeClr val="tx1"/>
                </a:solidFill>
                <a:effectLst/>
                <a:uLnTx/>
                <a:uFillTx/>
                <a:latin typeface="Myriad Pro"/>
              </a:rPr>
              <a:t>Exigences d’ouverture de compte</a:t>
            </a:r>
          </a:p>
        </p:txBody>
      </p:sp>
      <p:sp>
        <p:nvSpPr>
          <p:cNvPr id="22" name="Text Placeholder 4">
            <a:extLst>
              <a:ext uri="{FF2B5EF4-FFF2-40B4-BE49-F238E27FC236}">
                <a16:creationId xmlns="" xmlns:a16="http://schemas.microsoft.com/office/drawing/2014/main" id="{36F79BAD-3854-4E58-B67C-208F6C349B4A}"/>
              </a:ext>
            </a:extLst>
          </p:cNvPr>
          <p:cNvSpPr txBox="1">
            <a:spLocks/>
          </p:cNvSpPr>
          <p:nvPr/>
        </p:nvSpPr>
        <p:spPr>
          <a:xfrm>
            <a:off x="581935" y="5805264"/>
            <a:ext cx="6897147" cy="720000"/>
          </a:xfrm>
          <a:prstGeom prst="roundRect">
            <a:avLst/>
          </a:prstGeom>
          <a:solidFill>
            <a:schemeClr val="accent1"/>
          </a:solidFill>
          <a:ln w="19050">
            <a:solidFill>
              <a:schemeClr val="accent1"/>
            </a:solidFill>
          </a:ln>
        </p:spPr>
        <p:txBody>
          <a:bodyPr lIns="82058" tIns="41029" rIns="82058" bIns="41029" anchor="ctr"/>
          <a:lstStyle>
            <a:lvl1pPr marL="342900" indent="-342900" algn="l" defTabSz="914400" rtl="0" eaLnBrk="1" latinLnBrk="0" hangingPunct="1">
              <a:spcBef>
                <a:spcPct val="20000"/>
              </a:spcBef>
              <a:buFont typeface="Arial" pitchFamily="34" charset="0"/>
              <a:buNone/>
              <a:defRPr sz="1292" kern="1200" baseline="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1" i="0" u="none" strike="noStrike" kern="1200" cap="none" spc="0" normalizeH="0" baseline="0" dirty="0">
                <a:ln>
                  <a:noFill/>
                </a:ln>
                <a:solidFill>
                  <a:schemeClr val="bg1"/>
                </a:solidFill>
                <a:effectLst/>
                <a:uLnTx/>
                <a:uFillTx/>
                <a:latin typeface="Myriad Pro"/>
              </a:rPr>
              <a:t>Inclusion financière et pouvoir</a:t>
            </a:r>
          </a:p>
        </p:txBody>
      </p:sp>
    </p:spTree>
    <p:extLst>
      <p:ext uri="{BB962C8B-B14F-4D97-AF65-F5344CB8AC3E}">
        <p14:creationId xmlns:p14="http://schemas.microsoft.com/office/powerpoint/2010/main" val="146231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 13" hidden="1">
            <a:extLst>
              <a:ext uri="{FF2B5EF4-FFF2-40B4-BE49-F238E27FC236}">
                <a16:creationId xmlns="" xmlns:a16="http://schemas.microsoft.com/office/drawing/2014/main" id="{79A437C7-70FF-4997-AB52-EA9CA12C92DE}"/>
              </a:ext>
            </a:extLst>
          </p:cNvPr>
          <p:cNvGraphicFramePr>
            <a:graphicFrameLocks noChangeAspect="1"/>
          </p:cNvGraphicFramePr>
          <p:nvPr>
            <p:custDataLst>
              <p:tags r:id="rId2"/>
            </p:custDataLst>
            <p:extLst>
              <p:ext uri="{D42A27DB-BD31-4B8C-83A1-F6EECF244321}">
                <p14:modId xmlns:p14="http://schemas.microsoft.com/office/powerpoint/2010/main" val="3009071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6053" name="Diapositive think-cell" r:id="rId15" imgW="508" imgH="508" progId="TCLayout.ActiveDocument.1">
                  <p:embed/>
                </p:oleObj>
              </mc:Choice>
              <mc:Fallback>
                <p:oleObj name="Diapositive think-cell" r:id="rId15" imgW="508" imgH="508"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10" name="Rectangle 9" hidden="1">
            <a:extLst>
              <a:ext uri="{FF2B5EF4-FFF2-40B4-BE49-F238E27FC236}">
                <a16:creationId xmlns="" xmlns:a16="http://schemas.microsoft.com/office/drawing/2014/main" id="{5A128786-2C11-4A67-BB44-D8E87BDAB6C0}"/>
              </a:ext>
            </a:extLst>
          </p:cNvPr>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fr-FR" sz="1200" dirty="0">
              <a:sym typeface="+mn-lt"/>
            </a:endParaRPr>
          </a:p>
        </p:txBody>
      </p:sp>
      <p:sp>
        <p:nvSpPr>
          <p:cNvPr id="4" name="Espace réservé du texte 3"/>
          <p:cNvSpPr>
            <a:spLocks noGrp="1"/>
          </p:cNvSpPr>
          <p:nvPr>
            <p:ph type="body" sz="quarter" idx="37"/>
          </p:nvPr>
        </p:nvSpPr>
        <p:spPr>
          <a:xfrm>
            <a:off x="450274" y="6474623"/>
            <a:ext cx="8103126" cy="386679"/>
          </a:xfrm>
        </p:spPr>
        <p:txBody>
          <a:bodyPr/>
          <a:lstStyle/>
          <a:p>
            <a:pPr>
              <a:spcBef>
                <a:spcPts val="0"/>
              </a:spcBef>
              <a:defRPr/>
            </a:pPr>
            <a:r>
              <a:rPr lang="fr-FR" sz="900" dirty="0">
                <a:cs typeface="Arial" pitchFamily="34" charset="0"/>
              </a:rPr>
              <a:t>Sources : [1] Enquête UNCDF Dalberg (2017). À noter que les chiffres (par opposition aux %) sont donnés puisque les répondants ont pu fournir plus d'une réponse à ces questions d'enquête. </a:t>
            </a:r>
            <a:endParaRPr lang="fr-FR" sz="900" dirty="0"/>
          </a:p>
        </p:txBody>
      </p:sp>
      <p:sp>
        <p:nvSpPr>
          <p:cNvPr id="2" name="Espace réservé du numéro de diapositive 1"/>
          <p:cNvSpPr>
            <a:spLocks noGrp="1"/>
          </p:cNvSpPr>
          <p:nvPr>
            <p:ph type="sldNum" sz="quarter" idx="4"/>
          </p:nvPr>
        </p:nvSpPr>
        <p:spPr/>
        <p:txBody>
          <a:bodyPr/>
          <a:lstStyle/>
          <a:p>
            <a:fld id="{2595D1C1-32D3-4A09-A3BB-830F14256841}" type="slidenum">
              <a:rPr lang="en-US" smtClean="0">
                <a:solidFill>
                  <a:prstClr val="black">
                    <a:tint val="75000"/>
                  </a:prstClr>
                </a:solidFill>
              </a:rPr>
              <a:pPr/>
              <a:t>26</a:t>
            </a:fld>
            <a:endParaRPr lang="en-US" dirty="0">
              <a:solidFill>
                <a:prstClr val="black">
                  <a:tint val="75000"/>
                </a:prstClr>
              </a:solidFill>
            </a:endParaRPr>
          </a:p>
        </p:txBody>
      </p:sp>
      <p:graphicFrame>
        <p:nvGraphicFramePr>
          <p:cNvPr id="21" name="Object 3">
            <a:extLst>
              <a:ext uri="{FF2B5EF4-FFF2-40B4-BE49-F238E27FC236}">
                <a16:creationId xmlns="" xmlns:a16="http://schemas.microsoft.com/office/drawing/2014/main" id="{83CCF1D4-B49E-40F8-8475-73A88E3D4089}"/>
              </a:ext>
            </a:extLst>
          </p:cNvPr>
          <p:cNvGraphicFramePr>
            <a:graphicFrameLocks/>
          </p:cNvGraphicFramePr>
          <p:nvPr>
            <p:custDataLst>
              <p:tags r:id="rId4"/>
            </p:custDataLst>
            <p:extLst>
              <p:ext uri="{D42A27DB-BD31-4B8C-83A1-F6EECF244321}">
                <p14:modId xmlns:p14="http://schemas.microsoft.com/office/powerpoint/2010/main" val="2475561691"/>
              </p:ext>
            </p:extLst>
          </p:nvPr>
        </p:nvGraphicFramePr>
        <p:xfrm>
          <a:off x="190500" y="2019300"/>
          <a:ext cx="8010497" cy="2590800"/>
        </p:xfrm>
        <a:graphic>
          <a:graphicData uri="http://schemas.openxmlformats.org/presentationml/2006/ole">
            <mc:AlternateContent xmlns:mc="http://schemas.openxmlformats.org/markup-compatibility/2006">
              <mc:Choice xmlns:v="urn:schemas-microsoft-com:vml" Requires="v">
                <p:oleObj spid="_x0000_s556054" name="Chart" r:id="rId17" imgW="8010497" imgH="2590800" progId="MSGraph.Chart.8">
                  <p:embed followColorScheme="full"/>
                </p:oleObj>
              </mc:Choice>
              <mc:Fallback>
                <p:oleObj name="Chart" r:id="rId17" imgW="8010497" imgH="2590800" progId="MSGraph.Chart.8">
                  <p:embed followColorScheme="full"/>
                  <p:pic>
                    <p:nvPicPr>
                      <p:cNvPr id="4" name="Object 3"/>
                      <p:cNvPicPr/>
                      <p:nvPr/>
                    </p:nvPicPr>
                    <p:blipFill>
                      <a:blip r:embed="rId18"/>
                      <a:stretch>
                        <a:fillRect/>
                      </a:stretch>
                    </p:blipFill>
                    <p:spPr>
                      <a:xfrm>
                        <a:off x="190500" y="2019300"/>
                        <a:ext cx="8010497" cy="2590800"/>
                      </a:xfrm>
                      <a:prstGeom prst="rect">
                        <a:avLst/>
                      </a:prstGeom>
                    </p:spPr>
                  </p:pic>
                </p:oleObj>
              </mc:Fallback>
            </mc:AlternateContent>
          </a:graphicData>
        </a:graphic>
      </p:graphicFrame>
      <p:sp>
        <p:nvSpPr>
          <p:cNvPr id="24" name="Rectangle 23">
            <a:extLst>
              <a:ext uri="{FF2B5EF4-FFF2-40B4-BE49-F238E27FC236}">
                <a16:creationId xmlns="" xmlns:a16="http://schemas.microsoft.com/office/drawing/2014/main" id="{F8635A10-31BA-44D3-A3E3-6EB5878BD8A1}"/>
              </a:ext>
            </a:extLst>
          </p:cNvPr>
          <p:cNvSpPr/>
          <p:nvPr>
            <p:custDataLst>
              <p:tags r:id="rId5"/>
            </p:custDataLst>
          </p:nvPr>
        </p:nvSpPr>
        <p:spPr bwMode="auto">
          <a:xfrm>
            <a:off x="1001713" y="4546600"/>
            <a:ext cx="7016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24E10FA6-539C-4658-86F0-D76795E2CD2F}" type="datetime'''S''''''''o''i''''''''''''-m''''''''''''''''''''''êm''e'''">
              <a:rPr lang="en-US" altLang="en-US" sz="1200">
                <a:solidFill>
                  <a:schemeClr val="tx1"/>
                </a:solidFill>
              </a:rPr>
              <a:pPr/>
              <a:t>Soi-même</a:t>
            </a:fld>
            <a:endParaRPr lang="en-US" sz="1200" dirty="0">
              <a:solidFill>
                <a:schemeClr val="tx1"/>
              </a:solidFill>
              <a:sym typeface="+mn-lt"/>
            </a:endParaRPr>
          </a:p>
        </p:txBody>
      </p:sp>
      <p:sp>
        <p:nvSpPr>
          <p:cNvPr id="23" name="Rectangle 22">
            <a:extLst>
              <a:ext uri="{FF2B5EF4-FFF2-40B4-BE49-F238E27FC236}">
                <a16:creationId xmlns="" xmlns:a16="http://schemas.microsoft.com/office/drawing/2014/main" id="{5E86000F-B4FF-47A4-B004-49EBF4076CFA}"/>
              </a:ext>
            </a:extLst>
          </p:cNvPr>
          <p:cNvSpPr/>
          <p:nvPr>
            <p:custDataLst>
              <p:tags r:id="rId6"/>
            </p:custDataLst>
          </p:nvPr>
        </p:nvSpPr>
        <p:spPr bwMode="auto">
          <a:xfrm>
            <a:off x="2660650" y="4546600"/>
            <a:ext cx="12144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76479CAF-37F5-4102-9F80-221A9AAFC424}" type="datetime'''S''''o''''i-''''''''mê''m''''e ''e''''''t ma''''''ri'''''">
              <a:rPr lang="en-US" altLang="en-US" sz="1200">
                <a:solidFill>
                  <a:schemeClr val="tx1"/>
                </a:solidFill>
              </a:rPr>
              <a:pPr/>
              <a:t>Soi-même et mari</a:t>
            </a:fld>
            <a:endParaRPr lang="en-US" sz="1200">
              <a:solidFill>
                <a:schemeClr val="tx1"/>
              </a:solidFill>
              <a:sym typeface="+mn-lt"/>
            </a:endParaRPr>
          </a:p>
        </p:txBody>
      </p:sp>
      <p:sp>
        <p:nvSpPr>
          <p:cNvPr id="25" name="Rectangle 24">
            <a:extLst>
              <a:ext uri="{FF2B5EF4-FFF2-40B4-BE49-F238E27FC236}">
                <a16:creationId xmlns="" xmlns:a16="http://schemas.microsoft.com/office/drawing/2014/main" id="{7E639F7C-2E66-4C12-B3D5-A875688BD94B}"/>
              </a:ext>
            </a:extLst>
          </p:cNvPr>
          <p:cNvSpPr/>
          <p:nvPr>
            <p:custDataLst>
              <p:tags r:id="rId7"/>
            </p:custDataLst>
          </p:nvPr>
        </p:nvSpPr>
        <p:spPr bwMode="auto">
          <a:xfrm>
            <a:off x="6478588" y="4546600"/>
            <a:ext cx="12160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F78B49C0-76F2-42B5-821B-45BE68CEBA32}" type="datetime'''Qu''e''lq''''''''''''''u''''’''u''n'' ''d''''’a''ut''r''e'''">
              <a:rPr lang="en-US" altLang="en-US" sz="1200">
                <a:solidFill>
                  <a:schemeClr val="tx1"/>
                </a:solidFill>
              </a:rPr>
              <a:pPr/>
              <a:t>Quelqu’un d’autre</a:t>
            </a:fld>
            <a:endParaRPr lang="en-US" sz="1200">
              <a:solidFill>
                <a:schemeClr val="tx1"/>
              </a:solidFill>
              <a:sym typeface="+mn-lt"/>
            </a:endParaRPr>
          </a:p>
        </p:txBody>
      </p:sp>
      <p:sp>
        <p:nvSpPr>
          <p:cNvPr id="22" name="Rectangle 21">
            <a:extLst>
              <a:ext uri="{FF2B5EF4-FFF2-40B4-BE49-F238E27FC236}">
                <a16:creationId xmlns="" xmlns:a16="http://schemas.microsoft.com/office/drawing/2014/main" id="{0E7AECBF-451B-4372-AD30-A79BD933413C}"/>
              </a:ext>
            </a:extLst>
          </p:cNvPr>
          <p:cNvSpPr/>
          <p:nvPr>
            <p:custDataLst>
              <p:tags r:id="rId8"/>
            </p:custDataLst>
          </p:nvPr>
        </p:nvSpPr>
        <p:spPr bwMode="auto">
          <a:xfrm>
            <a:off x="4430713" y="4546600"/>
            <a:ext cx="1493838"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1FD47E00-7A35-42AD-9233-ABC283014E7F}" type="datetime'''Soi-mê''me et'' autres membre''s d''''e'' la'''' famil''le'">
              <a:rPr lang="en-US" altLang="en-US" sz="1200">
                <a:solidFill>
                  <a:schemeClr val="tx1"/>
                </a:solidFill>
              </a:rPr>
              <a:pPr/>
              <a:t>Soi-même et autres membres de la famille</a:t>
            </a:fld>
            <a:endParaRPr lang="en-US" sz="1200">
              <a:solidFill>
                <a:schemeClr val="tx1"/>
              </a:solidFill>
              <a:sym typeface="+mn-lt"/>
            </a:endParaRPr>
          </a:p>
        </p:txBody>
      </p:sp>
      <p:sp>
        <p:nvSpPr>
          <p:cNvPr id="26" name="Rectangle 25">
            <a:extLst>
              <a:ext uri="{FF2B5EF4-FFF2-40B4-BE49-F238E27FC236}">
                <a16:creationId xmlns="" xmlns:a16="http://schemas.microsoft.com/office/drawing/2014/main" id="{004C591F-B5B6-4990-82E3-762AB72F3133}"/>
              </a:ext>
            </a:extLst>
          </p:cNvPr>
          <p:cNvSpPr/>
          <p:nvPr>
            <p:custDataLst>
              <p:tags r:id="rId9"/>
            </p:custDataLst>
          </p:nvPr>
        </p:nvSpPr>
        <p:spPr bwMode="auto">
          <a:xfrm>
            <a:off x="517525" y="4870450"/>
            <a:ext cx="214313" cy="160338"/>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2E253E40-8CB7-4113-86B1-BD5ABC93DF55}"/>
              </a:ext>
            </a:extLst>
          </p:cNvPr>
          <p:cNvSpPr/>
          <p:nvPr>
            <p:custDataLst>
              <p:tags r:id="rId10"/>
            </p:custDataLst>
          </p:nvPr>
        </p:nvSpPr>
        <p:spPr bwMode="auto">
          <a:xfrm>
            <a:off x="517525" y="5103813"/>
            <a:ext cx="214313" cy="160338"/>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287B3872-24AE-4049-8E80-8313DA16B835}"/>
              </a:ext>
            </a:extLst>
          </p:cNvPr>
          <p:cNvSpPr/>
          <p:nvPr>
            <p:custDataLst>
              <p:tags r:id="rId11"/>
            </p:custDataLst>
          </p:nvPr>
        </p:nvSpPr>
        <p:spPr bwMode="auto">
          <a:xfrm>
            <a:off x="782638" y="5099050"/>
            <a:ext cx="18272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A3AC3903-B977-426A-B3C1-F91F8A47060B}" type="datetime'''''C''ontr''''ô''l''e ''d''e ''l''’usa''ge'' ''du p''r''êt'">
              <a:rPr lang="en-US" altLang="en-US" sz="1200">
                <a:solidFill>
                  <a:schemeClr val="tx1"/>
                </a:solidFill>
              </a:rPr>
              <a:pPr/>
              <a:t>Contrôle de l’usage du prêt</a:t>
            </a:fld>
            <a:endParaRPr lang="en-US" sz="1200" dirty="0">
              <a:solidFill>
                <a:schemeClr val="tx1"/>
              </a:solidFill>
              <a:sym typeface="+mn-lt"/>
            </a:endParaRPr>
          </a:p>
        </p:txBody>
      </p:sp>
      <p:sp>
        <p:nvSpPr>
          <p:cNvPr id="29" name="Rectangle 28">
            <a:extLst>
              <a:ext uri="{FF2B5EF4-FFF2-40B4-BE49-F238E27FC236}">
                <a16:creationId xmlns="" xmlns:a16="http://schemas.microsoft.com/office/drawing/2014/main" id="{6884D4CA-4388-4E6D-9955-98989B0EAFE5}"/>
              </a:ext>
            </a:extLst>
          </p:cNvPr>
          <p:cNvSpPr/>
          <p:nvPr>
            <p:custDataLst>
              <p:tags r:id="rId12"/>
            </p:custDataLst>
          </p:nvPr>
        </p:nvSpPr>
        <p:spPr bwMode="auto">
          <a:xfrm>
            <a:off x="782638" y="4865688"/>
            <a:ext cx="14414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57ADCD1B-94C6-4CA1-AA91-642D1965C125}" type="datetime'''Co''''n''nai''s''''''''sance ''''du'' ''p''''''''''rêt'''">
              <a:rPr lang="en-US" altLang="en-US" sz="1200">
                <a:solidFill>
                  <a:schemeClr val="tx1"/>
                </a:solidFill>
              </a:rPr>
              <a:pPr/>
              <a:t>Connaissance du prêt</a:t>
            </a:fld>
            <a:endParaRPr lang="en-US" sz="1200">
              <a:solidFill>
                <a:schemeClr val="tx1"/>
              </a:solidFill>
              <a:sym typeface="+mn-lt"/>
            </a:endParaRPr>
          </a:p>
        </p:txBody>
      </p:sp>
      <p:sp>
        <p:nvSpPr>
          <p:cNvPr id="30" name="TextBox 20">
            <a:extLst>
              <a:ext uri="{FF2B5EF4-FFF2-40B4-BE49-F238E27FC236}">
                <a16:creationId xmlns="" xmlns:a16="http://schemas.microsoft.com/office/drawing/2014/main" id="{F3973F23-6BED-4802-9D2A-A484E60496B7}"/>
              </a:ext>
            </a:extLst>
          </p:cNvPr>
          <p:cNvSpPr txBox="1"/>
          <p:nvPr/>
        </p:nvSpPr>
        <p:spPr>
          <a:xfrm>
            <a:off x="446850" y="5410200"/>
            <a:ext cx="2559050" cy="246221"/>
          </a:xfrm>
          <a:prstGeom prst="rect">
            <a:avLst/>
          </a:prstGeom>
          <a:noFill/>
        </p:spPr>
        <p:txBody>
          <a:bodyPr wrap="square" rtlCol="0">
            <a:spAutoFit/>
          </a:bodyPr>
          <a:lstStyle/>
          <a:p>
            <a:pPr lvl="0">
              <a:defRPr/>
            </a:pPr>
            <a:r>
              <a:rPr lang="fr-FR" sz="1000" i="1" dirty="0">
                <a:solidFill>
                  <a:prstClr val="black"/>
                </a:solidFill>
              </a:rPr>
              <a:t># de réponses venant de 41 femmes</a:t>
            </a:r>
            <a:endParaRPr lang="fr-FR" sz="1300" dirty="0">
              <a:solidFill>
                <a:prstClr val="black"/>
              </a:solidFill>
            </a:endParaRPr>
          </a:p>
        </p:txBody>
      </p:sp>
      <p:grpSp>
        <p:nvGrpSpPr>
          <p:cNvPr id="31" name="Groupe 30">
            <a:extLst>
              <a:ext uri="{FF2B5EF4-FFF2-40B4-BE49-F238E27FC236}">
                <a16:creationId xmlns="" xmlns:a16="http://schemas.microsoft.com/office/drawing/2014/main" id="{F1A68C4B-B0E2-4BCD-9EA5-7846D1C2EB64}"/>
              </a:ext>
            </a:extLst>
          </p:cNvPr>
          <p:cNvGrpSpPr/>
          <p:nvPr/>
        </p:nvGrpSpPr>
        <p:grpSpPr>
          <a:xfrm rot="5400000">
            <a:off x="7915900" y="2655888"/>
            <a:ext cx="2199941" cy="185267"/>
            <a:chOff x="636588" y="5083"/>
            <a:chExt cx="2199941" cy="185267"/>
          </a:xfrm>
        </p:grpSpPr>
        <p:sp>
          <p:nvSpPr>
            <p:cNvPr id="32" name="Rectangle 31">
              <a:extLst>
                <a:ext uri="{FF2B5EF4-FFF2-40B4-BE49-F238E27FC236}">
                  <a16:creationId xmlns="" xmlns:a16="http://schemas.microsoft.com/office/drawing/2014/main" id="{B08E9651-041D-4282-AB97-C677B46EF400}"/>
                </a:ext>
              </a:extLst>
            </p:cNvPr>
            <p:cNvSpPr/>
            <p:nvPr/>
          </p:nvSpPr>
          <p:spPr>
            <a:xfrm>
              <a:off x="636588" y="5083"/>
              <a:ext cx="1089025" cy="185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Offre </a:t>
              </a:r>
            </a:p>
          </p:txBody>
        </p:sp>
        <p:sp>
          <p:nvSpPr>
            <p:cNvPr id="33" name="Rectangle 32">
              <a:extLst>
                <a:ext uri="{FF2B5EF4-FFF2-40B4-BE49-F238E27FC236}">
                  <a16:creationId xmlns="" xmlns:a16="http://schemas.microsoft.com/office/drawing/2014/main" id="{4CD4474F-49CD-4A01-9090-0804592FE3B9}"/>
                </a:ext>
              </a:extLst>
            </p:cNvPr>
            <p:cNvSpPr/>
            <p:nvPr/>
          </p:nvSpPr>
          <p:spPr>
            <a:xfrm>
              <a:off x="1747504" y="5083"/>
              <a:ext cx="1089025" cy="18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Demande </a:t>
              </a:r>
            </a:p>
          </p:txBody>
        </p:sp>
      </p:grpSp>
      <p:cxnSp>
        <p:nvCxnSpPr>
          <p:cNvPr id="34" name="Straight Connector 154">
            <a:extLst>
              <a:ext uri="{FF2B5EF4-FFF2-40B4-BE49-F238E27FC236}">
                <a16:creationId xmlns="" xmlns:a16="http://schemas.microsoft.com/office/drawing/2014/main" id="{32BF866F-C53B-4417-9F7F-2A9677524FA6}"/>
              </a:ext>
            </a:extLst>
          </p:cNvPr>
          <p:cNvCxnSpPr/>
          <p:nvPr/>
        </p:nvCxnSpPr>
        <p:spPr>
          <a:xfrm>
            <a:off x="2546278" y="1893888"/>
            <a:ext cx="40514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ular Callout 22">
            <a:extLst>
              <a:ext uri="{FF2B5EF4-FFF2-40B4-BE49-F238E27FC236}">
                <a16:creationId xmlns="" xmlns:a16="http://schemas.microsoft.com/office/drawing/2014/main" id="{6493DF4A-0E32-45A3-B631-8D328483BA00}"/>
              </a:ext>
            </a:extLst>
          </p:cNvPr>
          <p:cNvSpPr/>
          <p:nvPr/>
        </p:nvSpPr>
        <p:spPr>
          <a:xfrm>
            <a:off x="3236298" y="5457176"/>
            <a:ext cx="5152126" cy="996160"/>
          </a:xfrm>
          <a:prstGeom prst="wedgeRoundRectCallout">
            <a:avLst>
              <a:gd name="adj1" fmla="val -49865"/>
              <a:gd name="adj2" fmla="val -118753"/>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 </a:t>
            </a:r>
            <a:r>
              <a:rPr lang="fr-FR" sz="1600" i="1" dirty="0">
                <a:solidFill>
                  <a:schemeClr val="tx1"/>
                </a:solidFill>
              </a:rPr>
              <a:t>Je demande toujours l’autorisation à mon mari avant de contracter un prêt bancaire.</a:t>
            </a:r>
            <a:r>
              <a:rPr lang="fr-FR" sz="1600" dirty="0">
                <a:solidFill>
                  <a:schemeClr val="tx1"/>
                </a:solidFill>
              </a:rPr>
              <a:t> » </a:t>
            </a:r>
            <a:r>
              <a:rPr lang="fr-FR" sz="1600" b="1" dirty="0">
                <a:solidFill>
                  <a:schemeClr val="tx1"/>
                </a:solidFill>
              </a:rPr>
              <a:t>Femme e</a:t>
            </a:r>
            <a:r>
              <a:rPr lang="fr-FR" sz="1600" b="1" i="1" dirty="0">
                <a:solidFill>
                  <a:schemeClr val="tx1"/>
                </a:solidFill>
              </a:rPr>
              <a:t>ntrepreneure à Dakar</a:t>
            </a:r>
          </a:p>
        </p:txBody>
      </p:sp>
      <p:sp>
        <p:nvSpPr>
          <p:cNvPr id="36" name="TextBox 32">
            <a:extLst>
              <a:ext uri="{FF2B5EF4-FFF2-40B4-BE49-F238E27FC236}">
                <a16:creationId xmlns="" xmlns:a16="http://schemas.microsoft.com/office/drawing/2014/main" id="{B34F169F-EC9E-4D50-AC7E-A9881BCC484B}"/>
              </a:ext>
            </a:extLst>
          </p:cNvPr>
          <p:cNvSpPr txBox="1"/>
          <p:nvPr/>
        </p:nvSpPr>
        <p:spPr>
          <a:xfrm>
            <a:off x="2289326" y="1537047"/>
            <a:ext cx="4514922" cy="307777"/>
          </a:xfrm>
          <a:prstGeom prst="rect">
            <a:avLst/>
          </a:prstGeom>
          <a:noFill/>
        </p:spPr>
        <p:txBody>
          <a:bodyPr wrap="square" rtlCol="0">
            <a:spAutoFit/>
          </a:bodyPr>
          <a:lstStyle/>
          <a:p>
            <a:pPr lvl="0" algn="ctr">
              <a:defRPr/>
            </a:pPr>
            <a:r>
              <a:rPr lang="fr-FR" sz="1400" b="1" dirty="0">
                <a:solidFill>
                  <a:prstClr val="black"/>
                </a:solidFill>
              </a:rPr>
              <a:t>Connaissance et contrôle de l'utilisation des prêts</a:t>
            </a:r>
            <a:r>
              <a:rPr lang="en-GB" sz="1400" b="1" baseline="30000" dirty="0">
                <a:solidFill>
                  <a:prstClr val="black"/>
                </a:solidFill>
              </a:rPr>
              <a:t>1</a:t>
            </a:r>
            <a:endParaRPr kumimoji="0" lang="en-GB" sz="1400" b="1" i="0" u="none" strike="noStrike" kern="1200" cap="none" spc="0" normalizeH="0" baseline="0" noProof="0" dirty="0">
              <a:ln>
                <a:noFill/>
              </a:ln>
              <a:solidFill>
                <a:prstClr val="black"/>
              </a:solidFill>
              <a:effectLst/>
              <a:uLnTx/>
              <a:uFillTx/>
              <a:latin typeface="Myriad Pro"/>
            </a:endParaRPr>
          </a:p>
        </p:txBody>
      </p:sp>
      <p:sp>
        <p:nvSpPr>
          <p:cNvPr id="39" name="Title 2">
            <a:extLst>
              <a:ext uri="{FF2B5EF4-FFF2-40B4-BE49-F238E27FC236}">
                <a16:creationId xmlns="" xmlns:a16="http://schemas.microsoft.com/office/drawing/2014/main" id="{D531BA1C-ECBE-48F3-8016-6CEEBEA43895}"/>
              </a:ext>
            </a:extLst>
          </p:cNvPr>
          <p:cNvSpPr txBox="1">
            <a:spLocks/>
          </p:cNvSpPr>
          <p:nvPr/>
        </p:nvSpPr>
        <p:spPr>
          <a:xfrm>
            <a:off x="403225" y="70073"/>
            <a:ext cx="7643192" cy="609600"/>
          </a:xfrm>
          <a:prstGeom prst="rect">
            <a:avLst/>
          </a:prstGeom>
        </p:spPr>
        <p:txBody>
          <a:bodyPr/>
          <a:lstStyle>
            <a:lvl1pPr algn="l" defTabSz="914400" rtl="0" eaLnBrk="1" latinLnBrk="0" hangingPunct="1">
              <a:spcBef>
                <a:spcPct val="0"/>
              </a:spcBef>
              <a:buNone/>
              <a:defRPr sz="3200" b="1" kern="1200">
                <a:solidFill>
                  <a:srgbClr val="404040"/>
                </a:solidFill>
                <a:latin typeface="+mj-lt"/>
                <a:ea typeface="+mj-ea"/>
                <a:cs typeface="+mj-cs"/>
              </a:defRPr>
            </a:lvl1pPr>
          </a:lstStyle>
          <a:p>
            <a:r>
              <a:rPr lang="fr-FR" sz="2000" dirty="0">
                <a:solidFill>
                  <a:schemeClr val="tx1"/>
                </a:solidFill>
              </a:rPr>
              <a:t>La connaissance et l'utilisation des prêts sont largement contrôlées par les femmes avec quelques fois l’implication du mari</a:t>
            </a:r>
            <a:endParaRPr lang="en-US" sz="2000" dirty="0">
              <a:solidFill>
                <a:schemeClr val="tx1"/>
              </a:solidFill>
            </a:endParaRPr>
          </a:p>
        </p:txBody>
      </p:sp>
    </p:spTree>
    <p:extLst>
      <p:ext uri="{BB962C8B-B14F-4D97-AF65-F5344CB8AC3E}">
        <p14:creationId xmlns:p14="http://schemas.microsoft.com/office/powerpoint/2010/main" val="1319384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 13" hidden="1">
            <a:extLst>
              <a:ext uri="{FF2B5EF4-FFF2-40B4-BE49-F238E27FC236}">
                <a16:creationId xmlns="" xmlns:a16="http://schemas.microsoft.com/office/drawing/2014/main" id="{79A437C7-70FF-4997-AB52-EA9CA12C92DE}"/>
              </a:ext>
            </a:extLst>
          </p:cNvPr>
          <p:cNvGraphicFramePr>
            <a:graphicFrameLocks noChangeAspect="1"/>
          </p:cNvGraphicFramePr>
          <p:nvPr>
            <p:custDataLst>
              <p:tags r:id="rId2"/>
            </p:custDataLst>
            <p:extLst>
              <p:ext uri="{D42A27DB-BD31-4B8C-83A1-F6EECF244321}">
                <p14:modId xmlns:p14="http://schemas.microsoft.com/office/powerpoint/2010/main" val="2898248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7073" name="Diapositive think-cell" r:id="rId14" imgW="508" imgH="508" progId="TCLayout.ActiveDocument.1">
                  <p:embed/>
                </p:oleObj>
              </mc:Choice>
              <mc:Fallback>
                <p:oleObj name="Diapositive think-cell" r:id="rId14" imgW="508" imgH="508" progId="TCLayout.ActiveDocument.1">
                  <p:embed/>
                  <p:pic>
                    <p:nvPicPr>
                      <p:cNvPr id="14" name="Objet 13" hidden="1">
                        <a:extLst>
                          <a:ext uri="{FF2B5EF4-FFF2-40B4-BE49-F238E27FC236}">
                            <a16:creationId xmlns="" xmlns:a16="http://schemas.microsoft.com/office/drawing/2014/main" id="{79A437C7-70FF-4997-AB52-EA9CA12C92DE}"/>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0" name="Rectangle 9" hidden="1">
            <a:extLst>
              <a:ext uri="{FF2B5EF4-FFF2-40B4-BE49-F238E27FC236}">
                <a16:creationId xmlns="" xmlns:a16="http://schemas.microsoft.com/office/drawing/2014/main" id="{5A128786-2C11-4A67-BB44-D8E87BDAB6C0}"/>
              </a:ext>
            </a:extLst>
          </p:cNvPr>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fr-FR" sz="1200" dirty="0">
              <a:sym typeface="+mn-lt"/>
            </a:endParaRPr>
          </a:p>
        </p:txBody>
      </p:sp>
      <p:sp>
        <p:nvSpPr>
          <p:cNvPr id="4" name="Espace réservé du texte 3"/>
          <p:cNvSpPr>
            <a:spLocks noGrp="1"/>
          </p:cNvSpPr>
          <p:nvPr>
            <p:ph type="body" sz="quarter" idx="37"/>
          </p:nvPr>
        </p:nvSpPr>
        <p:spPr>
          <a:xfrm>
            <a:off x="450274" y="6474623"/>
            <a:ext cx="8103126" cy="386679"/>
          </a:xfrm>
        </p:spPr>
        <p:txBody>
          <a:bodyPr/>
          <a:lstStyle/>
          <a:p>
            <a:pPr>
              <a:spcBef>
                <a:spcPts val="0"/>
              </a:spcBef>
              <a:defRPr/>
            </a:pPr>
            <a:r>
              <a:rPr lang="fr-FR" sz="900" dirty="0">
                <a:cs typeface="Arial" pitchFamily="34" charset="0"/>
              </a:rPr>
              <a:t>Sources : [1] Enquête UNCDF Dalberg (2017). À noter que les chiffres (par opposition aux %) sont donnés puisque les répondants ont pu fournir plus d'une réponse à ces questions d'enquête. </a:t>
            </a:r>
            <a:endParaRPr lang="fr-FR" sz="900" dirty="0"/>
          </a:p>
        </p:txBody>
      </p:sp>
      <p:sp>
        <p:nvSpPr>
          <p:cNvPr id="2" name="Espace réservé du numéro de diapositive 1"/>
          <p:cNvSpPr>
            <a:spLocks noGrp="1"/>
          </p:cNvSpPr>
          <p:nvPr>
            <p:ph type="sldNum" sz="quarter" idx="4"/>
          </p:nvPr>
        </p:nvSpPr>
        <p:spPr/>
        <p:txBody>
          <a:bodyPr/>
          <a:lstStyle/>
          <a:p>
            <a:fld id="{2595D1C1-32D3-4A09-A3BB-830F14256841}" type="slidenum">
              <a:rPr lang="en-US" smtClean="0">
                <a:solidFill>
                  <a:prstClr val="black">
                    <a:tint val="75000"/>
                  </a:prstClr>
                </a:solidFill>
              </a:rPr>
              <a:pPr/>
              <a:t>27</a:t>
            </a:fld>
            <a:endParaRPr lang="en-US" dirty="0">
              <a:solidFill>
                <a:prstClr val="black">
                  <a:tint val="75000"/>
                </a:prstClr>
              </a:solidFill>
            </a:endParaRPr>
          </a:p>
        </p:txBody>
      </p:sp>
      <p:sp>
        <p:nvSpPr>
          <p:cNvPr id="37" name="Title 2">
            <a:extLst>
              <a:ext uri="{FF2B5EF4-FFF2-40B4-BE49-F238E27FC236}">
                <a16:creationId xmlns="" xmlns:a16="http://schemas.microsoft.com/office/drawing/2014/main" id="{CAF27369-E02C-4FF1-BE87-5A4CF3AD9D90}"/>
              </a:ext>
            </a:extLst>
          </p:cNvPr>
          <p:cNvSpPr>
            <a:spLocks noGrp="1"/>
          </p:cNvSpPr>
          <p:nvPr>
            <p:ph type="title"/>
          </p:nvPr>
        </p:nvSpPr>
        <p:spPr>
          <a:xfrm>
            <a:off x="403225" y="70073"/>
            <a:ext cx="7643192" cy="609600"/>
          </a:xfrm>
        </p:spPr>
        <p:txBody>
          <a:bodyPr/>
          <a:lstStyle/>
          <a:p>
            <a:r>
              <a:rPr lang="fr-FR" sz="2000" dirty="0">
                <a:solidFill>
                  <a:schemeClr val="tx1"/>
                </a:solidFill>
              </a:rPr>
              <a:t>La connaissance et l'utilisation de l’épargne sont largement contrôlées par les femmes avec quelques fois l’implication du mari</a:t>
            </a:r>
            <a:endParaRPr lang="en-US" sz="2000" dirty="0">
              <a:solidFill>
                <a:schemeClr val="tx1"/>
              </a:solidFill>
            </a:endParaRPr>
          </a:p>
        </p:txBody>
      </p:sp>
      <p:graphicFrame>
        <p:nvGraphicFramePr>
          <p:cNvPr id="38" name="Object 12">
            <a:extLst>
              <a:ext uri="{FF2B5EF4-FFF2-40B4-BE49-F238E27FC236}">
                <a16:creationId xmlns="" xmlns:a16="http://schemas.microsoft.com/office/drawing/2014/main" id="{ADCB7704-20D1-43AB-9013-9C148A67CB7A}"/>
              </a:ext>
            </a:extLst>
          </p:cNvPr>
          <p:cNvGraphicFramePr>
            <a:graphicFrameLocks/>
          </p:cNvGraphicFramePr>
          <p:nvPr>
            <p:custDataLst>
              <p:tags r:id="rId4"/>
            </p:custDataLst>
            <p:extLst>
              <p:ext uri="{D42A27DB-BD31-4B8C-83A1-F6EECF244321}">
                <p14:modId xmlns:p14="http://schemas.microsoft.com/office/powerpoint/2010/main" val="2979976253"/>
              </p:ext>
            </p:extLst>
          </p:nvPr>
        </p:nvGraphicFramePr>
        <p:xfrm>
          <a:off x="266700" y="1905000"/>
          <a:ext cx="8105540" cy="2705100"/>
        </p:xfrm>
        <a:graphic>
          <a:graphicData uri="http://schemas.openxmlformats.org/presentationml/2006/ole">
            <mc:AlternateContent xmlns:mc="http://schemas.openxmlformats.org/markup-compatibility/2006">
              <mc:Choice xmlns:v="urn:schemas-microsoft-com:vml" Requires="v">
                <p:oleObj spid="_x0000_s557074" name="Chart" r:id="rId16" imgW="8105540" imgH="2705100" progId="MSGraph.Chart.8">
                  <p:embed followColorScheme="full"/>
                </p:oleObj>
              </mc:Choice>
              <mc:Fallback>
                <p:oleObj name="Chart" r:id="rId16" imgW="8105540" imgH="2705100" progId="MSGraph.Chart.8">
                  <p:embed followColorScheme="full"/>
                  <p:pic>
                    <p:nvPicPr>
                      <p:cNvPr id="13" name="Object 12"/>
                      <p:cNvPicPr/>
                      <p:nvPr/>
                    </p:nvPicPr>
                    <p:blipFill>
                      <a:blip r:embed="rId17"/>
                      <a:stretch>
                        <a:fillRect/>
                      </a:stretch>
                    </p:blipFill>
                    <p:spPr>
                      <a:xfrm>
                        <a:off x="266700" y="1905000"/>
                        <a:ext cx="8105540" cy="2705100"/>
                      </a:xfrm>
                      <a:prstGeom prst="rect">
                        <a:avLst/>
                      </a:prstGeom>
                    </p:spPr>
                  </p:pic>
                </p:oleObj>
              </mc:Fallback>
            </mc:AlternateContent>
          </a:graphicData>
        </a:graphic>
      </p:graphicFrame>
      <p:sp>
        <p:nvSpPr>
          <p:cNvPr id="40" name="Rectangle 39">
            <a:extLst>
              <a:ext uri="{FF2B5EF4-FFF2-40B4-BE49-F238E27FC236}">
                <a16:creationId xmlns="" xmlns:a16="http://schemas.microsoft.com/office/drawing/2014/main" id="{AE60DE3D-23DF-400D-A52A-0AF5FF9AA089}"/>
              </a:ext>
            </a:extLst>
          </p:cNvPr>
          <p:cNvSpPr/>
          <p:nvPr>
            <p:custDataLst>
              <p:tags r:id="rId5"/>
            </p:custDataLst>
          </p:nvPr>
        </p:nvSpPr>
        <p:spPr bwMode="auto">
          <a:xfrm>
            <a:off x="6159500" y="4527550"/>
            <a:ext cx="1493838"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9EE4C73A-DBAF-486B-97B9-96F78E848F73}" type="datetime'''Soi-même et aut''''res mem''''b''r''es'' de la ''famill''e'">
              <a:rPr lang="en-US" altLang="en-US" sz="1200">
                <a:solidFill>
                  <a:schemeClr val="tx1"/>
                </a:solidFill>
              </a:rPr>
              <a:pPr/>
              <a:t>Soi-même et autres membres de la famille</a:t>
            </a:fld>
            <a:endParaRPr lang="en-US" sz="1200" dirty="0">
              <a:solidFill>
                <a:schemeClr val="tx1"/>
              </a:solidFill>
              <a:sym typeface="+mn-lt"/>
            </a:endParaRPr>
          </a:p>
        </p:txBody>
      </p:sp>
      <p:sp>
        <p:nvSpPr>
          <p:cNvPr id="41" name="Rectangle 40">
            <a:extLst>
              <a:ext uri="{FF2B5EF4-FFF2-40B4-BE49-F238E27FC236}">
                <a16:creationId xmlns="" xmlns:a16="http://schemas.microsoft.com/office/drawing/2014/main" id="{FBBFCEF4-8BF2-4617-9E96-8D46A2A93C9D}"/>
              </a:ext>
            </a:extLst>
          </p:cNvPr>
          <p:cNvSpPr/>
          <p:nvPr>
            <p:custDataLst>
              <p:tags r:id="rId6"/>
            </p:custDataLst>
          </p:nvPr>
        </p:nvSpPr>
        <p:spPr bwMode="auto">
          <a:xfrm>
            <a:off x="1392238" y="4527550"/>
            <a:ext cx="7016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540C9BE1-80C1-4A8A-8CC1-E3F4EF8F0E47}" type="datetime'''''S''''''o''i''-m''''''''ê''''m''''''''''e'">
              <a:rPr lang="en-US" altLang="en-US" sz="1200">
                <a:solidFill>
                  <a:schemeClr val="tx1"/>
                </a:solidFill>
              </a:rPr>
              <a:pPr/>
              <a:t>Soi-même</a:t>
            </a:fld>
            <a:endParaRPr lang="en-US" sz="1200" dirty="0">
              <a:solidFill>
                <a:schemeClr val="tx1"/>
              </a:solidFill>
              <a:sym typeface="+mn-lt"/>
            </a:endParaRPr>
          </a:p>
        </p:txBody>
      </p:sp>
      <p:sp>
        <p:nvSpPr>
          <p:cNvPr id="42" name="Rectangle 41">
            <a:extLst>
              <a:ext uri="{FF2B5EF4-FFF2-40B4-BE49-F238E27FC236}">
                <a16:creationId xmlns="" xmlns:a16="http://schemas.microsoft.com/office/drawing/2014/main" id="{57DFCB18-971A-4BF8-8108-1501E60F159C}"/>
              </a:ext>
            </a:extLst>
          </p:cNvPr>
          <p:cNvSpPr/>
          <p:nvPr>
            <p:custDataLst>
              <p:tags r:id="rId7"/>
            </p:custDataLst>
          </p:nvPr>
        </p:nvSpPr>
        <p:spPr bwMode="auto">
          <a:xfrm>
            <a:off x="3717925" y="4527550"/>
            <a:ext cx="12144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0A84D3C8-AC77-4345-8008-521378270FF3}" type="datetime'So''''''i''''''-m''ê''m''''''''''e'' ''et ''ma''r''''''''i'''">
              <a:rPr lang="en-US" altLang="en-US" sz="1200">
                <a:solidFill>
                  <a:schemeClr val="tx1"/>
                </a:solidFill>
              </a:rPr>
              <a:pPr/>
              <a:t>Soi-même et mari</a:t>
            </a:fld>
            <a:endParaRPr lang="en-US" sz="1200" dirty="0">
              <a:solidFill>
                <a:schemeClr val="tx1"/>
              </a:solidFill>
              <a:sym typeface="+mn-lt"/>
            </a:endParaRPr>
          </a:p>
        </p:txBody>
      </p:sp>
      <p:sp>
        <p:nvSpPr>
          <p:cNvPr id="43" name="Rectangle 42">
            <a:extLst>
              <a:ext uri="{FF2B5EF4-FFF2-40B4-BE49-F238E27FC236}">
                <a16:creationId xmlns="" xmlns:a16="http://schemas.microsoft.com/office/drawing/2014/main" id="{1EE0E8F3-6868-4680-97D4-779E25268FA9}"/>
              </a:ext>
            </a:extLst>
          </p:cNvPr>
          <p:cNvSpPr/>
          <p:nvPr>
            <p:custDataLst>
              <p:tags r:id="rId8"/>
            </p:custDataLst>
          </p:nvPr>
        </p:nvSpPr>
        <p:spPr bwMode="auto">
          <a:xfrm>
            <a:off x="3228975" y="5119688"/>
            <a:ext cx="214313" cy="160338"/>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56B78809-297B-460B-BBD7-601413B6A4BD}"/>
              </a:ext>
            </a:extLst>
          </p:cNvPr>
          <p:cNvSpPr/>
          <p:nvPr>
            <p:custDataLst>
              <p:tags r:id="rId9"/>
            </p:custDataLst>
          </p:nvPr>
        </p:nvSpPr>
        <p:spPr bwMode="auto">
          <a:xfrm>
            <a:off x="3228975" y="4886325"/>
            <a:ext cx="214313" cy="160338"/>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D4993512-9777-4418-B0FC-A589D1642338}"/>
              </a:ext>
            </a:extLst>
          </p:cNvPr>
          <p:cNvSpPr/>
          <p:nvPr>
            <p:custDataLst>
              <p:tags r:id="rId10"/>
            </p:custDataLst>
          </p:nvPr>
        </p:nvSpPr>
        <p:spPr bwMode="auto">
          <a:xfrm>
            <a:off x="3494088" y="5114925"/>
            <a:ext cx="21717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69759B69-B930-4EC7-9E0E-95414D820499}" type="datetime'Co''''n''''t''''rôl''e ''de'' l’usa''g''''e ''de l’épargne'">
              <a:rPr lang="en-US" altLang="en-US" sz="1200">
                <a:solidFill>
                  <a:schemeClr val="tx1"/>
                </a:solidFill>
              </a:rPr>
              <a:pPr/>
              <a:t>Contrôle de l’usage de l’épargne</a:t>
            </a:fld>
            <a:endParaRPr lang="en-US" sz="1200" dirty="0">
              <a:solidFill>
                <a:schemeClr val="tx1"/>
              </a:solidFill>
              <a:sym typeface="+mn-lt"/>
            </a:endParaRPr>
          </a:p>
        </p:txBody>
      </p:sp>
      <p:sp>
        <p:nvSpPr>
          <p:cNvPr id="46" name="Rectangle 45">
            <a:extLst>
              <a:ext uri="{FF2B5EF4-FFF2-40B4-BE49-F238E27FC236}">
                <a16:creationId xmlns="" xmlns:a16="http://schemas.microsoft.com/office/drawing/2014/main" id="{A14CEB00-8ABC-408F-AEC6-FFBB2BE079F1}"/>
              </a:ext>
            </a:extLst>
          </p:cNvPr>
          <p:cNvSpPr/>
          <p:nvPr>
            <p:custDataLst>
              <p:tags r:id="rId11"/>
            </p:custDataLst>
          </p:nvPr>
        </p:nvSpPr>
        <p:spPr bwMode="auto">
          <a:xfrm>
            <a:off x="3494088" y="4881563"/>
            <a:ext cx="17843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2E8E9077-8F2D-4CE2-B692-BDBF39F193FF}" type="datetime'Co''''nn''a''i''''s''sa''nce ''''d''e'' l''’''ép''ar''''g''ne'">
              <a:rPr lang="en-US" altLang="en-US" sz="1200">
                <a:solidFill>
                  <a:schemeClr val="tx1"/>
                </a:solidFill>
              </a:rPr>
              <a:pPr/>
              <a:t>Connaissance de l’épargne</a:t>
            </a:fld>
            <a:endParaRPr lang="en-US" sz="1200" dirty="0">
              <a:solidFill>
                <a:schemeClr val="tx1"/>
              </a:solidFill>
              <a:sym typeface="+mn-lt"/>
            </a:endParaRPr>
          </a:p>
        </p:txBody>
      </p:sp>
      <p:sp>
        <p:nvSpPr>
          <p:cNvPr id="47" name="TextBox 20">
            <a:extLst>
              <a:ext uri="{FF2B5EF4-FFF2-40B4-BE49-F238E27FC236}">
                <a16:creationId xmlns="" xmlns:a16="http://schemas.microsoft.com/office/drawing/2014/main" id="{B1877D1D-1E0A-496C-B87F-9728F59E5FA4}"/>
              </a:ext>
            </a:extLst>
          </p:cNvPr>
          <p:cNvSpPr txBox="1"/>
          <p:nvPr/>
        </p:nvSpPr>
        <p:spPr>
          <a:xfrm>
            <a:off x="3273548" y="5329238"/>
            <a:ext cx="2559050" cy="246221"/>
          </a:xfrm>
          <a:prstGeom prst="rect">
            <a:avLst/>
          </a:prstGeom>
          <a:noFill/>
        </p:spPr>
        <p:txBody>
          <a:bodyPr wrap="square" rtlCol="0">
            <a:spAutoFit/>
          </a:bodyPr>
          <a:lstStyle/>
          <a:p>
            <a:pPr lvl="0">
              <a:defRPr/>
            </a:pPr>
            <a:r>
              <a:rPr lang="fr-FR" sz="1000" i="1" dirty="0">
                <a:solidFill>
                  <a:prstClr val="black"/>
                </a:solidFill>
              </a:rPr>
              <a:t># de réponses venant de 49 femmes</a:t>
            </a:r>
            <a:endParaRPr lang="fr-FR" sz="1300" dirty="0">
              <a:solidFill>
                <a:prstClr val="black"/>
              </a:solidFill>
            </a:endParaRPr>
          </a:p>
        </p:txBody>
      </p:sp>
      <p:sp>
        <p:nvSpPr>
          <p:cNvPr id="48" name="TextBox 32">
            <a:extLst>
              <a:ext uri="{FF2B5EF4-FFF2-40B4-BE49-F238E27FC236}">
                <a16:creationId xmlns="" xmlns:a16="http://schemas.microsoft.com/office/drawing/2014/main" id="{DA636F69-8551-44B3-B311-F120BC927E95}"/>
              </a:ext>
            </a:extLst>
          </p:cNvPr>
          <p:cNvSpPr txBox="1"/>
          <p:nvPr/>
        </p:nvSpPr>
        <p:spPr>
          <a:xfrm>
            <a:off x="2051720" y="1465039"/>
            <a:ext cx="4865464" cy="307777"/>
          </a:xfrm>
          <a:prstGeom prst="rect">
            <a:avLst/>
          </a:prstGeom>
          <a:noFill/>
        </p:spPr>
        <p:txBody>
          <a:bodyPr wrap="square" rtlCol="0">
            <a:spAutoFit/>
          </a:bodyPr>
          <a:lstStyle/>
          <a:p>
            <a:pPr lvl="0" algn="ctr">
              <a:defRPr/>
            </a:pPr>
            <a:r>
              <a:rPr lang="fr-FR" sz="1400" b="1" dirty="0">
                <a:solidFill>
                  <a:prstClr val="black"/>
                </a:solidFill>
              </a:rPr>
              <a:t>Connaissance et contrôle de l'utilisation de l’épargne </a:t>
            </a:r>
            <a:r>
              <a:rPr kumimoji="0" lang="en-GB" sz="1400" b="1" i="0" u="none" strike="noStrike" kern="1200" cap="none" spc="0" normalizeH="0" baseline="30000" noProof="0" dirty="0">
                <a:ln>
                  <a:noFill/>
                </a:ln>
                <a:solidFill>
                  <a:prstClr val="black"/>
                </a:solidFill>
                <a:effectLst/>
                <a:uLnTx/>
                <a:uFillTx/>
                <a:latin typeface="Myriad Pro"/>
              </a:rPr>
              <a:t>1</a:t>
            </a:r>
            <a:r>
              <a:rPr kumimoji="0" lang="en-GB" sz="1400" b="1" i="0" u="none" strike="noStrike" kern="1200" cap="none" spc="0" normalizeH="0" baseline="0" noProof="0" dirty="0">
                <a:ln>
                  <a:noFill/>
                </a:ln>
                <a:solidFill>
                  <a:prstClr val="black"/>
                </a:solidFill>
                <a:effectLst/>
                <a:uLnTx/>
                <a:uFillTx/>
                <a:latin typeface="Myriad Pro"/>
              </a:rPr>
              <a:t> </a:t>
            </a:r>
          </a:p>
        </p:txBody>
      </p:sp>
      <p:cxnSp>
        <p:nvCxnSpPr>
          <p:cNvPr id="49" name="Straight Connector 66">
            <a:extLst>
              <a:ext uri="{FF2B5EF4-FFF2-40B4-BE49-F238E27FC236}">
                <a16:creationId xmlns="" xmlns:a16="http://schemas.microsoft.com/office/drawing/2014/main" id="{F6038429-348D-4B78-BA18-C938D6ECE65C}"/>
              </a:ext>
            </a:extLst>
          </p:cNvPr>
          <p:cNvCxnSpPr/>
          <p:nvPr/>
        </p:nvCxnSpPr>
        <p:spPr>
          <a:xfrm>
            <a:off x="5937862" y="1243013"/>
            <a:ext cx="1107" cy="436814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66">
            <a:extLst>
              <a:ext uri="{FF2B5EF4-FFF2-40B4-BE49-F238E27FC236}">
                <a16:creationId xmlns="" xmlns:a16="http://schemas.microsoft.com/office/drawing/2014/main" id="{03AEB6D5-8D7B-411D-AC67-F251CD0D2191}"/>
              </a:ext>
            </a:extLst>
          </p:cNvPr>
          <p:cNvCxnSpPr/>
          <p:nvPr/>
        </p:nvCxnSpPr>
        <p:spPr>
          <a:xfrm>
            <a:off x="3059832" y="1292225"/>
            <a:ext cx="1107" cy="436814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nvGrpSpPr>
          <p:cNvPr id="51" name="Groupe 50">
            <a:extLst>
              <a:ext uri="{FF2B5EF4-FFF2-40B4-BE49-F238E27FC236}">
                <a16:creationId xmlns="" xmlns:a16="http://schemas.microsoft.com/office/drawing/2014/main" id="{EA75AC84-7940-491F-89A9-FABFB6F9B5F1}"/>
              </a:ext>
            </a:extLst>
          </p:cNvPr>
          <p:cNvGrpSpPr/>
          <p:nvPr/>
        </p:nvGrpSpPr>
        <p:grpSpPr>
          <a:xfrm rot="5400000">
            <a:off x="7915900" y="2546350"/>
            <a:ext cx="2199941" cy="185267"/>
            <a:chOff x="636588" y="5083"/>
            <a:chExt cx="2199941" cy="185267"/>
          </a:xfrm>
        </p:grpSpPr>
        <p:sp>
          <p:nvSpPr>
            <p:cNvPr id="52" name="Rectangle 51">
              <a:extLst>
                <a:ext uri="{FF2B5EF4-FFF2-40B4-BE49-F238E27FC236}">
                  <a16:creationId xmlns="" xmlns:a16="http://schemas.microsoft.com/office/drawing/2014/main" id="{366E1DC9-DE19-48A6-A8EF-BA2333091EBF}"/>
                </a:ext>
              </a:extLst>
            </p:cNvPr>
            <p:cNvSpPr/>
            <p:nvPr/>
          </p:nvSpPr>
          <p:spPr>
            <a:xfrm>
              <a:off x="636588" y="5083"/>
              <a:ext cx="1089025" cy="185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Offre </a:t>
              </a:r>
            </a:p>
          </p:txBody>
        </p:sp>
        <p:sp>
          <p:nvSpPr>
            <p:cNvPr id="53" name="Rectangle 52">
              <a:extLst>
                <a:ext uri="{FF2B5EF4-FFF2-40B4-BE49-F238E27FC236}">
                  <a16:creationId xmlns="" xmlns:a16="http://schemas.microsoft.com/office/drawing/2014/main" id="{11BBFECF-DA92-4BD6-9928-B86B284AAA1D}"/>
                </a:ext>
              </a:extLst>
            </p:cNvPr>
            <p:cNvSpPr/>
            <p:nvPr/>
          </p:nvSpPr>
          <p:spPr>
            <a:xfrm>
              <a:off x="1747504" y="5083"/>
              <a:ext cx="1089025" cy="18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Demande </a:t>
              </a:r>
            </a:p>
          </p:txBody>
        </p:sp>
      </p:grpSp>
      <p:cxnSp>
        <p:nvCxnSpPr>
          <p:cNvPr id="54" name="Straight Connector 154">
            <a:extLst>
              <a:ext uri="{FF2B5EF4-FFF2-40B4-BE49-F238E27FC236}">
                <a16:creationId xmlns="" xmlns:a16="http://schemas.microsoft.com/office/drawing/2014/main" id="{EC9B5BEA-680A-4327-B17B-C65FCA9BDD7B}"/>
              </a:ext>
            </a:extLst>
          </p:cNvPr>
          <p:cNvCxnSpPr/>
          <p:nvPr/>
        </p:nvCxnSpPr>
        <p:spPr>
          <a:xfrm>
            <a:off x="2546278" y="1784350"/>
            <a:ext cx="40514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239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 13" hidden="1">
            <a:extLst>
              <a:ext uri="{FF2B5EF4-FFF2-40B4-BE49-F238E27FC236}">
                <a16:creationId xmlns="" xmlns:a16="http://schemas.microsoft.com/office/drawing/2014/main" id="{79A437C7-70FF-4997-AB52-EA9CA12C92DE}"/>
              </a:ext>
            </a:extLst>
          </p:cNvPr>
          <p:cNvGraphicFramePr>
            <a:graphicFrameLocks noChangeAspect="1"/>
          </p:cNvGraphicFramePr>
          <p:nvPr>
            <p:custDataLst>
              <p:tags r:id="rId2"/>
            </p:custDataLst>
            <p:extLst>
              <p:ext uri="{D42A27DB-BD31-4B8C-83A1-F6EECF244321}">
                <p14:modId xmlns:p14="http://schemas.microsoft.com/office/powerpoint/2010/main" val="28058856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8095" name="Diapositive think-cell" r:id="rId15" imgW="508" imgH="508" progId="TCLayout.ActiveDocument.1">
                  <p:embed/>
                </p:oleObj>
              </mc:Choice>
              <mc:Fallback>
                <p:oleObj name="Diapositive think-cell" r:id="rId15" imgW="508" imgH="508" progId="TCLayout.ActiveDocument.1">
                  <p:embed/>
                  <p:pic>
                    <p:nvPicPr>
                      <p:cNvPr id="14" name="Objet 13" hidden="1">
                        <a:extLst>
                          <a:ext uri="{FF2B5EF4-FFF2-40B4-BE49-F238E27FC236}">
                            <a16:creationId xmlns="" xmlns:a16="http://schemas.microsoft.com/office/drawing/2014/main" id="{79A437C7-70FF-4997-AB52-EA9CA12C92DE}"/>
                          </a:ext>
                        </a:extLst>
                      </p:cNvPr>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10" name="Rectangle 9" hidden="1">
            <a:extLst>
              <a:ext uri="{FF2B5EF4-FFF2-40B4-BE49-F238E27FC236}">
                <a16:creationId xmlns="" xmlns:a16="http://schemas.microsoft.com/office/drawing/2014/main" id="{5A128786-2C11-4A67-BB44-D8E87BDAB6C0}"/>
              </a:ext>
            </a:extLst>
          </p:cNvPr>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fr-FR" sz="1200" dirty="0">
              <a:sym typeface="+mn-lt"/>
            </a:endParaRPr>
          </a:p>
        </p:txBody>
      </p:sp>
      <p:sp>
        <p:nvSpPr>
          <p:cNvPr id="4" name="Espace réservé du texte 3"/>
          <p:cNvSpPr>
            <a:spLocks noGrp="1"/>
          </p:cNvSpPr>
          <p:nvPr>
            <p:ph type="body" sz="quarter" idx="37"/>
          </p:nvPr>
        </p:nvSpPr>
        <p:spPr>
          <a:xfrm>
            <a:off x="450274" y="6474623"/>
            <a:ext cx="8103126" cy="386679"/>
          </a:xfrm>
        </p:spPr>
        <p:txBody>
          <a:bodyPr/>
          <a:lstStyle/>
          <a:p>
            <a:pPr>
              <a:spcBef>
                <a:spcPts val="0"/>
              </a:spcBef>
              <a:defRPr/>
            </a:pPr>
            <a:r>
              <a:rPr lang="fr-FR" sz="900" dirty="0">
                <a:cs typeface="Arial" pitchFamily="34" charset="0"/>
              </a:rPr>
              <a:t>Sources : [1] Enquête UNCDF Dalberg (2017). À noter que les chiffres (par opposition aux %) sont donnés puisque les répondants ont pu fournir plus d'une réponse à ces questions d'enquête. </a:t>
            </a:r>
            <a:endParaRPr lang="fr-FR" sz="900" dirty="0"/>
          </a:p>
        </p:txBody>
      </p:sp>
      <p:sp>
        <p:nvSpPr>
          <p:cNvPr id="2" name="Espace réservé du numéro de diapositive 1"/>
          <p:cNvSpPr>
            <a:spLocks noGrp="1"/>
          </p:cNvSpPr>
          <p:nvPr>
            <p:ph type="sldNum" sz="quarter" idx="4"/>
          </p:nvPr>
        </p:nvSpPr>
        <p:spPr/>
        <p:txBody>
          <a:bodyPr/>
          <a:lstStyle/>
          <a:p>
            <a:fld id="{2595D1C1-32D3-4A09-A3BB-830F14256841}" type="slidenum">
              <a:rPr lang="en-US" smtClean="0">
                <a:solidFill>
                  <a:prstClr val="black">
                    <a:tint val="75000"/>
                  </a:prstClr>
                </a:solidFill>
              </a:rPr>
              <a:pPr/>
              <a:t>28</a:t>
            </a:fld>
            <a:endParaRPr lang="en-US" dirty="0">
              <a:solidFill>
                <a:prstClr val="black">
                  <a:tint val="75000"/>
                </a:prstClr>
              </a:solidFill>
            </a:endParaRPr>
          </a:p>
        </p:txBody>
      </p:sp>
      <p:sp>
        <p:nvSpPr>
          <p:cNvPr id="25" name="Title 2">
            <a:extLst>
              <a:ext uri="{FF2B5EF4-FFF2-40B4-BE49-F238E27FC236}">
                <a16:creationId xmlns="" xmlns:a16="http://schemas.microsoft.com/office/drawing/2014/main" id="{490CF01B-9571-46B5-B8BA-9A135AC1ADFB}"/>
              </a:ext>
            </a:extLst>
          </p:cNvPr>
          <p:cNvSpPr txBox="1">
            <a:spLocks/>
          </p:cNvSpPr>
          <p:nvPr/>
        </p:nvSpPr>
        <p:spPr>
          <a:xfrm>
            <a:off x="403225" y="70073"/>
            <a:ext cx="7643192" cy="609600"/>
          </a:xfrm>
          <a:prstGeom prst="rect">
            <a:avLst/>
          </a:prstGeom>
        </p:spPr>
        <p:txBody>
          <a:bodyPr/>
          <a:lstStyle>
            <a:lvl1pPr algn="l" defTabSz="914400" rtl="0" eaLnBrk="1" latinLnBrk="0" hangingPunct="1">
              <a:spcBef>
                <a:spcPct val="0"/>
              </a:spcBef>
              <a:buNone/>
              <a:defRPr sz="3200" b="1" kern="1200">
                <a:solidFill>
                  <a:srgbClr val="404040"/>
                </a:solidFill>
                <a:latin typeface="+mj-lt"/>
                <a:ea typeface="+mj-ea"/>
                <a:cs typeface="+mj-cs"/>
              </a:defRPr>
            </a:lvl1pPr>
          </a:lstStyle>
          <a:p>
            <a:r>
              <a:rPr lang="fr-FR" sz="2000">
                <a:solidFill>
                  <a:schemeClr val="tx1"/>
                </a:solidFill>
              </a:rPr>
              <a:t>La connaissance et l'utilisation de la monnaie mobile sont largement contrôlées par les femmes avec quelques fois l’implication du mari</a:t>
            </a:r>
            <a:endParaRPr lang="en-US" sz="2000" dirty="0">
              <a:solidFill>
                <a:schemeClr val="tx1"/>
              </a:solidFill>
            </a:endParaRPr>
          </a:p>
        </p:txBody>
      </p:sp>
      <p:sp>
        <p:nvSpPr>
          <p:cNvPr id="26" name="TextBox 29">
            <a:extLst>
              <a:ext uri="{FF2B5EF4-FFF2-40B4-BE49-F238E27FC236}">
                <a16:creationId xmlns="" xmlns:a16="http://schemas.microsoft.com/office/drawing/2014/main" id="{B92EEB38-89B1-4757-89EE-BC7B5DCD1F89}"/>
              </a:ext>
            </a:extLst>
          </p:cNvPr>
          <p:cNvSpPr txBox="1"/>
          <p:nvPr/>
        </p:nvSpPr>
        <p:spPr>
          <a:xfrm>
            <a:off x="3277393" y="5703888"/>
            <a:ext cx="2682877" cy="2460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i="1" dirty="0">
                <a:solidFill>
                  <a:prstClr val="black"/>
                </a:solidFill>
                <a:latin typeface="Myriad Pro"/>
              </a:rPr>
              <a:t># de réponses venant de 59</a:t>
            </a:r>
            <a:r>
              <a:rPr kumimoji="0" lang="fr-FR" sz="1000" b="0" i="1" u="none" strike="noStrike" kern="1200" cap="none" spc="0" normalizeH="0" noProof="0" dirty="0">
                <a:ln>
                  <a:noFill/>
                </a:ln>
                <a:solidFill>
                  <a:prstClr val="black"/>
                </a:solidFill>
                <a:effectLst/>
                <a:uLnTx/>
                <a:uFillTx/>
                <a:latin typeface="Myriad Pro"/>
              </a:rPr>
              <a:t> </a:t>
            </a:r>
            <a:r>
              <a:rPr kumimoji="0" lang="fr-FR" sz="1000" b="0" i="1" u="none" strike="noStrike" kern="1200" cap="none" spc="0" normalizeH="0" baseline="0" noProof="0" dirty="0">
                <a:ln>
                  <a:noFill/>
                </a:ln>
                <a:solidFill>
                  <a:prstClr val="black"/>
                </a:solidFill>
                <a:effectLst/>
                <a:uLnTx/>
                <a:uFillTx/>
                <a:latin typeface="Myriad Pro"/>
              </a:rPr>
              <a:t>femmes</a:t>
            </a:r>
            <a:endParaRPr kumimoji="0" lang="fr-FR" sz="1300" b="0" i="0" u="none" strike="noStrike" kern="1200" cap="none" spc="0" normalizeH="0" baseline="0" noProof="0" dirty="0">
              <a:ln>
                <a:noFill/>
              </a:ln>
              <a:solidFill>
                <a:prstClr val="black"/>
              </a:solidFill>
              <a:effectLst/>
              <a:uLnTx/>
              <a:uFillTx/>
              <a:latin typeface="Myriad Pro"/>
            </a:endParaRPr>
          </a:p>
        </p:txBody>
      </p:sp>
      <p:graphicFrame>
        <p:nvGraphicFramePr>
          <p:cNvPr id="27" name="Object 38">
            <a:extLst>
              <a:ext uri="{FF2B5EF4-FFF2-40B4-BE49-F238E27FC236}">
                <a16:creationId xmlns="" xmlns:a16="http://schemas.microsoft.com/office/drawing/2014/main" id="{2F8946C1-9FBC-45EB-AFF1-E4550E106416}"/>
              </a:ext>
            </a:extLst>
          </p:cNvPr>
          <p:cNvGraphicFramePr>
            <a:graphicFrameLocks/>
          </p:cNvGraphicFramePr>
          <p:nvPr>
            <p:custDataLst>
              <p:tags r:id="rId4"/>
            </p:custDataLst>
            <p:extLst>
              <p:ext uri="{D42A27DB-BD31-4B8C-83A1-F6EECF244321}">
                <p14:modId xmlns:p14="http://schemas.microsoft.com/office/powerpoint/2010/main" val="144876557"/>
              </p:ext>
            </p:extLst>
          </p:nvPr>
        </p:nvGraphicFramePr>
        <p:xfrm>
          <a:off x="266700" y="2057400"/>
          <a:ext cx="8105540" cy="2714752"/>
        </p:xfrm>
        <a:graphic>
          <a:graphicData uri="http://schemas.openxmlformats.org/presentationml/2006/ole">
            <mc:AlternateContent xmlns:mc="http://schemas.openxmlformats.org/markup-compatibility/2006">
              <mc:Choice xmlns:v="urn:schemas-microsoft-com:vml" Requires="v">
                <p:oleObj spid="_x0000_s558096" name="Chart" r:id="rId17" imgW="8105540" imgH="2714752" progId="MSGraph.Chart.8">
                  <p:embed followColorScheme="full"/>
                </p:oleObj>
              </mc:Choice>
              <mc:Fallback>
                <p:oleObj name="Chart" r:id="rId17" imgW="8105540" imgH="2714752" progId="MSGraph.Chart.8">
                  <p:embed followColorScheme="full"/>
                  <p:pic>
                    <p:nvPicPr>
                      <p:cNvPr id="39" name="Object 38"/>
                      <p:cNvPicPr/>
                      <p:nvPr/>
                    </p:nvPicPr>
                    <p:blipFill>
                      <a:blip r:embed="rId18"/>
                      <a:stretch>
                        <a:fillRect/>
                      </a:stretch>
                    </p:blipFill>
                    <p:spPr>
                      <a:xfrm>
                        <a:off x="266700" y="2057400"/>
                        <a:ext cx="8105540" cy="2714752"/>
                      </a:xfrm>
                      <a:prstGeom prst="rect">
                        <a:avLst/>
                      </a:prstGeom>
                    </p:spPr>
                  </p:pic>
                </p:oleObj>
              </mc:Fallback>
            </mc:AlternateContent>
          </a:graphicData>
        </a:graphic>
      </p:graphicFrame>
      <p:sp>
        <p:nvSpPr>
          <p:cNvPr id="28" name="Rectangle 27">
            <a:extLst>
              <a:ext uri="{FF2B5EF4-FFF2-40B4-BE49-F238E27FC236}">
                <a16:creationId xmlns="" xmlns:a16="http://schemas.microsoft.com/office/drawing/2014/main" id="{EE3A3764-728B-4E1E-A9E6-DE9920487922}"/>
              </a:ext>
            </a:extLst>
          </p:cNvPr>
          <p:cNvSpPr/>
          <p:nvPr>
            <p:custDataLst>
              <p:tags r:id="rId5"/>
            </p:custDataLst>
          </p:nvPr>
        </p:nvSpPr>
        <p:spPr bwMode="auto">
          <a:xfrm>
            <a:off x="4564063" y="4699000"/>
            <a:ext cx="1493838"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6FF411FD-96F6-4AA2-9356-46A3AF4C12C4}" type="datetime'Soi-''même e''t aut''res me''m''bres d''''e la f''amille'''''">
              <a:rPr lang="en-US" altLang="en-US" sz="1200">
                <a:solidFill>
                  <a:schemeClr val="tx1"/>
                </a:solidFill>
              </a:rPr>
              <a:pPr/>
              <a:t>Soi-même et autres membres de la famille</a:t>
            </a:fld>
            <a:endParaRPr lang="en-US" sz="1200">
              <a:solidFill>
                <a:schemeClr val="tx1"/>
              </a:solidFill>
              <a:sym typeface="+mn-lt"/>
            </a:endParaRPr>
          </a:p>
        </p:txBody>
      </p:sp>
      <p:sp>
        <p:nvSpPr>
          <p:cNvPr id="29" name="Rectangle 28">
            <a:extLst>
              <a:ext uri="{FF2B5EF4-FFF2-40B4-BE49-F238E27FC236}">
                <a16:creationId xmlns="" xmlns:a16="http://schemas.microsoft.com/office/drawing/2014/main" id="{8DB4BF47-3E1E-4B54-A897-BE8477F08B22}"/>
              </a:ext>
            </a:extLst>
          </p:cNvPr>
          <p:cNvSpPr/>
          <p:nvPr>
            <p:custDataLst>
              <p:tags r:id="rId6"/>
            </p:custDataLst>
          </p:nvPr>
        </p:nvSpPr>
        <p:spPr bwMode="auto">
          <a:xfrm>
            <a:off x="2765425" y="4699000"/>
            <a:ext cx="12144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06FF401E-3922-45C9-B922-BF7F395D4EAB}" type="datetime'''S''''''oi''-m''ê''''me'''''' ''''e''''t'''''' ''''m''ar''i'">
              <a:rPr lang="en-US" altLang="en-US" sz="1200">
                <a:solidFill>
                  <a:schemeClr val="tx1"/>
                </a:solidFill>
              </a:rPr>
              <a:pPr/>
              <a:t>Soi-même et mari</a:t>
            </a:fld>
            <a:endParaRPr lang="en-US" sz="1200">
              <a:solidFill>
                <a:schemeClr val="tx1"/>
              </a:solidFill>
              <a:sym typeface="+mn-lt"/>
            </a:endParaRPr>
          </a:p>
        </p:txBody>
      </p:sp>
      <p:sp>
        <p:nvSpPr>
          <p:cNvPr id="30" name="Rectangle 29">
            <a:extLst>
              <a:ext uri="{FF2B5EF4-FFF2-40B4-BE49-F238E27FC236}">
                <a16:creationId xmlns="" xmlns:a16="http://schemas.microsoft.com/office/drawing/2014/main" id="{5E8796F5-3314-465B-8CAE-47B2F13D3051}"/>
              </a:ext>
            </a:extLst>
          </p:cNvPr>
          <p:cNvSpPr/>
          <p:nvPr>
            <p:custDataLst>
              <p:tags r:id="rId7"/>
            </p:custDataLst>
          </p:nvPr>
        </p:nvSpPr>
        <p:spPr bwMode="auto">
          <a:xfrm>
            <a:off x="1077913" y="4699000"/>
            <a:ext cx="7016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6383E0C1-4019-424A-A8C2-766A1E2DB121}" type="datetime'S''''''''''''oi''''''''''''''''-mê''''m''''''''''''e'''''">
              <a:rPr lang="en-US" altLang="en-US" sz="1200">
                <a:solidFill>
                  <a:schemeClr val="tx1"/>
                </a:solidFill>
              </a:rPr>
              <a:pPr/>
              <a:t>Soi-même</a:t>
            </a:fld>
            <a:endParaRPr lang="en-US" sz="1200" dirty="0">
              <a:solidFill>
                <a:schemeClr val="tx1"/>
              </a:solidFill>
              <a:sym typeface="+mn-lt"/>
            </a:endParaRPr>
          </a:p>
        </p:txBody>
      </p:sp>
      <p:sp>
        <p:nvSpPr>
          <p:cNvPr id="31" name="Rectangle 30">
            <a:extLst>
              <a:ext uri="{FF2B5EF4-FFF2-40B4-BE49-F238E27FC236}">
                <a16:creationId xmlns="" xmlns:a16="http://schemas.microsoft.com/office/drawing/2014/main" id="{3560CE88-AB24-4B0E-9611-D67ED19C5CA9}"/>
              </a:ext>
            </a:extLst>
          </p:cNvPr>
          <p:cNvSpPr/>
          <p:nvPr>
            <p:custDataLst>
              <p:tags r:id="rId8"/>
            </p:custDataLst>
          </p:nvPr>
        </p:nvSpPr>
        <p:spPr bwMode="auto">
          <a:xfrm>
            <a:off x="6640513" y="4699000"/>
            <a:ext cx="12160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A93CF343-AEAF-4436-895B-FF86B6EAD328}" type="datetime'Qu''e''''lq''u’un'''' ''''d''''''''''’''''''a''''''u''tr''''e'">
              <a:rPr lang="en-US" altLang="en-US" sz="1200">
                <a:solidFill>
                  <a:schemeClr val="tx1"/>
                </a:solidFill>
              </a:rPr>
              <a:pPr/>
              <a:t>Quelqu’un d’autre</a:t>
            </a:fld>
            <a:endParaRPr lang="en-US" sz="1200">
              <a:solidFill>
                <a:schemeClr val="tx1"/>
              </a:solidFill>
              <a:sym typeface="+mn-lt"/>
            </a:endParaRPr>
          </a:p>
        </p:txBody>
      </p:sp>
      <p:sp>
        <p:nvSpPr>
          <p:cNvPr id="32" name="Rectangle 31">
            <a:extLst>
              <a:ext uri="{FF2B5EF4-FFF2-40B4-BE49-F238E27FC236}">
                <a16:creationId xmlns="" xmlns:a16="http://schemas.microsoft.com/office/drawing/2014/main" id="{737062F5-6401-44D9-BD25-9BCF94735FF3}"/>
              </a:ext>
            </a:extLst>
          </p:cNvPr>
          <p:cNvSpPr/>
          <p:nvPr>
            <p:custDataLst>
              <p:tags r:id="rId9"/>
            </p:custDataLst>
          </p:nvPr>
        </p:nvSpPr>
        <p:spPr bwMode="auto">
          <a:xfrm>
            <a:off x="3070225" y="5237163"/>
            <a:ext cx="214313" cy="160338"/>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66D8905A-BA23-4455-8D47-6586074C3097}"/>
              </a:ext>
            </a:extLst>
          </p:cNvPr>
          <p:cNvSpPr/>
          <p:nvPr>
            <p:custDataLst>
              <p:tags r:id="rId10"/>
            </p:custDataLst>
          </p:nvPr>
        </p:nvSpPr>
        <p:spPr bwMode="auto">
          <a:xfrm>
            <a:off x="3070225" y="5470525"/>
            <a:ext cx="214313" cy="160338"/>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2976B041-BC3D-400A-BA97-FABBD119F1AB}"/>
              </a:ext>
            </a:extLst>
          </p:cNvPr>
          <p:cNvSpPr/>
          <p:nvPr>
            <p:custDataLst>
              <p:tags r:id="rId11"/>
            </p:custDataLst>
          </p:nvPr>
        </p:nvSpPr>
        <p:spPr bwMode="auto">
          <a:xfrm>
            <a:off x="3335338" y="5465763"/>
            <a:ext cx="25923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956F288D-F078-4A02-A57E-E44C1F7C18E6}" type="datetime'Contrôl''e de ''''''l’us''''''ag''e d''u ''c''ompte de MM'''">
              <a:rPr lang="en-US" altLang="en-US" sz="1200">
                <a:solidFill>
                  <a:schemeClr val="tx1"/>
                </a:solidFill>
              </a:rPr>
              <a:pPr/>
              <a:t>Contrôle de l’usage du compte de MM</a:t>
            </a:fld>
            <a:endParaRPr lang="en-US" sz="1200" dirty="0">
              <a:solidFill>
                <a:schemeClr val="tx1"/>
              </a:solidFill>
              <a:sym typeface="+mn-lt"/>
            </a:endParaRPr>
          </a:p>
        </p:txBody>
      </p:sp>
      <p:sp>
        <p:nvSpPr>
          <p:cNvPr id="35" name="Rectangle 34">
            <a:extLst>
              <a:ext uri="{FF2B5EF4-FFF2-40B4-BE49-F238E27FC236}">
                <a16:creationId xmlns="" xmlns:a16="http://schemas.microsoft.com/office/drawing/2014/main" id="{B5A56875-0573-432A-8FE8-A91F24B5C54B}"/>
              </a:ext>
            </a:extLst>
          </p:cNvPr>
          <p:cNvSpPr/>
          <p:nvPr>
            <p:custDataLst>
              <p:tags r:id="rId12"/>
            </p:custDataLst>
          </p:nvPr>
        </p:nvSpPr>
        <p:spPr bwMode="auto">
          <a:xfrm>
            <a:off x="3335338" y="5232400"/>
            <a:ext cx="22050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765883EF-B5FE-4C6B-913A-985408100B7E}" type="datetime'C''onnai''s''sa''''''''nce du compte'''' ''d''e M''''M'''">
              <a:rPr lang="en-US" altLang="en-US" sz="1200">
                <a:solidFill>
                  <a:schemeClr val="tx1"/>
                </a:solidFill>
              </a:rPr>
              <a:pPr/>
              <a:t>Connaissance du compte de MM</a:t>
            </a:fld>
            <a:endParaRPr lang="en-US" sz="1200" dirty="0">
              <a:solidFill>
                <a:schemeClr val="tx1"/>
              </a:solidFill>
              <a:sym typeface="+mn-lt"/>
            </a:endParaRPr>
          </a:p>
        </p:txBody>
      </p:sp>
      <p:grpSp>
        <p:nvGrpSpPr>
          <p:cNvPr id="36" name="Groupe 35">
            <a:extLst>
              <a:ext uri="{FF2B5EF4-FFF2-40B4-BE49-F238E27FC236}">
                <a16:creationId xmlns="" xmlns:a16="http://schemas.microsoft.com/office/drawing/2014/main" id="{B9FB4E4A-CD65-49D6-B638-5FCD6EC9FFD8}"/>
              </a:ext>
            </a:extLst>
          </p:cNvPr>
          <p:cNvGrpSpPr/>
          <p:nvPr/>
        </p:nvGrpSpPr>
        <p:grpSpPr>
          <a:xfrm rot="5400000">
            <a:off x="7915900" y="2692400"/>
            <a:ext cx="2199941" cy="185267"/>
            <a:chOff x="636588" y="5083"/>
            <a:chExt cx="2199941" cy="185267"/>
          </a:xfrm>
        </p:grpSpPr>
        <p:sp>
          <p:nvSpPr>
            <p:cNvPr id="39" name="Rectangle 38">
              <a:extLst>
                <a:ext uri="{FF2B5EF4-FFF2-40B4-BE49-F238E27FC236}">
                  <a16:creationId xmlns="" xmlns:a16="http://schemas.microsoft.com/office/drawing/2014/main" id="{C265F05D-5F88-4988-B64F-6B944EADF51A}"/>
                </a:ext>
              </a:extLst>
            </p:cNvPr>
            <p:cNvSpPr/>
            <p:nvPr/>
          </p:nvSpPr>
          <p:spPr>
            <a:xfrm>
              <a:off x="636588" y="5083"/>
              <a:ext cx="1089025" cy="185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Offre </a:t>
              </a:r>
            </a:p>
          </p:txBody>
        </p:sp>
        <p:sp>
          <p:nvSpPr>
            <p:cNvPr id="55" name="Rectangle 54">
              <a:extLst>
                <a:ext uri="{FF2B5EF4-FFF2-40B4-BE49-F238E27FC236}">
                  <a16:creationId xmlns="" xmlns:a16="http://schemas.microsoft.com/office/drawing/2014/main" id="{B97FD12F-5F9A-44E5-B5C2-76ECCD49B73F}"/>
                </a:ext>
              </a:extLst>
            </p:cNvPr>
            <p:cNvSpPr/>
            <p:nvPr/>
          </p:nvSpPr>
          <p:spPr>
            <a:xfrm>
              <a:off x="1747504" y="5083"/>
              <a:ext cx="1089025" cy="18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Demande </a:t>
              </a:r>
            </a:p>
          </p:txBody>
        </p:sp>
      </p:grpSp>
      <p:sp>
        <p:nvSpPr>
          <p:cNvPr id="56" name="TextBox 32">
            <a:extLst>
              <a:ext uri="{FF2B5EF4-FFF2-40B4-BE49-F238E27FC236}">
                <a16:creationId xmlns="" xmlns:a16="http://schemas.microsoft.com/office/drawing/2014/main" id="{C52729A1-15CE-488A-9D90-81A6D65BE809}"/>
              </a:ext>
            </a:extLst>
          </p:cNvPr>
          <p:cNvSpPr txBox="1"/>
          <p:nvPr/>
        </p:nvSpPr>
        <p:spPr>
          <a:xfrm>
            <a:off x="2411760" y="1609636"/>
            <a:ext cx="4197074" cy="523220"/>
          </a:xfrm>
          <a:prstGeom prst="rect">
            <a:avLst/>
          </a:prstGeom>
          <a:noFill/>
        </p:spPr>
        <p:txBody>
          <a:bodyPr wrap="square" rtlCol="0">
            <a:spAutoFit/>
          </a:bodyPr>
          <a:lstStyle/>
          <a:p>
            <a:pPr lvl="0" algn="ctr">
              <a:defRPr/>
            </a:pPr>
            <a:r>
              <a:rPr lang="fr-FR" sz="1400" b="1" dirty="0">
                <a:solidFill>
                  <a:prstClr val="black"/>
                </a:solidFill>
              </a:rPr>
              <a:t>Connaissance et contrôle de l'utilisation des comptes de monnaie mobile</a:t>
            </a:r>
            <a:r>
              <a:rPr lang="en-GB" sz="1400" b="1" baseline="30000" dirty="0">
                <a:solidFill>
                  <a:prstClr val="black"/>
                </a:solidFill>
              </a:rPr>
              <a:t>1</a:t>
            </a:r>
            <a:r>
              <a:rPr lang="en-GB" sz="1400" b="1" dirty="0">
                <a:solidFill>
                  <a:prstClr val="black"/>
                </a:solidFill>
              </a:rPr>
              <a:t> </a:t>
            </a:r>
          </a:p>
        </p:txBody>
      </p:sp>
      <p:cxnSp>
        <p:nvCxnSpPr>
          <p:cNvPr id="57" name="Straight Connector 154">
            <a:extLst>
              <a:ext uri="{FF2B5EF4-FFF2-40B4-BE49-F238E27FC236}">
                <a16:creationId xmlns="" xmlns:a16="http://schemas.microsoft.com/office/drawing/2014/main" id="{05E999E3-113A-4736-99FC-2318BE9F869C}"/>
              </a:ext>
            </a:extLst>
          </p:cNvPr>
          <p:cNvCxnSpPr/>
          <p:nvPr/>
        </p:nvCxnSpPr>
        <p:spPr>
          <a:xfrm>
            <a:off x="2535166" y="2138363"/>
            <a:ext cx="40514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98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 1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5810" name="Diapositive think-cell" r:id="rId4" imgW="508" imgH="508" progId="TCLayout.ActiveDocument.1">
                  <p:embed/>
                </p:oleObj>
              </mc:Choice>
              <mc:Fallback>
                <p:oleObj name="Diapositive think-cell" r:id="rId4" imgW="508" imgH="508" progId="TCLayout.ActiveDocument.1">
                  <p:embed/>
                  <p:pic>
                    <p:nvPicPr>
                      <p:cNvPr id="11" name="Objet 10"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re 2"/>
          <p:cNvSpPr>
            <a:spLocks noGrp="1"/>
          </p:cNvSpPr>
          <p:nvPr>
            <p:ph type="title"/>
          </p:nvPr>
        </p:nvSpPr>
        <p:spPr>
          <a:xfrm>
            <a:off x="457200" y="44624"/>
            <a:ext cx="7391400" cy="609600"/>
          </a:xfrm>
        </p:spPr>
        <p:txBody>
          <a:bodyPr/>
          <a:lstStyle/>
          <a:p>
            <a:r>
              <a:rPr lang="fr-FR" sz="2000" dirty="0">
                <a:solidFill>
                  <a:schemeClr val="tx1"/>
                </a:solidFill>
              </a:rPr>
              <a:t>Sur le plan social, des contraintes comme la prise en charge des dépenses d’autres membres de la famille sont aussi un frein à la stabilité financière des femmes</a:t>
            </a:r>
          </a:p>
        </p:txBody>
      </p:sp>
      <p:sp>
        <p:nvSpPr>
          <p:cNvPr id="4" name="Espace réservé du texte 3"/>
          <p:cNvSpPr>
            <a:spLocks noGrp="1"/>
          </p:cNvSpPr>
          <p:nvPr>
            <p:ph type="body" sz="quarter" idx="37"/>
          </p:nvPr>
        </p:nvSpPr>
        <p:spPr/>
        <p:txBody>
          <a:bodyPr/>
          <a:lstStyle/>
          <a:p>
            <a:r>
              <a:rPr lang="fr-FR" sz="900" dirty="0"/>
              <a:t>* Le ménage peut être défini comme un groupe de personnes, apparentées ou non, vivant ensemble sous le même toit et mettant en commun tout ou partie de leurs ressources pour subvenir à leurs besoins essentiels, notamment le logement et la nourriture. </a:t>
            </a:r>
          </a:p>
          <a:p>
            <a:r>
              <a:rPr lang="fr-FR" sz="900" dirty="0"/>
              <a:t>Sources : [1] ILO - </a:t>
            </a:r>
            <a:r>
              <a:rPr lang="en-US" sz="900" dirty="0"/>
              <a:t>Assessment of the environment for the development of women’s entrepreneurship in Cameroon, Mali, Nigeria, Rwanda and Senegal 2011, </a:t>
            </a:r>
            <a:r>
              <a:rPr lang="fr-FR" sz="900" dirty="0"/>
              <a:t>[2] ANSD – Rapport définitif RGPHAE 2013 </a:t>
            </a:r>
          </a:p>
        </p:txBody>
      </p:sp>
      <p:sp>
        <p:nvSpPr>
          <p:cNvPr id="2" name="Espace réservé du numéro de diapositive 1"/>
          <p:cNvSpPr>
            <a:spLocks noGrp="1"/>
          </p:cNvSpPr>
          <p:nvPr>
            <p:ph type="sldNum" sz="quarter" idx="4"/>
          </p:nvPr>
        </p:nvSpPr>
        <p:spPr/>
        <p:txBody>
          <a:bodyPr/>
          <a:lstStyle/>
          <a:p>
            <a:fld id="{2595D1C1-32D3-4A09-A3BB-830F14256841}" type="slidenum">
              <a:rPr lang="en-US" smtClean="0">
                <a:solidFill>
                  <a:prstClr val="black">
                    <a:tint val="75000"/>
                  </a:prstClr>
                </a:solidFill>
              </a:rPr>
              <a:pPr/>
              <a:t>29</a:t>
            </a:fld>
            <a:endParaRPr lang="en-US" dirty="0">
              <a:solidFill>
                <a:prstClr val="black">
                  <a:tint val="75000"/>
                </a:prstClr>
              </a:solidFill>
            </a:endParaRPr>
          </a:p>
        </p:txBody>
      </p:sp>
      <p:grpSp>
        <p:nvGrpSpPr>
          <p:cNvPr id="20" name="Groupe 19"/>
          <p:cNvGrpSpPr/>
          <p:nvPr/>
        </p:nvGrpSpPr>
        <p:grpSpPr>
          <a:xfrm rot="5400000">
            <a:off x="7915900" y="2380412"/>
            <a:ext cx="2199941" cy="185267"/>
            <a:chOff x="636588" y="5083"/>
            <a:chExt cx="2199941" cy="185267"/>
          </a:xfrm>
        </p:grpSpPr>
        <p:sp>
          <p:nvSpPr>
            <p:cNvPr id="21" name="Rectangle 20"/>
            <p:cNvSpPr/>
            <p:nvPr/>
          </p:nvSpPr>
          <p:spPr>
            <a:xfrm>
              <a:off x="636588" y="5083"/>
              <a:ext cx="1089025" cy="185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Offre </a:t>
              </a:r>
            </a:p>
          </p:txBody>
        </p:sp>
        <p:sp>
          <p:nvSpPr>
            <p:cNvPr id="23" name="Rectangle 22"/>
            <p:cNvSpPr/>
            <p:nvPr/>
          </p:nvSpPr>
          <p:spPr>
            <a:xfrm>
              <a:off x="1747504" y="5083"/>
              <a:ext cx="1089025" cy="18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Demande </a:t>
              </a:r>
            </a:p>
          </p:txBody>
        </p:sp>
      </p:grpSp>
      <p:sp>
        <p:nvSpPr>
          <p:cNvPr id="18" name="Rectangle 17"/>
          <p:cNvSpPr/>
          <p:nvPr/>
        </p:nvSpPr>
        <p:spPr>
          <a:xfrm>
            <a:off x="2703354" y="1417032"/>
            <a:ext cx="5925616" cy="193995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buFont typeface="Arial" panose="020B0604020202020204" pitchFamily="34" charset="0"/>
              <a:buChar char="•"/>
            </a:pPr>
            <a:r>
              <a:rPr lang="fr-FR" sz="1600" dirty="0">
                <a:solidFill>
                  <a:schemeClr val="tx1"/>
                </a:solidFill>
              </a:rPr>
              <a:t>Les femmes devant assumer la plupart des tâches ménagères et familiales peinent à exercer pleinement leurs activités économiques</a:t>
            </a:r>
            <a:r>
              <a:rPr lang="en-GB" sz="1600" baseline="30000" dirty="0">
                <a:solidFill>
                  <a:prstClr val="black"/>
                </a:solidFill>
              </a:rPr>
              <a:t> 1</a:t>
            </a:r>
            <a:r>
              <a:rPr lang="en-GB" sz="1600" dirty="0">
                <a:solidFill>
                  <a:prstClr val="black"/>
                </a:solidFill>
              </a:rPr>
              <a:t> et </a:t>
            </a:r>
            <a:r>
              <a:rPr lang="fr-FR" sz="1600" dirty="0">
                <a:solidFill>
                  <a:schemeClr val="tx1"/>
                </a:solidFill>
              </a:rPr>
              <a:t>rencontrent des difficultés à déléguer leurs responsabilités familiales. </a:t>
            </a:r>
          </a:p>
        </p:txBody>
      </p:sp>
      <p:sp>
        <p:nvSpPr>
          <p:cNvPr id="25" name="Rectangle 24"/>
          <p:cNvSpPr/>
          <p:nvPr/>
        </p:nvSpPr>
        <p:spPr>
          <a:xfrm>
            <a:off x="323528" y="1417032"/>
            <a:ext cx="1872208" cy="193995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Difficultés de conciliation entre la vie professionnelle et la vie familiale</a:t>
            </a:r>
          </a:p>
        </p:txBody>
      </p:sp>
      <p:sp>
        <p:nvSpPr>
          <p:cNvPr id="32" name="Rectangle 31"/>
          <p:cNvSpPr/>
          <p:nvPr/>
        </p:nvSpPr>
        <p:spPr>
          <a:xfrm>
            <a:off x="323528" y="3758232"/>
            <a:ext cx="1872208" cy="193995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Appui au mari, parents, et autres membres de la famille</a:t>
            </a:r>
          </a:p>
        </p:txBody>
      </p:sp>
      <p:sp>
        <p:nvSpPr>
          <p:cNvPr id="33" name="Rectangle 32"/>
          <p:cNvSpPr/>
          <p:nvPr/>
        </p:nvSpPr>
        <p:spPr>
          <a:xfrm>
            <a:off x="2703354" y="3758232"/>
            <a:ext cx="5925616" cy="193995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600" dirty="0">
                <a:solidFill>
                  <a:schemeClr val="tx1"/>
                </a:solidFill>
              </a:rPr>
              <a:t>22% des </a:t>
            </a:r>
            <a:r>
              <a:rPr lang="fr-FR" sz="1600" dirty="0" smtClean="0">
                <a:solidFill>
                  <a:schemeClr val="tx1"/>
                </a:solidFill>
              </a:rPr>
              <a:t>ménages sont </a:t>
            </a:r>
            <a:r>
              <a:rPr lang="fr-FR" sz="1600" dirty="0">
                <a:solidFill>
                  <a:schemeClr val="tx1"/>
                </a:solidFill>
              </a:rPr>
              <a:t>dirigés par des femmes</a:t>
            </a:r>
            <a:r>
              <a:rPr lang="en-GB" sz="1600" baseline="30000" dirty="0">
                <a:solidFill>
                  <a:prstClr val="black"/>
                </a:solidFill>
              </a:rPr>
              <a:t>2</a:t>
            </a:r>
            <a:r>
              <a:rPr lang="fr-FR" sz="1600" dirty="0">
                <a:solidFill>
                  <a:schemeClr val="tx1"/>
                </a:solidFill>
              </a:rPr>
              <a:t> qui doivent prendre en charge les besoin d’autres membres de la famille. Ceci limite leur capacité à épargner et/ou investir</a:t>
            </a:r>
          </a:p>
        </p:txBody>
      </p:sp>
    </p:spTree>
    <p:extLst>
      <p:ext uri="{BB962C8B-B14F-4D97-AF65-F5344CB8AC3E}">
        <p14:creationId xmlns:p14="http://schemas.microsoft.com/office/powerpoint/2010/main" val="229316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 xmlns:a16="http://schemas.microsoft.com/office/drawing/2014/main" id="{9781DE29-C2A3-4AA0-9B81-CFCDB1DE5CAC}"/>
              </a:ext>
            </a:extLst>
          </p:cNvPr>
          <p:cNvSpPr>
            <a:spLocks noGrp="1"/>
          </p:cNvSpPr>
          <p:nvPr>
            <p:ph type="sldNum" sz="quarter" idx="4"/>
          </p:nvPr>
        </p:nvSpPr>
        <p:spPr/>
        <p:txBody>
          <a:bodyPr/>
          <a:lstStyle/>
          <a:p>
            <a:fld id="{56481AA1-0592-4126-91A5-3159F5A83C12}" type="slidenum">
              <a:rPr lang="en-GB" smtClean="0"/>
              <a:pPr/>
              <a:t>3</a:t>
            </a:fld>
            <a:endParaRPr lang="en-GB" dirty="0"/>
          </a:p>
        </p:txBody>
      </p:sp>
      <p:sp>
        <p:nvSpPr>
          <p:cNvPr id="12" name="Title 9">
            <a:extLst>
              <a:ext uri="{FF2B5EF4-FFF2-40B4-BE49-F238E27FC236}">
                <a16:creationId xmlns="" xmlns:a16="http://schemas.microsoft.com/office/drawing/2014/main" id="{ED200808-02F6-411C-AADC-542DFB765E8A}"/>
              </a:ext>
            </a:extLst>
          </p:cNvPr>
          <p:cNvSpPr>
            <a:spLocks noGrp="1"/>
          </p:cNvSpPr>
          <p:nvPr>
            <p:ph type="title"/>
          </p:nvPr>
        </p:nvSpPr>
        <p:spPr>
          <a:xfrm>
            <a:off x="457200" y="304800"/>
            <a:ext cx="7391400" cy="609600"/>
          </a:xfrm>
        </p:spPr>
        <p:txBody>
          <a:bodyPr/>
          <a:lstStyle/>
          <a:p>
            <a:r>
              <a:rPr lang="fr-FR" sz="2200" dirty="0"/>
              <a:t>Table des matières</a:t>
            </a:r>
          </a:p>
        </p:txBody>
      </p:sp>
      <p:sp>
        <p:nvSpPr>
          <p:cNvPr id="13" name="Text Placeholder 4">
            <a:extLst>
              <a:ext uri="{FF2B5EF4-FFF2-40B4-BE49-F238E27FC236}">
                <a16:creationId xmlns="" xmlns:a16="http://schemas.microsoft.com/office/drawing/2014/main" id="{4BB01234-EE47-4E55-A762-124F32CC90FC}"/>
              </a:ext>
            </a:extLst>
          </p:cNvPr>
          <p:cNvSpPr>
            <a:spLocks noGrp="1"/>
          </p:cNvSpPr>
          <p:nvPr>
            <p:ph type="body" sz="quarter" idx="4294967295"/>
          </p:nvPr>
        </p:nvSpPr>
        <p:spPr>
          <a:xfrm>
            <a:off x="581935" y="4869160"/>
            <a:ext cx="6897147" cy="720000"/>
          </a:xfrm>
          <a:prstGeom prst="roundRect">
            <a:avLst/>
          </a:prstGeom>
          <a:noFill/>
          <a:ln w="19050">
            <a:solidFill>
              <a:schemeClr val="accent1"/>
            </a:solidFill>
          </a:ln>
        </p:spPr>
        <p:txBody>
          <a:bodyPr lIns="82058" tIns="41029" rIns="82058" bIns="41029" anchor="ctr"/>
          <a:lstStyle/>
          <a:p>
            <a:pPr marL="0" indent="0">
              <a:buNone/>
            </a:pPr>
            <a:r>
              <a:rPr lang="fr-FR" sz="1600" dirty="0">
                <a:latin typeface="+mj-lt"/>
              </a:rPr>
              <a:t>Usage des produits financiers </a:t>
            </a:r>
            <a:r>
              <a:rPr lang="en-GB" sz="1600" dirty="0">
                <a:latin typeface="+mj-lt"/>
              </a:rPr>
              <a:t>	</a:t>
            </a:r>
          </a:p>
        </p:txBody>
      </p:sp>
      <p:sp>
        <p:nvSpPr>
          <p:cNvPr id="14" name="Text Placeholder 3">
            <a:extLst>
              <a:ext uri="{FF2B5EF4-FFF2-40B4-BE49-F238E27FC236}">
                <a16:creationId xmlns="" xmlns:a16="http://schemas.microsoft.com/office/drawing/2014/main" id="{15609964-0148-465C-B5E4-89D7150B8603}"/>
              </a:ext>
            </a:extLst>
          </p:cNvPr>
          <p:cNvSpPr txBox="1">
            <a:spLocks/>
          </p:cNvSpPr>
          <p:nvPr/>
        </p:nvSpPr>
        <p:spPr>
          <a:xfrm>
            <a:off x="581936" y="2996952"/>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dirty="0">
                <a:ln>
                  <a:noFill/>
                </a:ln>
                <a:solidFill>
                  <a:prstClr val="black"/>
                </a:solidFill>
                <a:effectLst/>
                <a:uLnTx/>
                <a:uFillTx/>
                <a:latin typeface="Myriad Pro"/>
              </a:rPr>
              <a:t>Accès et mobilité</a:t>
            </a:r>
          </a:p>
        </p:txBody>
      </p:sp>
      <p:sp>
        <p:nvSpPr>
          <p:cNvPr id="15" name="Text Placeholder 3">
            <a:extLst>
              <a:ext uri="{FF2B5EF4-FFF2-40B4-BE49-F238E27FC236}">
                <a16:creationId xmlns="" xmlns:a16="http://schemas.microsoft.com/office/drawing/2014/main" id="{F6393D7E-94FC-4654-8B07-57B132ECFD07}"/>
              </a:ext>
            </a:extLst>
          </p:cNvPr>
          <p:cNvSpPr txBox="1">
            <a:spLocks/>
          </p:cNvSpPr>
          <p:nvPr/>
        </p:nvSpPr>
        <p:spPr>
          <a:xfrm>
            <a:off x="581936" y="1268760"/>
            <a:ext cx="6897147" cy="720000"/>
          </a:xfrm>
          <a:prstGeom prst="roundRect">
            <a:avLst/>
          </a:prstGeom>
          <a:solidFill>
            <a:schemeClr val="accent1"/>
          </a:solid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0" baseline="0">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1" i="0" u="none" strike="noStrike" kern="1200" cap="none" spc="0" normalizeH="0" baseline="0" dirty="0">
                <a:ln>
                  <a:noFill/>
                </a:ln>
                <a:solidFill>
                  <a:prstClr val="white"/>
                </a:solidFill>
                <a:effectLst/>
                <a:uLnTx/>
                <a:uFillTx/>
                <a:latin typeface="Myriad Pro"/>
              </a:rPr>
              <a:t>Introduction </a:t>
            </a:r>
          </a:p>
        </p:txBody>
      </p:sp>
      <p:sp>
        <p:nvSpPr>
          <p:cNvPr id="16" name="Text Placeholder 3">
            <a:extLst>
              <a:ext uri="{FF2B5EF4-FFF2-40B4-BE49-F238E27FC236}">
                <a16:creationId xmlns="" xmlns:a16="http://schemas.microsoft.com/office/drawing/2014/main" id="{11AE810C-4B62-48BE-9518-AA3BAC23FFF9}"/>
              </a:ext>
            </a:extLst>
          </p:cNvPr>
          <p:cNvSpPr txBox="1">
            <a:spLocks/>
          </p:cNvSpPr>
          <p:nvPr/>
        </p:nvSpPr>
        <p:spPr>
          <a:xfrm>
            <a:off x="581936" y="2132856"/>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prstClr val="black"/>
                </a:solidFill>
                <a:effectLst/>
                <a:uLnTx/>
                <a:uFillTx/>
                <a:latin typeface="Myriad Pro"/>
              </a:rPr>
              <a:t>Profil</a:t>
            </a:r>
            <a:r>
              <a:rPr lang="fr-FR" b="0" dirty="0">
                <a:solidFill>
                  <a:prstClr val="black"/>
                </a:solidFill>
                <a:latin typeface="Myriad Pro"/>
              </a:rPr>
              <a:t> : Qui est-elle ?</a:t>
            </a:r>
            <a:endParaRPr kumimoji="0" lang="fr-FR" sz="1600" b="0" i="0" u="none" strike="noStrike" kern="1200" cap="none" spc="0" normalizeH="0" baseline="0" noProof="0" dirty="0">
              <a:ln>
                <a:noFill/>
              </a:ln>
              <a:solidFill>
                <a:prstClr val="black"/>
              </a:solidFill>
              <a:effectLst/>
              <a:uLnTx/>
              <a:uFillTx/>
              <a:latin typeface="Myriad Pro"/>
            </a:endParaRPr>
          </a:p>
        </p:txBody>
      </p:sp>
      <p:sp>
        <p:nvSpPr>
          <p:cNvPr id="17" name="Text Placeholder 3">
            <a:extLst>
              <a:ext uri="{FF2B5EF4-FFF2-40B4-BE49-F238E27FC236}">
                <a16:creationId xmlns="" xmlns:a16="http://schemas.microsoft.com/office/drawing/2014/main" id="{B96D1070-C671-4DEB-92E8-2D4A00CCFB18}"/>
              </a:ext>
            </a:extLst>
          </p:cNvPr>
          <p:cNvSpPr txBox="1">
            <a:spLocks/>
          </p:cNvSpPr>
          <p:nvPr/>
        </p:nvSpPr>
        <p:spPr>
          <a:xfrm>
            <a:off x="581936" y="3933056"/>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dirty="0">
                <a:ln>
                  <a:noFill/>
                </a:ln>
                <a:solidFill>
                  <a:prstClr val="black"/>
                </a:solidFill>
                <a:effectLst/>
                <a:uLnTx/>
                <a:uFillTx/>
                <a:latin typeface="Myriad Pro"/>
              </a:rPr>
              <a:t>Exigences d’ouverture de compte</a:t>
            </a:r>
          </a:p>
        </p:txBody>
      </p:sp>
      <p:sp>
        <p:nvSpPr>
          <p:cNvPr id="18" name="Text Placeholder 4">
            <a:extLst>
              <a:ext uri="{FF2B5EF4-FFF2-40B4-BE49-F238E27FC236}">
                <a16:creationId xmlns="" xmlns:a16="http://schemas.microsoft.com/office/drawing/2014/main" id="{C0D27186-1D3D-4E2A-809B-D60817C40DF1}"/>
              </a:ext>
            </a:extLst>
          </p:cNvPr>
          <p:cNvSpPr txBox="1">
            <a:spLocks/>
          </p:cNvSpPr>
          <p:nvPr/>
        </p:nvSpPr>
        <p:spPr>
          <a:xfrm>
            <a:off x="581935" y="5805264"/>
            <a:ext cx="6897147" cy="720000"/>
          </a:xfrm>
          <a:prstGeom prst="roundRect">
            <a:avLst/>
          </a:prstGeom>
          <a:noFill/>
          <a:ln w="19050">
            <a:solidFill>
              <a:schemeClr val="accent1"/>
            </a:solidFill>
          </a:ln>
        </p:spPr>
        <p:txBody>
          <a:bodyPr lIns="82058" tIns="41029" rIns="82058" bIns="41029" anchor="ctr"/>
          <a:lstStyle>
            <a:lvl1pPr marL="342900" indent="-342900" algn="l" defTabSz="914400" rtl="0" eaLnBrk="1" latinLnBrk="0" hangingPunct="1">
              <a:spcBef>
                <a:spcPct val="20000"/>
              </a:spcBef>
              <a:buFont typeface="Arial" pitchFamily="34" charset="0"/>
              <a:buNone/>
              <a:defRPr sz="1292" kern="1200" baseline="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dirty="0">
                <a:ln>
                  <a:noFill/>
                </a:ln>
                <a:solidFill>
                  <a:prstClr val="black"/>
                </a:solidFill>
                <a:effectLst/>
                <a:uLnTx/>
                <a:uFillTx/>
                <a:latin typeface="Myriad Pro"/>
              </a:rPr>
              <a:t>Inclusion financière et pouvoir</a:t>
            </a:r>
          </a:p>
        </p:txBody>
      </p:sp>
    </p:spTree>
    <p:extLst>
      <p:ext uri="{BB962C8B-B14F-4D97-AF65-F5344CB8AC3E}">
        <p14:creationId xmlns:p14="http://schemas.microsoft.com/office/powerpoint/2010/main" val="1039931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37065566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1553" name="Diapositive think-cell" r:id="rId19" imgW="421" imgH="423" progId="TCLayout.ActiveDocument.1">
                  <p:embed/>
                </p:oleObj>
              </mc:Choice>
              <mc:Fallback>
                <p:oleObj name="Diapositive think-cell" r:id="rId19" imgW="421" imgH="423" progId="TCLayout.ActiveDocument.1">
                  <p:embed/>
                  <p:pic>
                    <p:nvPicPr>
                      <p:cNvPr id="10" name="Object 9"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IN" sz="1400" dirty="0">
              <a:latin typeface="Myriad Pro"/>
              <a:sym typeface="Myriad Pro"/>
            </a:endParaRPr>
          </a:p>
        </p:txBody>
      </p:sp>
      <p:sp>
        <p:nvSpPr>
          <p:cNvPr id="6" name="Title 5"/>
          <p:cNvSpPr>
            <a:spLocks noGrp="1"/>
          </p:cNvSpPr>
          <p:nvPr>
            <p:ph type="title"/>
          </p:nvPr>
        </p:nvSpPr>
        <p:spPr>
          <a:xfrm>
            <a:off x="395536" y="227112"/>
            <a:ext cx="7931224" cy="609600"/>
          </a:xfrm>
        </p:spPr>
        <p:txBody>
          <a:bodyPr/>
          <a:lstStyle/>
          <a:p>
            <a:r>
              <a:rPr lang="fr-FR" sz="2000" dirty="0">
                <a:solidFill>
                  <a:prstClr val="black"/>
                </a:solidFill>
              </a:rPr>
              <a:t>Ceci est problématique parce que l’inclusion financière sert de locomotive pour l’autonomisation économique des femmes</a:t>
            </a:r>
            <a:endParaRPr lang="en-US" sz="2000" dirty="0">
              <a:solidFill>
                <a:schemeClr val="tx1"/>
              </a:solidFill>
            </a:endParaRPr>
          </a:p>
        </p:txBody>
      </p:sp>
      <p:graphicFrame>
        <p:nvGraphicFramePr>
          <p:cNvPr id="63" name="Object 62"/>
          <p:cNvGraphicFramePr>
            <a:graphicFrameLocks/>
          </p:cNvGraphicFramePr>
          <p:nvPr>
            <p:custDataLst>
              <p:tags r:id="rId4"/>
            </p:custDataLst>
            <p:extLst>
              <p:ext uri="{D42A27DB-BD31-4B8C-83A1-F6EECF244321}">
                <p14:modId xmlns:p14="http://schemas.microsoft.com/office/powerpoint/2010/main" val="999027435"/>
              </p:ext>
            </p:extLst>
          </p:nvPr>
        </p:nvGraphicFramePr>
        <p:xfrm>
          <a:off x="3162300" y="2562126"/>
          <a:ext cx="3467268" cy="2552700"/>
        </p:xfrm>
        <a:graphic>
          <a:graphicData uri="http://schemas.openxmlformats.org/presentationml/2006/ole">
            <mc:AlternateContent xmlns:mc="http://schemas.openxmlformats.org/markup-compatibility/2006">
              <mc:Choice xmlns:v="urn:schemas-microsoft-com:vml" Requires="v">
                <p:oleObj spid="_x0000_s531554" name="Chart" r:id="rId21" imgW="3467268" imgH="2552700" progId="MSGraph.Chart.8">
                  <p:embed followColorScheme="full"/>
                </p:oleObj>
              </mc:Choice>
              <mc:Fallback>
                <p:oleObj name="Chart" r:id="rId21" imgW="3467268" imgH="2552700" progId="MSGraph.Chart.8">
                  <p:embed followColorScheme="full"/>
                  <p:pic>
                    <p:nvPicPr>
                      <p:cNvPr id="63" name="Object 62"/>
                      <p:cNvPicPr/>
                      <p:nvPr/>
                    </p:nvPicPr>
                    <p:blipFill>
                      <a:blip r:embed="rId22"/>
                      <a:stretch>
                        <a:fillRect/>
                      </a:stretch>
                    </p:blipFill>
                    <p:spPr>
                      <a:xfrm>
                        <a:off x="3162300" y="2562126"/>
                        <a:ext cx="3467268" cy="2552700"/>
                      </a:xfrm>
                      <a:prstGeom prst="rect">
                        <a:avLst/>
                      </a:prstGeom>
                    </p:spPr>
                  </p:pic>
                </p:oleObj>
              </mc:Fallback>
            </mc:AlternateContent>
          </a:graphicData>
        </a:graphic>
      </p:graphicFrame>
      <p:sp>
        <p:nvSpPr>
          <p:cNvPr id="75" name="Rectangle 74"/>
          <p:cNvSpPr/>
          <p:nvPr>
            <p:custDataLst>
              <p:tags r:id="rId5"/>
            </p:custDataLst>
          </p:nvPr>
        </p:nvSpPr>
        <p:spPr bwMode="gray">
          <a:xfrm>
            <a:off x="3854450" y="4651276"/>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rgbClr val="4C6C9C"/>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spcBef>
                <a:spcPct val="0"/>
              </a:spcBef>
              <a:spcAft>
                <a:spcPct val="0"/>
              </a:spcAft>
            </a:pPr>
            <a:fld id="{D485987C-A4E6-428E-AE2C-7C7D393FEE41}" type="datetime'''''''3''''4''''''''%'''''''''''''''''''''''''''''''''''''">
              <a:rPr lang="en-IN" altLang="en-US" sz="1400">
                <a:solidFill>
                  <a:schemeClr val="bg1"/>
                </a:solidFill>
                <a:sym typeface="+mn-lt"/>
              </a:rPr>
              <a:pPr/>
              <a:t>34%</a:t>
            </a:fld>
            <a:endParaRPr lang="en-IN" sz="1400">
              <a:solidFill>
                <a:schemeClr val="bg1"/>
              </a:solidFill>
              <a:sym typeface="+mn-lt"/>
            </a:endParaRPr>
          </a:p>
        </p:txBody>
      </p:sp>
      <p:sp>
        <p:nvSpPr>
          <p:cNvPr id="16" name="Rectangle 15"/>
          <p:cNvSpPr/>
          <p:nvPr>
            <p:custDataLst>
              <p:tags r:id="rId6"/>
            </p:custDataLst>
          </p:nvPr>
        </p:nvSpPr>
        <p:spPr bwMode="auto">
          <a:xfrm>
            <a:off x="2573338" y="2955826"/>
            <a:ext cx="641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5632C56-EB3C-4796-BB08-87EC63A69323}" type="datetime'''''''''''''Epa''''''''r''''''''''g''''n''''e'''''''''">
              <a:rPr lang="fr-FR" altLang="en-US" sz="1400">
                <a:solidFill>
                  <a:schemeClr val="tx1"/>
                </a:solidFill>
                <a:sym typeface="+mn-lt"/>
              </a:rPr>
              <a:pPr algn="r">
                <a:spcBef>
                  <a:spcPct val="0"/>
                </a:spcBef>
                <a:spcAft>
                  <a:spcPct val="0"/>
                </a:spcAft>
              </a:pPr>
              <a:t>Epargne</a:t>
            </a:fld>
            <a:endParaRPr lang="fr-FR" sz="1400">
              <a:solidFill>
                <a:schemeClr val="tx1"/>
              </a:solidFill>
              <a:sym typeface="+mn-lt"/>
            </a:endParaRPr>
          </a:p>
        </p:txBody>
      </p:sp>
      <p:sp>
        <p:nvSpPr>
          <p:cNvPr id="77" name="Rectangle 76"/>
          <p:cNvSpPr/>
          <p:nvPr>
            <p:custDataLst>
              <p:tags r:id="rId7"/>
            </p:custDataLst>
          </p:nvPr>
        </p:nvSpPr>
        <p:spPr bwMode="gray">
          <a:xfrm>
            <a:off x="4716463" y="2817714"/>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spcBef>
                <a:spcPct val="0"/>
              </a:spcBef>
              <a:spcAft>
                <a:spcPct val="0"/>
              </a:spcAft>
            </a:pPr>
            <a:fld id="{D4C2A795-0B00-4E06-A55B-A67DE5C25153}" type="datetime'''''73''''''%'''''''''''">
              <a:rPr lang="en-IN" altLang="en-US" sz="1400">
                <a:solidFill>
                  <a:schemeClr val="bg1"/>
                </a:solidFill>
                <a:sym typeface="+mn-lt"/>
              </a:rPr>
              <a:pPr/>
              <a:t>73%</a:t>
            </a:fld>
            <a:endParaRPr lang="en-IN" sz="1400" dirty="0">
              <a:solidFill>
                <a:schemeClr val="bg1"/>
              </a:solidFill>
              <a:sym typeface="+mn-lt"/>
            </a:endParaRPr>
          </a:p>
        </p:txBody>
      </p:sp>
      <p:sp>
        <p:nvSpPr>
          <p:cNvPr id="18" name="Rectangle 17"/>
          <p:cNvSpPr/>
          <p:nvPr>
            <p:custDataLst>
              <p:tags r:id="rId8"/>
            </p:custDataLst>
          </p:nvPr>
        </p:nvSpPr>
        <p:spPr bwMode="auto">
          <a:xfrm>
            <a:off x="2522538" y="4402039"/>
            <a:ext cx="692150"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D63466E-B2C4-4A5B-8ED9-C8035C5CBE47}" type="datetime'M''onn''''''a''''i''''e''''&#10;''''''m''o''''b''''il''''e'''">
              <a:rPr lang="fr-FR" altLang="en-US" sz="1400">
                <a:solidFill>
                  <a:schemeClr val="tx1"/>
                </a:solidFill>
                <a:sym typeface="+mn-lt"/>
              </a:rPr>
              <a:pPr algn="r">
                <a:spcBef>
                  <a:spcPct val="0"/>
                </a:spcBef>
                <a:spcAft>
                  <a:spcPct val="0"/>
                </a:spcAft>
              </a:pPr>
              <a:t>Monnaie
mobile</a:t>
            </a:fld>
            <a:endParaRPr lang="fr-FR" sz="1400">
              <a:solidFill>
                <a:schemeClr val="tx1"/>
              </a:solidFill>
              <a:sym typeface="+mn-lt"/>
            </a:endParaRPr>
          </a:p>
        </p:txBody>
      </p:sp>
      <p:sp>
        <p:nvSpPr>
          <p:cNvPr id="68" name="Rectangle 67"/>
          <p:cNvSpPr/>
          <p:nvPr>
            <p:custDataLst>
              <p:tags r:id="rId9"/>
            </p:custDataLst>
          </p:nvPr>
        </p:nvSpPr>
        <p:spPr bwMode="gray">
          <a:xfrm>
            <a:off x="3963988" y="3870226"/>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rgbClr val="4C6C9C"/>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spcBef>
                <a:spcPct val="0"/>
              </a:spcBef>
              <a:spcAft>
                <a:spcPct val="0"/>
              </a:spcAft>
            </a:pPr>
            <a:fld id="{5B553449-EB6A-4861-A4B4-7146B7150EBC}" type="datetime'''''3''''''''''''''''9''''''''''''%'''''''''''''''">
              <a:rPr lang="en-IN" altLang="en-US" sz="1400">
                <a:solidFill>
                  <a:schemeClr val="bg1"/>
                </a:solidFill>
                <a:sym typeface="+mn-lt"/>
              </a:rPr>
              <a:pPr/>
              <a:t>39%</a:t>
            </a:fld>
            <a:endParaRPr lang="en-IN" sz="1400" dirty="0">
              <a:solidFill>
                <a:schemeClr val="bg1"/>
              </a:solidFill>
              <a:sym typeface="+mn-lt"/>
            </a:endParaRPr>
          </a:p>
        </p:txBody>
      </p:sp>
      <p:sp>
        <p:nvSpPr>
          <p:cNvPr id="71" name="Rectangle 70"/>
          <p:cNvSpPr/>
          <p:nvPr>
            <p:custDataLst>
              <p:tags r:id="rId10"/>
            </p:custDataLst>
          </p:nvPr>
        </p:nvSpPr>
        <p:spPr bwMode="gray">
          <a:xfrm>
            <a:off x="4540250" y="3594001"/>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spcBef>
                <a:spcPct val="0"/>
              </a:spcBef>
              <a:spcAft>
                <a:spcPct val="0"/>
              </a:spcAft>
            </a:pPr>
            <a:fld id="{D07CEACB-C89E-4C47-A06C-7D2788449726}" type="datetime'''6''''''''''''''''''''5%'''''''">
              <a:rPr lang="en-IN" altLang="en-US" sz="1400">
                <a:solidFill>
                  <a:schemeClr val="bg1"/>
                </a:solidFill>
                <a:sym typeface="+mn-lt"/>
              </a:rPr>
              <a:pPr/>
              <a:t>65%</a:t>
            </a:fld>
            <a:endParaRPr lang="en-IN" sz="1400">
              <a:solidFill>
                <a:schemeClr val="bg1"/>
              </a:solidFill>
              <a:sym typeface="+mn-lt"/>
            </a:endParaRPr>
          </a:p>
        </p:txBody>
      </p:sp>
      <p:sp>
        <p:nvSpPr>
          <p:cNvPr id="17" name="Rectangle 16"/>
          <p:cNvSpPr/>
          <p:nvPr>
            <p:custDataLst>
              <p:tags r:id="rId11"/>
            </p:custDataLst>
          </p:nvPr>
        </p:nvSpPr>
        <p:spPr bwMode="auto">
          <a:xfrm>
            <a:off x="2743200" y="3732114"/>
            <a:ext cx="47148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CA8C5ED-06C0-4B86-B487-796731E3F2A6}" type="datetime'''''C''''''''r''''édi''''''''''''''''''''''''''''''''''''''t'">
              <a:rPr lang="fr-FR" altLang="en-US" sz="1400">
                <a:solidFill>
                  <a:schemeClr val="tx1"/>
                </a:solidFill>
                <a:sym typeface="+mn-lt"/>
              </a:rPr>
              <a:pPr algn="r">
                <a:spcBef>
                  <a:spcPct val="0"/>
                </a:spcBef>
                <a:spcAft>
                  <a:spcPct val="0"/>
                </a:spcAft>
              </a:pPr>
              <a:t>Crédit</a:t>
            </a:fld>
            <a:endParaRPr lang="fr-FR" sz="1400">
              <a:solidFill>
                <a:schemeClr val="tx1"/>
              </a:solidFill>
              <a:sym typeface="+mn-lt"/>
            </a:endParaRPr>
          </a:p>
        </p:txBody>
      </p:sp>
      <p:sp>
        <p:nvSpPr>
          <p:cNvPr id="66" name="Rectangle 65"/>
          <p:cNvSpPr/>
          <p:nvPr>
            <p:custDataLst>
              <p:tags r:id="rId12"/>
            </p:custDataLst>
          </p:nvPr>
        </p:nvSpPr>
        <p:spPr bwMode="gray">
          <a:xfrm>
            <a:off x="3854450" y="4370289"/>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spcBef>
                <a:spcPct val="0"/>
              </a:spcBef>
              <a:spcAft>
                <a:spcPct val="0"/>
              </a:spcAft>
            </a:pPr>
            <a:fld id="{8502649B-CC78-45A1-889F-39C85E2C66A5}" type="datetime'''''''''34''''''''''''''''''''''%'''''">
              <a:rPr lang="en-IN" altLang="en-US" sz="1400">
                <a:solidFill>
                  <a:schemeClr val="bg1"/>
                </a:solidFill>
                <a:sym typeface="+mn-lt"/>
              </a:rPr>
              <a:pPr/>
              <a:t>34%</a:t>
            </a:fld>
            <a:endParaRPr lang="en-IN" sz="1400">
              <a:solidFill>
                <a:schemeClr val="bg1"/>
              </a:solidFill>
              <a:sym typeface="+mn-lt"/>
            </a:endParaRPr>
          </a:p>
        </p:txBody>
      </p:sp>
      <p:sp>
        <p:nvSpPr>
          <p:cNvPr id="82" name="TextBox 81"/>
          <p:cNvSpPr txBox="1"/>
          <p:nvPr/>
        </p:nvSpPr>
        <p:spPr>
          <a:xfrm>
            <a:off x="2663824" y="1412776"/>
            <a:ext cx="4068907" cy="738664"/>
          </a:xfrm>
          <a:prstGeom prst="rect">
            <a:avLst/>
          </a:prstGeom>
          <a:noFill/>
        </p:spPr>
        <p:txBody>
          <a:bodyPr wrap="square" rtlCol="0">
            <a:spAutoFit/>
          </a:bodyPr>
          <a:lstStyle/>
          <a:p>
            <a:pPr algn="ctr"/>
            <a:r>
              <a:rPr lang="fr-FR" sz="1400" b="1" dirty="0">
                <a:latin typeface="+mj-lt"/>
              </a:rPr>
              <a:t>Comment l'utilisation des produits financiers a-t-elle affecté les dépenses familiales et votre confiance en soi ?</a:t>
            </a:r>
            <a:r>
              <a:rPr lang="en-GB" sz="1400" b="1" baseline="30000" dirty="0">
                <a:latin typeface="+mj-lt"/>
              </a:rPr>
              <a:t>1*</a:t>
            </a:r>
          </a:p>
        </p:txBody>
      </p:sp>
      <p:sp>
        <p:nvSpPr>
          <p:cNvPr id="85" name="Rectangle 84"/>
          <p:cNvSpPr/>
          <p:nvPr>
            <p:custDataLst>
              <p:tags r:id="rId13"/>
            </p:custDataLst>
          </p:nvPr>
        </p:nvSpPr>
        <p:spPr bwMode="auto">
          <a:xfrm>
            <a:off x="3705225" y="5565676"/>
            <a:ext cx="250825" cy="187325"/>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2" name="Rectangle 91"/>
          <p:cNvSpPr/>
          <p:nvPr>
            <p:custDataLst>
              <p:tags r:id="rId14"/>
            </p:custDataLst>
          </p:nvPr>
        </p:nvSpPr>
        <p:spPr bwMode="auto">
          <a:xfrm>
            <a:off x="3705225" y="5089426"/>
            <a:ext cx="250825" cy="187325"/>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Rectangle 93"/>
          <p:cNvSpPr/>
          <p:nvPr>
            <p:custDataLst>
              <p:tags r:id="rId15"/>
            </p:custDataLst>
          </p:nvPr>
        </p:nvSpPr>
        <p:spPr bwMode="auto">
          <a:xfrm>
            <a:off x="4006850" y="5560914"/>
            <a:ext cx="1884363"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AF2F6975-945C-46D8-A88D-9F9518F3E115}" type="datetime'Plus'''' d''e ''''c''o''nfia''''n''''ce ''''''''en'' soi'">
              <a:rPr lang="en-IN" altLang="en-US" sz="1400">
                <a:solidFill>
                  <a:schemeClr val="tx1"/>
                </a:solidFill>
                <a:sym typeface="+mn-lt"/>
              </a:rPr>
              <a:pPr/>
              <a:t>Plus de confiance en soi</a:t>
            </a:fld>
            <a:endParaRPr lang="en-IN" sz="1400" dirty="0">
              <a:solidFill>
                <a:schemeClr val="tx1"/>
              </a:solidFill>
              <a:sym typeface="+mn-lt"/>
            </a:endParaRPr>
          </a:p>
        </p:txBody>
      </p:sp>
      <p:sp>
        <p:nvSpPr>
          <p:cNvPr id="95" name="Rectangle 94"/>
          <p:cNvSpPr/>
          <p:nvPr>
            <p:custDataLst>
              <p:tags r:id="rId16"/>
            </p:custDataLst>
          </p:nvPr>
        </p:nvSpPr>
        <p:spPr bwMode="auto">
          <a:xfrm>
            <a:off x="4006850" y="5084664"/>
            <a:ext cx="2063750"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96D7D633-C2F3-4B34-AD50-BC7852B36B2F}" type="datetime'P''''lus d’impl''ication dans le''s&#10;d''épe''nses fami''liales'">
              <a:rPr lang="en-IN" altLang="en-US" sz="1400">
                <a:solidFill>
                  <a:schemeClr val="tx1"/>
                </a:solidFill>
                <a:sym typeface="+mn-lt"/>
              </a:rPr>
              <a:pPr/>
              <a:t>Plus d’implication dans les
dépenses familiales</a:t>
            </a:fld>
            <a:endParaRPr lang="en-IN" sz="1400" dirty="0">
              <a:solidFill>
                <a:schemeClr val="tx1"/>
              </a:solidFill>
              <a:sym typeface="+mn-lt"/>
            </a:endParaRPr>
          </a:p>
        </p:txBody>
      </p:sp>
      <p:sp>
        <p:nvSpPr>
          <p:cNvPr id="79" name="Text Placeholder 3"/>
          <p:cNvSpPr txBox="1">
            <a:spLocks/>
          </p:cNvSpPr>
          <p:nvPr/>
        </p:nvSpPr>
        <p:spPr>
          <a:xfrm>
            <a:off x="457200" y="6037586"/>
            <a:ext cx="8299535" cy="361302"/>
          </a:xfrm>
          <a:prstGeom prst="rect">
            <a:avLst/>
          </a:prstGeom>
        </p:spPr>
        <p:txBody>
          <a:bodyPr/>
          <a:lstStyle>
            <a:lvl1pPr marL="0" indent="0" algn="l" defTabSz="914400" rtl="0" eaLnBrk="1" latinLnBrk="0" hangingPunct="1">
              <a:spcBef>
                <a:spcPct val="20000"/>
              </a:spcBef>
              <a:buFont typeface="Arial" pitchFamily="34" charset="0"/>
              <a:buNone/>
              <a:defRPr sz="2400" kern="1200">
                <a:solidFill>
                  <a:srgbClr val="404040"/>
                </a:solidFill>
                <a:latin typeface="+mn-lt"/>
                <a:ea typeface="+mn-ea"/>
                <a:cs typeface="+mn-cs"/>
              </a:defRPr>
            </a:lvl1pPr>
            <a:lvl2pPr marL="804672"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2pPr>
            <a:lvl3pPr marL="1261872" indent="-347472" algn="l" defTabSz="914400" rtl="0" eaLnBrk="1" latinLnBrk="0" hangingPunct="1">
              <a:spcBef>
                <a:spcPct val="20000"/>
              </a:spcBef>
              <a:buFont typeface="Wingdings" pitchFamily="2" charset="2"/>
              <a:buChar char="ü"/>
              <a:defRPr sz="2400" kern="1200">
                <a:solidFill>
                  <a:srgbClr val="404040"/>
                </a:solidFill>
                <a:latin typeface="+mn-lt"/>
                <a:ea typeface="+mn-ea"/>
                <a:cs typeface="+mn-cs"/>
              </a:defRPr>
            </a:lvl3pPr>
            <a:lvl4pPr marL="1600200"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4pPr>
            <a:lvl5pPr marL="2057400"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0"/>
              </a:spcBef>
              <a:defRPr/>
            </a:pPr>
            <a:r>
              <a:rPr lang="fr-FR" sz="900" dirty="0">
                <a:solidFill>
                  <a:schemeClr val="tx1"/>
                </a:solidFill>
                <a:latin typeface="+mj-lt"/>
              </a:rPr>
              <a:t>*L'autonomisation économique des femmes telle que définie dans le cadre analytique de PoWER.</a:t>
            </a:r>
          </a:p>
          <a:p>
            <a:pPr>
              <a:spcBef>
                <a:spcPts val="0"/>
              </a:spcBef>
              <a:defRPr/>
            </a:pPr>
            <a:r>
              <a:rPr lang="fr-FR" sz="900" dirty="0">
                <a:solidFill>
                  <a:schemeClr val="tx1"/>
                </a:solidFill>
              </a:rPr>
              <a:t>* Les données des graphiques sont à titre indicatif car les échantillons sont petits</a:t>
            </a:r>
            <a:r>
              <a:rPr lang="fr-FR" sz="1000" dirty="0">
                <a:solidFill>
                  <a:schemeClr val="tx1"/>
                </a:solidFill>
              </a:rPr>
              <a:t>)</a:t>
            </a:r>
            <a:endParaRPr lang="fr-FR" sz="900" dirty="0">
              <a:solidFill>
                <a:schemeClr val="tx1"/>
              </a:solidFill>
              <a:latin typeface="+mj-lt"/>
            </a:endParaRPr>
          </a:p>
          <a:p>
            <a:r>
              <a:rPr lang="fr-FR" sz="900" dirty="0">
                <a:solidFill>
                  <a:schemeClr val="tx1"/>
                </a:solidFill>
              </a:rPr>
              <a:t>En 2016, sur la base </a:t>
            </a:r>
            <a:r>
              <a:rPr lang="fr-FR" sz="900" dirty="0" err="1">
                <a:solidFill>
                  <a:schemeClr val="tx1"/>
                </a:solidFill>
              </a:rPr>
              <a:t>durecensement</a:t>
            </a:r>
            <a:r>
              <a:rPr lang="fr-FR" sz="900" dirty="0">
                <a:solidFill>
                  <a:schemeClr val="tx1"/>
                </a:solidFill>
              </a:rPr>
              <a:t> général des entreprises (RGE) conduit par l’ANSD, 31,3% des entrepreneurs sont des femmes avec une prédominance dans les secteurs de l’hôtellerie, bars restaurants et du commerce. Ce secteur doit être pris en considération par les fournisseurs de services financiers</a:t>
            </a:r>
            <a:r>
              <a:rPr lang="fr-FR" sz="900" dirty="0">
                <a:solidFill>
                  <a:schemeClr val="tx1"/>
                </a:solidFill>
                <a:latin typeface="+mj-lt"/>
              </a:rPr>
              <a:t> </a:t>
            </a:r>
          </a:p>
          <a:p>
            <a:pPr lvl="0">
              <a:spcBef>
                <a:spcPts val="0"/>
              </a:spcBef>
              <a:defRPr/>
            </a:pPr>
            <a:r>
              <a:rPr lang="en-IN" sz="900" dirty="0">
                <a:solidFill>
                  <a:schemeClr val="tx1"/>
                </a:solidFill>
                <a:latin typeface="+mj-lt"/>
              </a:rPr>
              <a:t>Sources : [1] </a:t>
            </a:r>
            <a:r>
              <a:rPr lang="en-IN" sz="900" dirty="0" err="1">
                <a:solidFill>
                  <a:schemeClr val="tx1"/>
                </a:solidFill>
                <a:latin typeface="+mj-lt"/>
              </a:rPr>
              <a:t>Enquête</a:t>
            </a:r>
            <a:r>
              <a:rPr lang="en-IN" sz="900" dirty="0">
                <a:solidFill>
                  <a:schemeClr val="tx1"/>
                </a:solidFill>
                <a:latin typeface="+mj-lt"/>
              </a:rPr>
              <a:t> UNCDF Dalberg (2017), ANSD – </a:t>
            </a:r>
            <a:r>
              <a:rPr lang="en-IN" sz="900" dirty="0" err="1">
                <a:solidFill>
                  <a:schemeClr val="tx1"/>
                </a:solidFill>
                <a:latin typeface="+mj-lt"/>
              </a:rPr>
              <a:t>Synthèse</a:t>
            </a:r>
            <a:r>
              <a:rPr lang="en-IN" sz="900" dirty="0">
                <a:solidFill>
                  <a:schemeClr val="tx1"/>
                </a:solidFill>
                <a:latin typeface="+mj-lt"/>
              </a:rPr>
              <a:t> des </a:t>
            </a:r>
            <a:r>
              <a:rPr lang="en-IN" sz="900" dirty="0" err="1">
                <a:solidFill>
                  <a:schemeClr val="tx1"/>
                </a:solidFill>
                <a:latin typeface="+mj-lt"/>
              </a:rPr>
              <a:t>résultats</a:t>
            </a:r>
            <a:r>
              <a:rPr lang="en-IN" sz="900" dirty="0">
                <a:solidFill>
                  <a:schemeClr val="tx1"/>
                </a:solidFill>
                <a:latin typeface="+mj-lt"/>
              </a:rPr>
              <a:t> du RGE (2016)</a:t>
            </a:r>
            <a:endParaRPr lang="en-US" sz="900" dirty="0">
              <a:solidFill>
                <a:schemeClr val="tx1"/>
              </a:solidFill>
              <a:latin typeface="+mj-lt"/>
            </a:endParaRPr>
          </a:p>
        </p:txBody>
      </p:sp>
      <p:sp>
        <p:nvSpPr>
          <p:cNvPr id="87" name="TextBox 86"/>
          <p:cNvSpPr txBox="1"/>
          <p:nvPr/>
        </p:nvSpPr>
        <p:spPr>
          <a:xfrm>
            <a:off x="3633788" y="2274789"/>
            <a:ext cx="23680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i="1" noProof="0" dirty="0">
                <a:solidFill>
                  <a:prstClr val="black"/>
                </a:solidFill>
                <a:latin typeface="+mj-lt"/>
              </a:rPr>
              <a:t>% n=35/41 femmes</a:t>
            </a:r>
            <a:r>
              <a:rPr kumimoji="0" lang="fr-FR" sz="1000" b="0" i="1" u="none" strike="noStrike" kern="1200" cap="none" spc="0" normalizeH="0" baseline="0" noProof="0" dirty="0">
                <a:ln>
                  <a:noFill/>
                </a:ln>
                <a:solidFill>
                  <a:prstClr val="black"/>
                </a:solidFill>
                <a:effectLst/>
                <a:uLnTx/>
                <a:uFillTx/>
                <a:latin typeface="+mj-lt"/>
              </a:rPr>
              <a:t> (crédit), 44 (épargne)</a:t>
            </a:r>
            <a:r>
              <a:rPr lang="fr-FR" sz="1000" i="1" dirty="0">
                <a:solidFill>
                  <a:prstClr val="black"/>
                </a:solidFill>
                <a:latin typeface="+mj-lt"/>
              </a:rPr>
              <a:t>, 58/59 (Monnaie mobile) </a:t>
            </a:r>
            <a:endParaRPr kumimoji="0" lang="fr-FR" sz="1300" b="0" i="0" u="none" strike="noStrike" kern="1200" cap="none" spc="0" normalizeH="0" baseline="0" noProof="0" dirty="0">
              <a:ln>
                <a:noFill/>
              </a:ln>
              <a:solidFill>
                <a:prstClr val="black"/>
              </a:solidFill>
              <a:effectLst/>
              <a:uLnTx/>
              <a:uFillTx/>
              <a:latin typeface="+mj-lt"/>
            </a:endParaRPr>
          </a:p>
        </p:txBody>
      </p:sp>
      <p:sp>
        <p:nvSpPr>
          <p:cNvPr id="76" name="Rectangle 75"/>
          <p:cNvSpPr/>
          <p:nvPr/>
        </p:nvSpPr>
        <p:spPr>
          <a:xfrm>
            <a:off x="3296831" y="3145831"/>
            <a:ext cx="432048" cy="192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mj-lt"/>
              </a:rPr>
              <a:t>NA</a:t>
            </a:r>
          </a:p>
        </p:txBody>
      </p:sp>
      <p:cxnSp>
        <p:nvCxnSpPr>
          <p:cNvPr id="72" name="Straight Connector 154"/>
          <p:cNvCxnSpPr/>
          <p:nvPr/>
        </p:nvCxnSpPr>
        <p:spPr>
          <a:xfrm>
            <a:off x="2681288" y="2144614"/>
            <a:ext cx="40514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417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2023466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4808" name="Diapositive think-cell" r:id="rId18" imgW="421" imgH="423" progId="TCLayout.ActiveDocument.1">
                  <p:embed/>
                </p:oleObj>
              </mc:Choice>
              <mc:Fallback>
                <p:oleObj name="Diapositive think-cell" r:id="rId18" imgW="421" imgH="423" progId="TCLayout.ActiveDocument.1">
                  <p:embed/>
                  <p:pic>
                    <p:nvPicPr>
                      <p:cNvPr id="10" name="Object 9" hidden="1"/>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fr-FR" sz="1400" dirty="0">
              <a:latin typeface="Myriad Pro"/>
              <a:sym typeface="Myriad Pro"/>
            </a:endParaRPr>
          </a:p>
        </p:txBody>
      </p:sp>
      <p:sp>
        <p:nvSpPr>
          <p:cNvPr id="6" name="Title 5"/>
          <p:cNvSpPr>
            <a:spLocks noGrp="1"/>
          </p:cNvSpPr>
          <p:nvPr>
            <p:ph type="title"/>
          </p:nvPr>
        </p:nvSpPr>
        <p:spPr>
          <a:xfrm>
            <a:off x="395536" y="227112"/>
            <a:ext cx="7859216" cy="609600"/>
          </a:xfrm>
        </p:spPr>
        <p:txBody>
          <a:bodyPr/>
          <a:lstStyle/>
          <a:p>
            <a:r>
              <a:rPr lang="fr-FR" sz="2000" dirty="0">
                <a:solidFill>
                  <a:prstClr val="black"/>
                </a:solidFill>
              </a:rPr>
              <a:t>L’inclusion financière permettrait aussi aux femmes d’accéder à de nouvelles opportunités </a:t>
            </a:r>
            <a:r>
              <a:rPr lang="fr-FR" sz="2000" dirty="0" smtClean="0">
                <a:solidFill>
                  <a:prstClr val="black"/>
                </a:solidFill>
              </a:rPr>
              <a:t>économiques</a:t>
            </a:r>
            <a:endParaRPr lang="en-US" sz="2000" dirty="0">
              <a:solidFill>
                <a:schemeClr val="tx1"/>
              </a:solidFill>
            </a:endParaRPr>
          </a:p>
        </p:txBody>
      </p:sp>
      <p:graphicFrame>
        <p:nvGraphicFramePr>
          <p:cNvPr id="116" name="Object 115"/>
          <p:cNvGraphicFramePr>
            <a:graphicFrameLocks/>
          </p:cNvGraphicFramePr>
          <p:nvPr>
            <p:custDataLst>
              <p:tags r:id="rId4"/>
            </p:custDataLst>
            <p:extLst>
              <p:ext uri="{D42A27DB-BD31-4B8C-83A1-F6EECF244321}">
                <p14:modId xmlns:p14="http://schemas.microsoft.com/office/powerpoint/2010/main" val="3214490110"/>
              </p:ext>
            </p:extLst>
          </p:nvPr>
        </p:nvGraphicFramePr>
        <p:xfrm>
          <a:off x="3048001" y="2552700"/>
          <a:ext cx="3333599" cy="2781300"/>
        </p:xfrm>
        <a:graphic>
          <a:graphicData uri="http://schemas.openxmlformats.org/presentationml/2006/ole">
            <mc:AlternateContent xmlns:mc="http://schemas.openxmlformats.org/markup-compatibility/2006">
              <mc:Choice xmlns:v="urn:schemas-microsoft-com:vml" Requires="v">
                <p:oleObj spid="_x0000_s544809" name="Chart" r:id="rId20" imgW="3333599" imgH="2781300" progId="MSGraph.Chart.8">
                  <p:embed followColorScheme="full"/>
                </p:oleObj>
              </mc:Choice>
              <mc:Fallback>
                <p:oleObj name="Chart" r:id="rId20" imgW="3333599" imgH="2781300" progId="MSGraph.Chart.8">
                  <p:embed followColorScheme="full"/>
                  <p:pic>
                    <p:nvPicPr>
                      <p:cNvPr id="116" name="Object 115"/>
                      <p:cNvPicPr/>
                      <p:nvPr/>
                    </p:nvPicPr>
                    <p:blipFill>
                      <a:blip r:embed="rId21"/>
                      <a:stretch>
                        <a:fillRect/>
                      </a:stretch>
                    </p:blipFill>
                    <p:spPr>
                      <a:xfrm>
                        <a:off x="3048001" y="2552700"/>
                        <a:ext cx="3333599" cy="2781300"/>
                      </a:xfrm>
                      <a:prstGeom prst="rect">
                        <a:avLst/>
                      </a:prstGeom>
                    </p:spPr>
                  </p:pic>
                </p:oleObj>
              </mc:Fallback>
            </mc:AlternateContent>
          </a:graphicData>
        </a:graphic>
      </p:graphicFrame>
      <p:sp>
        <p:nvSpPr>
          <p:cNvPr id="20" name="Rectangle 19"/>
          <p:cNvSpPr/>
          <p:nvPr>
            <p:custDataLst>
              <p:tags r:id="rId5"/>
            </p:custDataLst>
          </p:nvPr>
        </p:nvSpPr>
        <p:spPr bwMode="auto">
          <a:xfrm>
            <a:off x="2609850" y="3846513"/>
            <a:ext cx="47148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266F3FE-BA67-48B6-AEF2-34987DBE060E}" type="datetime'C''''''''''''''''''''''r''''''''é''''''''''d''''''i''''t'">
              <a:rPr lang="fr-FR" altLang="en-US" sz="1400">
                <a:solidFill>
                  <a:schemeClr val="tx1"/>
                </a:solidFill>
                <a:sym typeface="+mn-lt"/>
              </a:rPr>
              <a:pPr algn="r">
                <a:spcBef>
                  <a:spcPct val="0"/>
                </a:spcBef>
                <a:spcAft>
                  <a:spcPct val="0"/>
                </a:spcAft>
              </a:pPr>
              <a:t>Crédit</a:t>
            </a:fld>
            <a:endParaRPr lang="fr-FR" sz="1400">
              <a:solidFill>
                <a:schemeClr val="tx1"/>
              </a:solidFill>
              <a:sym typeface="+mn-lt"/>
            </a:endParaRPr>
          </a:p>
        </p:txBody>
      </p:sp>
      <p:sp>
        <p:nvSpPr>
          <p:cNvPr id="21" name="Rectangle 20"/>
          <p:cNvSpPr/>
          <p:nvPr>
            <p:custDataLst>
              <p:tags r:id="rId6"/>
            </p:custDataLst>
          </p:nvPr>
        </p:nvSpPr>
        <p:spPr bwMode="auto">
          <a:xfrm>
            <a:off x="2389188" y="4587875"/>
            <a:ext cx="692150" cy="425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2B8A1E1-B1D0-42CA-B819-B352B1F1C0EA}" type="datetime'''''''M''''onna''''''i''e''''''&#10;''''m''''''''ob''''''''''ile'">
              <a:rPr lang="fr-FR" altLang="en-US" sz="1400">
                <a:solidFill>
                  <a:schemeClr val="tx1"/>
                </a:solidFill>
                <a:sym typeface="+mn-lt"/>
              </a:rPr>
              <a:pPr algn="r">
                <a:spcBef>
                  <a:spcPct val="0"/>
                </a:spcBef>
                <a:spcAft>
                  <a:spcPct val="0"/>
                </a:spcAft>
              </a:pPr>
              <a:t>Monnaie
mobile</a:t>
            </a:fld>
            <a:endParaRPr lang="fr-FR" sz="1400">
              <a:solidFill>
                <a:schemeClr val="tx1"/>
              </a:solidFill>
              <a:sym typeface="+mn-lt"/>
            </a:endParaRPr>
          </a:p>
        </p:txBody>
      </p:sp>
      <p:sp>
        <p:nvSpPr>
          <p:cNvPr id="121" name="Rectangle 120"/>
          <p:cNvSpPr/>
          <p:nvPr>
            <p:custDataLst>
              <p:tags r:id="rId7"/>
            </p:custDataLst>
          </p:nvPr>
        </p:nvSpPr>
        <p:spPr bwMode="gray">
          <a:xfrm>
            <a:off x="3259138" y="3151188"/>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spcBef>
                <a:spcPct val="0"/>
              </a:spcBef>
              <a:spcAft>
                <a:spcPct val="0"/>
              </a:spcAft>
            </a:pPr>
            <a:fld id="{6B6D8CDA-FDE0-4446-B257-71F5F4CCFDD4}" type="datetime'''''''''''''''1''''8''''''''''''%'''''''''''''''''">
              <a:rPr lang="en-IN" altLang="en-US" sz="1400">
                <a:solidFill>
                  <a:schemeClr val="bg1"/>
                </a:solidFill>
                <a:sym typeface="+mn-lt"/>
              </a:rPr>
              <a:pPr/>
              <a:t>18%</a:t>
            </a:fld>
            <a:endParaRPr lang="en-IN" sz="1400">
              <a:solidFill>
                <a:schemeClr val="bg1"/>
              </a:solidFill>
              <a:sym typeface="+mn-lt"/>
            </a:endParaRPr>
          </a:p>
        </p:txBody>
      </p:sp>
      <p:sp>
        <p:nvSpPr>
          <p:cNvPr id="119" name="Rectangle 118"/>
          <p:cNvSpPr/>
          <p:nvPr>
            <p:custDataLst>
              <p:tags r:id="rId8"/>
            </p:custDataLst>
          </p:nvPr>
        </p:nvSpPr>
        <p:spPr bwMode="gray">
          <a:xfrm>
            <a:off x="3273425" y="3998913"/>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spcBef>
                <a:spcPct val="0"/>
              </a:spcBef>
              <a:spcAft>
                <a:spcPct val="0"/>
              </a:spcAft>
            </a:pPr>
            <a:fld id="{FF2CBC2D-A0FB-49BD-8D9E-C4F139D8BA62}" type="datetime'''''''1''''''''''''9''''%'''''''''''''''''''''''">
              <a:rPr lang="en-IN" altLang="en-US" sz="1400">
                <a:solidFill>
                  <a:schemeClr val="bg1"/>
                </a:solidFill>
                <a:sym typeface="+mn-lt"/>
              </a:rPr>
              <a:pPr/>
              <a:t>19%</a:t>
            </a:fld>
            <a:endParaRPr lang="en-IN" sz="1400" dirty="0">
              <a:solidFill>
                <a:schemeClr val="bg1"/>
              </a:solidFill>
              <a:sym typeface="+mn-lt"/>
            </a:endParaRPr>
          </a:p>
        </p:txBody>
      </p:sp>
      <p:sp>
        <p:nvSpPr>
          <p:cNvPr id="118" name="Rectangle 117"/>
          <p:cNvSpPr/>
          <p:nvPr>
            <p:custDataLst>
              <p:tags r:id="rId9"/>
            </p:custDataLst>
          </p:nvPr>
        </p:nvSpPr>
        <p:spPr bwMode="gray">
          <a:xfrm>
            <a:off x="4530725" y="3694113"/>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spcBef>
                <a:spcPct val="0"/>
              </a:spcBef>
              <a:spcAft>
                <a:spcPct val="0"/>
              </a:spcAft>
            </a:pPr>
            <a:fld id="{37D3CD69-D34D-4D0E-94D4-C538F6CD9478}" type="datetime'''9''''''''''''''''''''''7''''''''''''''''''''''''''''%'''''''">
              <a:rPr lang="en-IN" altLang="en-US" sz="1400">
                <a:solidFill>
                  <a:schemeClr val="bg1"/>
                </a:solidFill>
                <a:sym typeface="+mn-lt"/>
              </a:rPr>
              <a:pPr/>
              <a:t>97%</a:t>
            </a:fld>
            <a:endParaRPr lang="en-IN" sz="1400">
              <a:solidFill>
                <a:schemeClr val="bg1"/>
              </a:solidFill>
              <a:sym typeface="+mn-lt"/>
            </a:endParaRPr>
          </a:p>
        </p:txBody>
      </p:sp>
      <p:sp>
        <p:nvSpPr>
          <p:cNvPr id="117" name="Rectangle 116"/>
          <p:cNvSpPr/>
          <p:nvPr>
            <p:custDataLst>
              <p:tags r:id="rId10"/>
            </p:custDataLst>
          </p:nvPr>
        </p:nvSpPr>
        <p:spPr bwMode="gray">
          <a:xfrm>
            <a:off x="4435475" y="2846388"/>
            <a:ext cx="387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spcBef>
                <a:spcPct val="0"/>
              </a:spcBef>
              <a:spcAft>
                <a:spcPct val="0"/>
              </a:spcAft>
            </a:pPr>
            <a:fld id="{267DE62A-F7A5-48CF-8CEE-CFFBA0EFD63B}" type="datetime'''''''''''''''''''''91%'''''''''''''''">
              <a:rPr lang="en-IN" altLang="en-US" sz="1400">
                <a:solidFill>
                  <a:schemeClr val="bg1"/>
                </a:solidFill>
                <a:sym typeface="+mn-lt"/>
              </a:rPr>
              <a:pPr/>
              <a:t>91%</a:t>
            </a:fld>
            <a:endParaRPr lang="en-IN" sz="1400" dirty="0">
              <a:solidFill>
                <a:schemeClr val="bg1"/>
              </a:solidFill>
              <a:sym typeface="+mn-lt"/>
            </a:endParaRPr>
          </a:p>
        </p:txBody>
      </p:sp>
      <p:sp>
        <p:nvSpPr>
          <p:cNvPr id="19" name="Rectangle 18"/>
          <p:cNvSpPr/>
          <p:nvPr>
            <p:custDataLst>
              <p:tags r:id="rId11"/>
            </p:custDataLst>
          </p:nvPr>
        </p:nvSpPr>
        <p:spPr bwMode="auto">
          <a:xfrm>
            <a:off x="2439988" y="2998788"/>
            <a:ext cx="641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A7821E9-8932-4545-B6D2-75B7858928E1}" type="datetime'''''''''Epa''r''''''''''''g''''''''''''''n''''''''''''e'''">
              <a:rPr lang="fr-FR" altLang="en-US" sz="1400">
                <a:solidFill>
                  <a:schemeClr val="tx1"/>
                </a:solidFill>
                <a:sym typeface="+mn-lt"/>
              </a:rPr>
              <a:pPr algn="r">
                <a:spcBef>
                  <a:spcPct val="0"/>
                </a:spcBef>
                <a:spcAft>
                  <a:spcPct val="0"/>
                </a:spcAft>
              </a:pPr>
              <a:t>Epargne</a:t>
            </a:fld>
            <a:endParaRPr lang="fr-FR" sz="1400">
              <a:solidFill>
                <a:schemeClr val="tx1"/>
              </a:solidFill>
              <a:sym typeface="+mn-lt"/>
            </a:endParaRPr>
          </a:p>
        </p:txBody>
      </p:sp>
      <p:sp>
        <p:nvSpPr>
          <p:cNvPr id="123" name="Rectangle 122"/>
          <p:cNvSpPr/>
          <p:nvPr>
            <p:custDataLst>
              <p:tags r:id="rId12"/>
            </p:custDataLst>
          </p:nvPr>
        </p:nvSpPr>
        <p:spPr bwMode="auto">
          <a:xfrm>
            <a:off x="3232150" y="5653088"/>
            <a:ext cx="250825" cy="187325"/>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4" name="Rectangle 123"/>
          <p:cNvSpPr/>
          <p:nvPr>
            <p:custDataLst>
              <p:tags r:id="rId13"/>
            </p:custDataLst>
          </p:nvPr>
        </p:nvSpPr>
        <p:spPr bwMode="auto">
          <a:xfrm>
            <a:off x="3232150" y="5389563"/>
            <a:ext cx="250825" cy="187325"/>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5" name="Rectangle 124"/>
          <p:cNvSpPr/>
          <p:nvPr>
            <p:custDataLst>
              <p:tags r:id="rId14"/>
            </p:custDataLst>
          </p:nvPr>
        </p:nvSpPr>
        <p:spPr bwMode="auto">
          <a:xfrm>
            <a:off x="3533775" y="5648325"/>
            <a:ext cx="296703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6E1BE897-5233-48DB-BABB-C61DE07177F7}" type="datetime'R''''ejoind''re/déve''lop''''per ''u''''ne ''as''''sociation'">
              <a:rPr lang="en-IN" altLang="en-US" sz="1400">
                <a:solidFill>
                  <a:schemeClr val="tx1"/>
                </a:solidFill>
                <a:sym typeface="+mn-lt"/>
              </a:rPr>
              <a:pPr/>
              <a:t>Rejoindre/développer une association</a:t>
            </a:fld>
            <a:endParaRPr lang="en-IN" sz="1400" dirty="0">
              <a:solidFill>
                <a:schemeClr val="tx1"/>
              </a:solidFill>
              <a:sym typeface="+mn-lt"/>
            </a:endParaRPr>
          </a:p>
        </p:txBody>
      </p:sp>
      <p:sp>
        <p:nvSpPr>
          <p:cNvPr id="126" name="Rectangle 125"/>
          <p:cNvSpPr/>
          <p:nvPr>
            <p:custDataLst>
              <p:tags r:id="rId15"/>
            </p:custDataLst>
          </p:nvPr>
        </p:nvSpPr>
        <p:spPr bwMode="auto">
          <a:xfrm>
            <a:off x="3533775" y="5384800"/>
            <a:ext cx="235267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4B2D69BA-D2AA-4127-BC00-39998AD06BBC}" type="datetime'''L''''''anc''er/''d''éve''lopper une a''f''''''f''aire'''''''">
              <a:rPr lang="en-IN" altLang="en-US" sz="1400">
                <a:solidFill>
                  <a:schemeClr val="tx1"/>
                </a:solidFill>
                <a:sym typeface="+mn-lt"/>
              </a:rPr>
              <a:pPr/>
              <a:t>Lancer/développer une affaire</a:t>
            </a:fld>
            <a:endParaRPr lang="en-IN" sz="1400" dirty="0">
              <a:solidFill>
                <a:schemeClr val="tx1"/>
              </a:solidFill>
              <a:sym typeface="+mn-lt"/>
            </a:endParaRPr>
          </a:p>
        </p:txBody>
      </p:sp>
      <p:sp>
        <p:nvSpPr>
          <p:cNvPr id="86" name="Rectangle 85"/>
          <p:cNvSpPr/>
          <p:nvPr/>
        </p:nvSpPr>
        <p:spPr>
          <a:xfrm>
            <a:off x="6588224" y="4892849"/>
            <a:ext cx="432048" cy="192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latin typeface="+mj-lt"/>
              </a:rPr>
              <a:t>NA</a:t>
            </a:r>
          </a:p>
        </p:txBody>
      </p:sp>
      <p:sp>
        <p:nvSpPr>
          <p:cNvPr id="79" name="Text Placeholder 3"/>
          <p:cNvSpPr txBox="1">
            <a:spLocks/>
          </p:cNvSpPr>
          <p:nvPr/>
        </p:nvSpPr>
        <p:spPr>
          <a:xfrm>
            <a:off x="480416" y="6035694"/>
            <a:ext cx="8299535" cy="361302"/>
          </a:xfrm>
          <a:prstGeom prst="rect">
            <a:avLst/>
          </a:prstGeom>
        </p:spPr>
        <p:txBody>
          <a:bodyPr/>
          <a:lstStyle>
            <a:lvl1pPr marL="0" indent="0" algn="l" defTabSz="914400" rtl="0" eaLnBrk="1" latinLnBrk="0" hangingPunct="1">
              <a:spcBef>
                <a:spcPct val="20000"/>
              </a:spcBef>
              <a:buFont typeface="Arial" pitchFamily="34" charset="0"/>
              <a:buNone/>
              <a:defRPr sz="2400" kern="1200">
                <a:solidFill>
                  <a:srgbClr val="404040"/>
                </a:solidFill>
                <a:latin typeface="+mn-lt"/>
                <a:ea typeface="+mn-ea"/>
                <a:cs typeface="+mn-cs"/>
              </a:defRPr>
            </a:lvl1pPr>
            <a:lvl2pPr marL="804672"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2pPr>
            <a:lvl3pPr marL="1261872" indent="-347472" algn="l" defTabSz="914400" rtl="0" eaLnBrk="1" latinLnBrk="0" hangingPunct="1">
              <a:spcBef>
                <a:spcPct val="20000"/>
              </a:spcBef>
              <a:buFont typeface="Wingdings" pitchFamily="2" charset="2"/>
              <a:buChar char="ü"/>
              <a:defRPr sz="2400" kern="1200">
                <a:solidFill>
                  <a:srgbClr val="404040"/>
                </a:solidFill>
                <a:latin typeface="+mn-lt"/>
                <a:ea typeface="+mn-ea"/>
                <a:cs typeface="+mn-cs"/>
              </a:defRPr>
            </a:lvl3pPr>
            <a:lvl4pPr marL="1600200"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4pPr>
            <a:lvl5pPr marL="2057400"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0"/>
              </a:spcBef>
              <a:defRPr/>
            </a:pPr>
            <a:r>
              <a:rPr lang="fr-FR" sz="900" dirty="0">
                <a:solidFill>
                  <a:schemeClr val="tx1"/>
                </a:solidFill>
                <a:latin typeface="+mj-lt"/>
              </a:rPr>
              <a:t>*L'autonomisation économique des femmes telle que définie dans le cadre analytique de PoWER.</a:t>
            </a:r>
          </a:p>
          <a:p>
            <a:pPr>
              <a:spcBef>
                <a:spcPts val="0"/>
              </a:spcBef>
              <a:defRPr/>
            </a:pPr>
            <a:r>
              <a:rPr lang="fr-FR" sz="900" dirty="0">
                <a:solidFill>
                  <a:schemeClr val="tx1"/>
                </a:solidFill>
                <a:latin typeface="+mj-lt"/>
              </a:rPr>
              <a:t>*</a:t>
            </a:r>
            <a:r>
              <a:rPr lang="fr-FR" sz="900" dirty="0">
                <a:solidFill>
                  <a:schemeClr val="tx1"/>
                </a:solidFill>
              </a:rPr>
              <a:t>Les données des graphiques sont à titre indicatif car les échantillons sont petits</a:t>
            </a:r>
            <a:r>
              <a:rPr lang="fr-FR" sz="1000" dirty="0">
                <a:solidFill>
                  <a:schemeClr val="tx1"/>
                </a:solidFill>
              </a:rPr>
              <a:t>)</a:t>
            </a:r>
            <a:endParaRPr lang="fr-FR" sz="900" dirty="0">
              <a:solidFill>
                <a:schemeClr val="tx1"/>
              </a:solidFill>
            </a:endParaRPr>
          </a:p>
          <a:p>
            <a:r>
              <a:rPr lang="fr-FR" sz="900" dirty="0">
                <a:solidFill>
                  <a:schemeClr val="tx1"/>
                </a:solidFill>
              </a:rPr>
              <a:t>En 2016, sur la base </a:t>
            </a:r>
            <a:r>
              <a:rPr lang="fr-FR" sz="900" dirty="0" err="1">
                <a:solidFill>
                  <a:schemeClr val="tx1"/>
                </a:solidFill>
              </a:rPr>
              <a:t>durecensement</a:t>
            </a:r>
            <a:r>
              <a:rPr lang="fr-FR" sz="900" dirty="0">
                <a:solidFill>
                  <a:schemeClr val="tx1"/>
                </a:solidFill>
              </a:rPr>
              <a:t> général des entreprises (RGE) conduit par l’ANSD, 31,3% des entrepreneurs sont des femmes avec une prédominance dans les secteurs de l’hôtellerie, bars restaurants et du commerce. Ce secteur doit être pris en considération par les fournisseurs de services financiers</a:t>
            </a:r>
            <a:r>
              <a:rPr lang="fr-FR" sz="900" dirty="0">
                <a:solidFill>
                  <a:schemeClr val="tx1"/>
                </a:solidFill>
                <a:latin typeface="+mj-lt"/>
              </a:rPr>
              <a:t> </a:t>
            </a:r>
          </a:p>
          <a:p>
            <a:pPr lvl="0">
              <a:spcBef>
                <a:spcPts val="0"/>
              </a:spcBef>
              <a:defRPr/>
            </a:pPr>
            <a:r>
              <a:rPr lang="en-IN" sz="900" dirty="0">
                <a:solidFill>
                  <a:schemeClr val="tx1"/>
                </a:solidFill>
                <a:latin typeface="+mj-lt"/>
              </a:rPr>
              <a:t>Sources : [1] </a:t>
            </a:r>
            <a:r>
              <a:rPr lang="en-IN" sz="900" dirty="0" err="1">
                <a:solidFill>
                  <a:schemeClr val="tx1"/>
                </a:solidFill>
                <a:latin typeface="+mj-lt"/>
              </a:rPr>
              <a:t>Enquête</a:t>
            </a:r>
            <a:r>
              <a:rPr lang="en-IN" sz="900" dirty="0">
                <a:solidFill>
                  <a:schemeClr val="tx1"/>
                </a:solidFill>
                <a:latin typeface="+mj-lt"/>
              </a:rPr>
              <a:t> UNCDF Dalberg (2017), ANSD – </a:t>
            </a:r>
            <a:r>
              <a:rPr lang="en-IN" sz="900" dirty="0" err="1">
                <a:solidFill>
                  <a:schemeClr val="tx1"/>
                </a:solidFill>
                <a:latin typeface="+mj-lt"/>
              </a:rPr>
              <a:t>Synthèse</a:t>
            </a:r>
            <a:r>
              <a:rPr lang="en-IN" sz="900" dirty="0">
                <a:solidFill>
                  <a:schemeClr val="tx1"/>
                </a:solidFill>
                <a:latin typeface="+mj-lt"/>
              </a:rPr>
              <a:t> des </a:t>
            </a:r>
            <a:r>
              <a:rPr lang="en-IN" sz="900" dirty="0" err="1">
                <a:solidFill>
                  <a:schemeClr val="tx1"/>
                </a:solidFill>
                <a:latin typeface="+mj-lt"/>
              </a:rPr>
              <a:t>résultats</a:t>
            </a:r>
            <a:r>
              <a:rPr lang="en-IN" sz="900" dirty="0">
                <a:solidFill>
                  <a:schemeClr val="tx1"/>
                </a:solidFill>
                <a:latin typeface="+mj-lt"/>
              </a:rPr>
              <a:t> du RGE (2016)</a:t>
            </a:r>
            <a:endParaRPr lang="en-US" sz="900" dirty="0">
              <a:solidFill>
                <a:schemeClr val="tx1"/>
              </a:solidFill>
              <a:latin typeface="+mj-lt"/>
            </a:endParaRPr>
          </a:p>
        </p:txBody>
      </p:sp>
      <p:cxnSp>
        <p:nvCxnSpPr>
          <p:cNvPr id="43" name="Straight Connector 154"/>
          <p:cNvCxnSpPr/>
          <p:nvPr/>
        </p:nvCxnSpPr>
        <p:spPr>
          <a:xfrm>
            <a:off x="2691576" y="2110246"/>
            <a:ext cx="40514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691576" y="1555750"/>
            <a:ext cx="4051444" cy="523220"/>
          </a:xfrm>
          <a:prstGeom prst="rect">
            <a:avLst/>
          </a:prstGeom>
          <a:noFill/>
        </p:spPr>
        <p:txBody>
          <a:bodyPr wrap="square" rtlCol="0">
            <a:spAutoFit/>
          </a:bodyPr>
          <a:lstStyle/>
          <a:p>
            <a:pPr algn="ctr"/>
            <a:r>
              <a:rPr lang="fr-FR" sz="1400" b="1" dirty="0"/>
              <a:t>Qu'avez-vous pu faire avec votre épargne  ou crédit </a:t>
            </a:r>
            <a:r>
              <a:rPr lang="en-GB" sz="1400" b="1" dirty="0"/>
              <a:t>?</a:t>
            </a:r>
            <a:r>
              <a:rPr lang="en-GB" sz="1400" b="1" baseline="30000" dirty="0"/>
              <a:t>1</a:t>
            </a:r>
            <a:r>
              <a:rPr lang="en-GB" sz="1400" b="1" dirty="0"/>
              <a:t> </a:t>
            </a:r>
            <a:endParaRPr lang="en-GB" sz="1400" b="1" baseline="30000" dirty="0"/>
          </a:p>
        </p:txBody>
      </p:sp>
      <p:sp>
        <p:nvSpPr>
          <p:cNvPr id="45" name="TextBox 44"/>
          <p:cNvSpPr txBox="1"/>
          <p:nvPr/>
        </p:nvSpPr>
        <p:spPr>
          <a:xfrm>
            <a:off x="3572125" y="2274888"/>
            <a:ext cx="2368049" cy="246221"/>
          </a:xfrm>
          <a:prstGeom prst="rect">
            <a:avLst/>
          </a:prstGeom>
          <a:noFill/>
        </p:spPr>
        <p:txBody>
          <a:bodyPr wrap="square" rtlCol="0">
            <a:spAutoFit/>
          </a:bodyPr>
          <a:lstStyle/>
          <a:p>
            <a:pPr lvl="0">
              <a:defRPr/>
            </a:pPr>
            <a:r>
              <a:rPr lang="fr-FR" sz="1000" i="1" dirty="0">
                <a:solidFill>
                  <a:prstClr val="black"/>
                </a:solidFill>
              </a:rPr>
              <a:t>% n=49 femmes (épargne), 42 (crédit)</a:t>
            </a:r>
            <a:endParaRPr lang="fr-FR" sz="1300" dirty="0">
              <a:solidFill>
                <a:prstClr val="black"/>
              </a:solidFill>
            </a:endParaRPr>
          </a:p>
        </p:txBody>
      </p:sp>
    </p:spTree>
    <p:extLst>
      <p:ext uri="{BB962C8B-B14F-4D97-AF65-F5344CB8AC3E}">
        <p14:creationId xmlns:p14="http://schemas.microsoft.com/office/powerpoint/2010/main" val="2469992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20888"/>
            <a:ext cx="9144000" cy="201622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dirty="0">
                <a:ln>
                  <a:noFill/>
                </a:ln>
                <a:solidFill>
                  <a:prstClr val="white"/>
                </a:solidFill>
                <a:effectLst/>
                <a:uLnTx/>
                <a:uFillTx/>
                <a:latin typeface="Myriad Pro"/>
              </a:rPr>
              <a:t>Annexe</a:t>
            </a:r>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5D1C1-32D3-4A09-A3BB-830F14256841}" type="slidenum">
              <a:rPr kumimoji="0" lang="en-US" sz="1200" b="0" i="0" u="none" strike="noStrike" kern="1200" cap="none" spc="0" normalizeH="0" baseline="0" noProof="0" smtClean="0">
                <a:ln>
                  <a:noFill/>
                </a:ln>
                <a:solidFill>
                  <a:prstClr val="black">
                    <a:tint val="75000"/>
                  </a:prstClr>
                </a:solidFill>
                <a:effectLst/>
                <a:uLnTx/>
                <a:uFillTx/>
                <a:latin typeface="Myriad Pro"/>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Myriad Pro"/>
            </a:endParaRPr>
          </a:p>
        </p:txBody>
      </p:sp>
    </p:spTree>
    <p:extLst>
      <p:ext uri="{BB962C8B-B14F-4D97-AF65-F5344CB8AC3E}">
        <p14:creationId xmlns:p14="http://schemas.microsoft.com/office/powerpoint/2010/main" val="1440015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7671" name="Diapositive think-cell" r:id="rId34" imgW="508" imgH="508" progId="TCLayout.ActiveDocument.1">
                  <p:embed/>
                </p:oleObj>
              </mc:Choice>
              <mc:Fallback>
                <p:oleObj name="Diapositive think-cell" r:id="rId34" imgW="508" imgH="508" progId="TCLayout.ActiveDocument.1">
                  <p:embed/>
                  <p:pic>
                    <p:nvPicPr>
                      <p:cNvPr id="12" name="Objet 11" hidden="1"/>
                      <p:cNvPicPr/>
                      <p:nvPr/>
                    </p:nvPicPr>
                    <p:blipFill>
                      <a:blip r:embed="rId35"/>
                      <a:stretch>
                        <a:fillRect/>
                      </a:stretch>
                    </p:blipFill>
                    <p:spPr>
                      <a:xfrm>
                        <a:off x="1588" y="1588"/>
                        <a:ext cx="1587" cy="1587"/>
                      </a:xfrm>
                      <a:prstGeom prst="rect">
                        <a:avLst/>
                      </a:prstGeom>
                    </p:spPr>
                  </p:pic>
                </p:oleObj>
              </mc:Fallback>
            </mc:AlternateContent>
          </a:graphicData>
        </a:graphic>
      </p:graphicFrame>
      <p:sp>
        <p:nvSpPr>
          <p:cNvPr id="11" name="Rectangle 10"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latin typeface="Myriad Pro"/>
              <a:sym typeface="Myriad Pro"/>
            </a:endParaRPr>
          </a:p>
        </p:txBody>
      </p:sp>
      <p:sp>
        <p:nvSpPr>
          <p:cNvPr id="3" name="Title 2"/>
          <p:cNvSpPr>
            <a:spLocks noGrp="1"/>
          </p:cNvSpPr>
          <p:nvPr>
            <p:ph type="title"/>
          </p:nvPr>
        </p:nvSpPr>
        <p:spPr>
          <a:xfrm>
            <a:off x="457200" y="44624"/>
            <a:ext cx="7391400" cy="609600"/>
          </a:xfrm>
        </p:spPr>
        <p:txBody>
          <a:bodyPr/>
          <a:lstStyle/>
          <a:p>
            <a:r>
              <a:rPr lang="fr-FR" sz="2000" dirty="0">
                <a:solidFill>
                  <a:schemeClr val="tx1"/>
                </a:solidFill>
              </a:rPr>
              <a:t>La possession de carte d’identité n’est pas un frein à l’ouverture de compte bancaire pour les femmes au Sénégal</a:t>
            </a:r>
          </a:p>
        </p:txBody>
      </p:sp>
      <p:sp>
        <p:nvSpPr>
          <p:cNvPr id="4" name="Text Placeholder 3"/>
          <p:cNvSpPr>
            <a:spLocks noGrp="1"/>
          </p:cNvSpPr>
          <p:nvPr>
            <p:ph type="body" sz="quarter" idx="37"/>
          </p:nvPr>
        </p:nvSpPr>
        <p:spPr/>
        <p:txBody>
          <a:bodyPr/>
          <a:lstStyle/>
          <a:p>
            <a:r>
              <a:rPr lang="fr-FR" sz="900" dirty="0"/>
              <a:t>Sources : [1] [4] Enquête UNCDF Dalberg (2017), [2] </a:t>
            </a:r>
            <a:r>
              <a:rPr lang="fr-FR" sz="900" dirty="0" err="1"/>
              <a:t>Intermedia</a:t>
            </a:r>
            <a:r>
              <a:rPr lang="fr-FR" sz="900" dirty="0"/>
              <a:t> consumer </a:t>
            </a:r>
            <a:r>
              <a:rPr lang="fr-FR" sz="900" dirty="0" err="1"/>
              <a:t>behaviors</a:t>
            </a:r>
            <a:r>
              <a:rPr lang="fr-FR" sz="900" dirty="0"/>
              <a:t> in </a:t>
            </a:r>
            <a:r>
              <a:rPr lang="fr-FR" sz="900" dirty="0" err="1"/>
              <a:t>Senegal</a:t>
            </a:r>
            <a:r>
              <a:rPr lang="fr-FR" sz="900" dirty="0"/>
              <a:t> (2016) N=2845 hommes et femmes âgés de +15 ans, [3] Service public - démarches administratives</a:t>
            </a:r>
          </a:p>
        </p:txBody>
      </p:sp>
      <p:graphicFrame>
        <p:nvGraphicFramePr>
          <p:cNvPr id="6" name="Object 5"/>
          <p:cNvGraphicFramePr>
            <a:graphicFrameLocks/>
          </p:cNvGraphicFramePr>
          <p:nvPr>
            <p:custDataLst>
              <p:tags r:id="rId4"/>
            </p:custDataLst>
            <p:extLst/>
          </p:nvPr>
        </p:nvGraphicFramePr>
        <p:xfrm>
          <a:off x="342899" y="2095499"/>
          <a:ext cx="1705172" cy="1000252"/>
        </p:xfrm>
        <a:graphic>
          <a:graphicData uri="http://schemas.openxmlformats.org/presentationml/2006/ole">
            <mc:AlternateContent xmlns:mc="http://schemas.openxmlformats.org/markup-compatibility/2006">
              <mc:Choice xmlns:v="urn:schemas-microsoft-com:vml" Requires="v">
                <p:oleObj spid="_x0000_s537672" name="Chart" r:id="rId36" imgW="1705172" imgH="1000252" progId="MSGraph.Chart.8">
                  <p:embed followColorScheme="full"/>
                </p:oleObj>
              </mc:Choice>
              <mc:Fallback>
                <p:oleObj name="Chart" r:id="rId36" imgW="1705172" imgH="1000252" progId="MSGraph.Chart.8">
                  <p:embed followColorScheme="full"/>
                  <p:pic>
                    <p:nvPicPr>
                      <p:cNvPr id="6" name="Object 5"/>
                      <p:cNvPicPr/>
                      <p:nvPr/>
                    </p:nvPicPr>
                    <p:blipFill>
                      <a:blip r:embed="rId37"/>
                      <a:stretch>
                        <a:fillRect/>
                      </a:stretch>
                    </p:blipFill>
                    <p:spPr>
                      <a:xfrm>
                        <a:off x="342899" y="2095499"/>
                        <a:ext cx="1705172" cy="1000252"/>
                      </a:xfrm>
                      <a:prstGeom prst="rect">
                        <a:avLst/>
                      </a:prstGeom>
                    </p:spPr>
                  </p:pic>
                </p:oleObj>
              </mc:Fallback>
            </mc:AlternateContent>
          </a:graphicData>
        </a:graphic>
      </p:graphicFrame>
      <p:sp>
        <p:nvSpPr>
          <p:cNvPr id="9" name="Rectangle 8"/>
          <p:cNvSpPr/>
          <p:nvPr>
            <p:custDataLst>
              <p:tags r:id="rId5"/>
            </p:custDataLst>
          </p:nvPr>
        </p:nvSpPr>
        <p:spPr bwMode="auto">
          <a:xfrm>
            <a:off x="1416050" y="3089275"/>
            <a:ext cx="3016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8CD284A7-CFC5-4119-A743-660B49392ADE}" type="datetime'N''''''''''''''''''''''o''n'''''''''''''''''''''''''''''''">
              <a:rPr lang="en-US" altLang="en-US" sz="1200">
                <a:solidFill>
                  <a:schemeClr val="tx1"/>
                </a:solidFill>
              </a:rPr>
              <a:pPr/>
              <a:t>Non</a:t>
            </a:fld>
            <a:endParaRPr lang="en-US" sz="1200">
              <a:solidFill>
                <a:schemeClr val="tx1"/>
              </a:solidFill>
              <a:sym typeface="+mn-lt"/>
            </a:endParaRPr>
          </a:p>
        </p:txBody>
      </p:sp>
      <p:sp>
        <p:nvSpPr>
          <p:cNvPr id="8" name="Rectangle 7"/>
          <p:cNvSpPr/>
          <p:nvPr>
            <p:custDataLst>
              <p:tags r:id="rId6"/>
            </p:custDataLst>
          </p:nvPr>
        </p:nvSpPr>
        <p:spPr bwMode="gray">
          <a:xfrm>
            <a:off x="1400175" y="2487613"/>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0C384AD8-A754-452F-AAEC-61448168BEB2}" type="datetime'''''2''''''''''''8''''''''''''''''''%'''''''''''''''''''''">
              <a:rPr lang="en-US" altLang="en-US" sz="1200">
                <a:solidFill>
                  <a:schemeClr val="tx1"/>
                </a:solidFill>
              </a:rPr>
              <a:pPr/>
              <a:t>28%</a:t>
            </a:fld>
            <a:endParaRPr lang="en-US" sz="1200">
              <a:solidFill>
                <a:schemeClr val="tx1"/>
              </a:solidFill>
              <a:sym typeface="+mn-lt"/>
            </a:endParaRPr>
          </a:p>
        </p:txBody>
      </p:sp>
      <p:sp>
        <p:nvSpPr>
          <p:cNvPr id="10" name="Rectangle 9"/>
          <p:cNvSpPr/>
          <p:nvPr>
            <p:custDataLst>
              <p:tags r:id="rId7"/>
            </p:custDataLst>
          </p:nvPr>
        </p:nvSpPr>
        <p:spPr bwMode="gray">
          <a:xfrm>
            <a:off x="657225" y="2001838"/>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8A05296C-F8E3-4DE1-8CDE-853AC62DC35C}" type="datetime'''''7''''''2''''''''''%'''''''''''''''">
              <a:rPr lang="en-US" altLang="en-US" sz="1200">
                <a:solidFill>
                  <a:schemeClr val="tx1"/>
                </a:solidFill>
              </a:rPr>
              <a:pPr/>
              <a:t>72%</a:t>
            </a:fld>
            <a:endParaRPr lang="en-US" sz="1200" dirty="0">
              <a:solidFill>
                <a:schemeClr val="tx1"/>
              </a:solidFill>
              <a:sym typeface="+mn-lt"/>
            </a:endParaRPr>
          </a:p>
        </p:txBody>
      </p:sp>
      <p:sp>
        <p:nvSpPr>
          <p:cNvPr id="7" name="Rectangle 6"/>
          <p:cNvSpPr/>
          <p:nvPr>
            <p:custDataLst>
              <p:tags r:id="rId8"/>
            </p:custDataLst>
          </p:nvPr>
        </p:nvSpPr>
        <p:spPr bwMode="auto">
          <a:xfrm>
            <a:off x="700088" y="3089275"/>
            <a:ext cx="2492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077A4916-72C6-47ED-805E-64E994AE5D22}" type="datetime'''O''''''''''u''''''''''''''i'''''''''''''''''''''''''''''">
              <a:rPr lang="en-US" altLang="en-US" sz="1200">
                <a:solidFill>
                  <a:schemeClr val="tx1"/>
                </a:solidFill>
              </a:rPr>
              <a:pPr/>
              <a:t>Oui</a:t>
            </a:fld>
            <a:endParaRPr lang="en-US" sz="1200">
              <a:solidFill>
                <a:schemeClr val="tx1"/>
              </a:solidFill>
              <a:sym typeface="+mn-lt"/>
            </a:endParaRPr>
          </a:p>
        </p:txBody>
      </p:sp>
      <p:graphicFrame>
        <p:nvGraphicFramePr>
          <p:cNvPr id="14" name="Object 5"/>
          <p:cNvGraphicFramePr>
            <a:graphicFrameLocks/>
          </p:cNvGraphicFramePr>
          <p:nvPr>
            <p:custDataLst>
              <p:tags r:id="rId9"/>
            </p:custDataLst>
            <p:extLst/>
          </p:nvPr>
        </p:nvGraphicFramePr>
        <p:xfrm>
          <a:off x="2476499" y="2095499"/>
          <a:ext cx="1705172" cy="1000252"/>
        </p:xfrm>
        <a:graphic>
          <a:graphicData uri="http://schemas.openxmlformats.org/presentationml/2006/ole">
            <mc:AlternateContent xmlns:mc="http://schemas.openxmlformats.org/markup-compatibility/2006">
              <mc:Choice xmlns:v="urn:schemas-microsoft-com:vml" Requires="v">
                <p:oleObj spid="_x0000_s537673" name="Chart" r:id="rId38" imgW="1705172" imgH="1000252" progId="MSGraph.Chart.8">
                  <p:embed followColorScheme="full"/>
                </p:oleObj>
              </mc:Choice>
              <mc:Fallback>
                <p:oleObj name="Chart" r:id="rId38" imgW="1705172" imgH="1000252" progId="MSGraph.Chart.8">
                  <p:embed followColorScheme="full"/>
                  <p:pic>
                    <p:nvPicPr>
                      <p:cNvPr id="14" name="Object 5"/>
                      <p:cNvPicPr/>
                      <p:nvPr/>
                    </p:nvPicPr>
                    <p:blipFill>
                      <a:blip r:embed="rId39"/>
                      <a:stretch>
                        <a:fillRect/>
                      </a:stretch>
                    </p:blipFill>
                    <p:spPr>
                      <a:xfrm>
                        <a:off x="2476499" y="2095499"/>
                        <a:ext cx="1705172" cy="1000252"/>
                      </a:xfrm>
                      <a:prstGeom prst="rect">
                        <a:avLst/>
                      </a:prstGeom>
                    </p:spPr>
                  </p:pic>
                </p:oleObj>
              </mc:Fallback>
            </mc:AlternateContent>
          </a:graphicData>
        </a:graphic>
      </p:graphicFrame>
      <p:sp>
        <p:nvSpPr>
          <p:cNvPr id="16" name="Rectangle 15"/>
          <p:cNvSpPr/>
          <p:nvPr>
            <p:custDataLst>
              <p:tags r:id="rId10"/>
            </p:custDataLst>
          </p:nvPr>
        </p:nvSpPr>
        <p:spPr bwMode="auto">
          <a:xfrm>
            <a:off x="2838450" y="3089275"/>
            <a:ext cx="2492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E4DB0DDC-456F-4044-A137-8CDE6571CB7C}" type="datetime'''O''''''''''''''''''u''''''i'''''">
              <a:rPr lang="en-US" altLang="en-US" sz="1200">
                <a:solidFill>
                  <a:schemeClr val="tx1"/>
                </a:solidFill>
              </a:rPr>
              <a:pPr/>
              <a:t>Oui</a:t>
            </a:fld>
            <a:endParaRPr lang="en-US" sz="1200">
              <a:solidFill>
                <a:schemeClr val="tx1"/>
              </a:solidFill>
              <a:sym typeface="+mn-lt"/>
            </a:endParaRPr>
          </a:p>
        </p:txBody>
      </p:sp>
      <p:sp>
        <p:nvSpPr>
          <p:cNvPr id="19" name="Rectangle 18"/>
          <p:cNvSpPr/>
          <p:nvPr>
            <p:custDataLst>
              <p:tags r:id="rId11"/>
            </p:custDataLst>
          </p:nvPr>
        </p:nvSpPr>
        <p:spPr bwMode="gray">
          <a:xfrm>
            <a:off x="3584575" y="2725738"/>
            <a:ext cx="2524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650BF3D5-ECAC-41DA-ADD0-2C33A7FEE8D8}" type="datetime'''''''''''''''''''''''''''''8''''%'''''''''''''">
              <a:rPr lang="en-US" altLang="en-US" sz="1200">
                <a:solidFill>
                  <a:schemeClr val="tx1"/>
                </a:solidFill>
              </a:rPr>
              <a:pPr/>
              <a:t>8%</a:t>
            </a:fld>
            <a:endParaRPr lang="en-US" sz="1200">
              <a:solidFill>
                <a:schemeClr val="tx1"/>
              </a:solidFill>
              <a:sym typeface="+mn-lt"/>
            </a:endParaRPr>
          </a:p>
        </p:txBody>
      </p:sp>
      <p:sp>
        <p:nvSpPr>
          <p:cNvPr id="15" name="Rectangle 14"/>
          <p:cNvSpPr/>
          <p:nvPr>
            <p:custDataLst>
              <p:tags r:id="rId12"/>
            </p:custDataLst>
          </p:nvPr>
        </p:nvSpPr>
        <p:spPr bwMode="auto">
          <a:xfrm>
            <a:off x="3559175" y="3089275"/>
            <a:ext cx="3016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CB71CBB2-C809-4EDB-B931-8D765EA0B9B9}" type="datetime'''N''''''''''''''''''''''''o''''''''n'''''''''''''''''''">
              <a:rPr lang="en-US" altLang="en-US" sz="1200">
                <a:solidFill>
                  <a:schemeClr val="tx1"/>
                </a:solidFill>
              </a:rPr>
              <a:pPr/>
              <a:t>Non</a:t>
            </a:fld>
            <a:endParaRPr lang="en-US" sz="1200">
              <a:solidFill>
                <a:schemeClr val="tx1"/>
              </a:solidFill>
              <a:sym typeface="+mn-lt"/>
            </a:endParaRPr>
          </a:p>
        </p:txBody>
      </p:sp>
      <p:sp>
        <p:nvSpPr>
          <p:cNvPr id="17" name="Rectangle 16"/>
          <p:cNvSpPr/>
          <p:nvPr>
            <p:custDataLst>
              <p:tags r:id="rId13"/>
            </p:custDataLst>
          </p:nvPr>
        </p:nvSpPr>
        <p:spPr bwMode="gray">
          <a:xfrm>
            <a:off x="2795588" y="2001838"/>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D017D0F6-F444-4F8B-BF9A-EF9B0154D99A}" type="datetime'''''''9''''''''''''''''''''''''''''2''''''''''%'''''''''''">
              <a:rPr lang="en-US" altLang="en-US" sz="1200">
                <a:solidFill>
                  <a:schemeClr val="tx1"/>
                </a:solidFill>
              </a:rPr>
              <a:pPr/>
              <a:t>92%</a:t>
            </a:fld>
            <a:endParaRPr lang="en-US" sz="1200" dirty="0">
              <a:solidFill>
                <a:schemeClr val="tx1"/>
              </a:solidFill>
              <a:sym typeface="+mn-lt"/>
            </a:endParaRPr>
          </a:p>
        </p:txBody>
      </p:sp>
      <p:sp>
        <p:nvSpPr>
          <p:cNvPr id="22" name="Rectangle 21"/>
          <p:cNvSpPr/>
          <p:nvPr>
            <p:custDataLst>
              <p:tags r:id="rId14"/>
            </p:custDataLst>
          </p:nvPr>
        </p:nvSpPr>
        <p:spPr bwMode="auto">
          <a:xfrm>
            <a:off x="2652713" y="1751013"/>
            <a:ext cx="214313" cy="160338"/>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custDataLst>
              <p:tags r:id="rId15"/>
            </p:custDataLst>
          </p:nvPr>
        </p:nvSpPr>
        <p:spPr bwMode="auto">
          <a:xfrm>
            <a:off x="2917825" y="1746250"/>
            <a:ext cx="13144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63948CBA-C3D5-4F0E-A75D-34E0FE148B85}" type="datetime'Ex''tr''a''it'''''' ''d''e n''''a''''is''''''s''a''''n''''ce'">
              <a:rPr lang="fr-FR" altLang="en-US" sz="1200">
                <a:solidFill>
                  <a:schemeClr val="tx1"/>
                </a:solidFill>
                <a:sym typeface="+mn-lt"/>
              </a:rPr>
              <a:pPr>
                <a:spcBef>
                  <a:spcPct val="0"/>
                </a:spcBef>
                <a:spcAft>
                  <a:spcPct val="0"/>
                </a:spcAft>
              </a:pPr>
              <a:t>Extrait de naissance</a:t>
            </a:fld>
            <a:endParaRPr lang="fr-FR" sz="1200">
              <a:solidFill>
                <a:schemeClr val="tx1"/>
              </a:solidFill>
              <a:sym typeface="+mn-lt"/>
            </a:endParaRPr>
          </a:p>
        </p:txBody>
      </p:sp>
      <p:sp>
        <p:nvSpPr>
          <p:cNvPr id="24" name="Rectangle 23"/>
          <p:cNvSpPr/>
          <p:nvPr>
            <p:custDataLst>
              <p:tags r:id="rId16"/>
            </p:custDataLst>
          </p:nvPr>
        </p:nvSpPr>
        <p:spPr bwMode="auto">
          <a:xfrm>
            <a:off x="593725" y="1751013"/>
            <a:ext cx="214312" cy="160338"/>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custDataLst>
              <p:tags r:id="rId17"/>
            </p:custDataLst>
          </p:nvPr>
        </p:nvSpPr>
        <p:spPr bwMode="auto">
          <a:xfrm>
            <a:off x="858838" y="1746250"/>
            <a:ext cx="10287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1C393DA2-EA09-4431-991E-F84313381FB3}" type="datetime'Piè''''ce ''d’''''''id''''''''''en''''''t''ité'">
              <a:rPr lang="fr-FR" altLang="en-US" sz="1200">
                <a:solidFill>
                  <a:schemeClr val="tx1"/>
                </a:solidFill>
                <a:sym typeface="+mn-lt"/>
              </a:rPr>
              <a:pPr>
                <a:spcBef>
                  <a:spcPct val="0"/>
                </a:spcBef>
                <a:spcAft>
                  <a:spcPct val="0"/>
                </a:spcAft>
              </a:pPr>
              <a:t>Pièce d’identité</a:t>
            </a:fld>
            <a:endParaRPr lang="fr-FR" sz="1200">
              <a:solidFill>
                <a:schemeClr val="tx1"/>
              </a:solidFill>
              <a:sym typeface="+mn-lt"/>
            </a:endParaRPr>
          </a:p>
        </p:txBody>
      </p:sp>
      <p:sp>
        <p:nvSpPr>
          <p:cNvPr id="25" name="TextBox 14"/>
          <p:cNvSpPr txBox="1"/>
          <p:nvPr/>
        </p:nvSpPr>
        <p:spPr>
          <a:xfrm>
            <a:off x="-36511" y="1124744"/>
            <a:ext cx="4680519" cy="523220"/>
          </a:xfrm>
          <a:prstGeom prst="rect">
            <a:avLst/>
          </a:prstGeom>
          <a:noFill/>
        </p:spPr>
        <p:txBody>
          <a:bodyPr wrap="square" rtlCol="0">
            <a:spAutoFit/>
          </a:bodyPr>
          <a:lstStyle/>
          <a:p>
            <a:pPr algn="ctr"/>
            <a:r>
              <a:rPr lang="fr-FR" sz="1400" b="1" dirty="0"/>
              <a:t>Possession d’une pièce d’identité et d’un extrait de naissance (N=400)</a:t>
            </a:r>
            <a:r>
              <a:rPr lang="en-GB" sz="1400" b="1" baseline="30000" dirty="0">
                <a:latin typeface="Calibri" panose="020F0502020204030204" pitchFamily="34" charset="0"/>
              </a:rPr>
              <a:t>1</a:t>
            </a:r>
            <a:r>
              <a:rPr lang="en-GB" sz="1400" b="1" dirty="0">
                <a:latin typeface="Calibri" panose="020F0502020204030204" pitchFamily="34" charset="0"/>
              </a:rPr>
              <a:t> </a:t>
            </a:r>
            <a:endParaRPr lang="fr-FR" sz="1400" b="1" dirty="0"/>
          </a:p>
        </p:txBody>
      </p:sp>
      <p:cxnSp>
        <p:nvCxnSpPr>
          <p:cNvPr id="26" name="Connecteur droit 25"/>
          <p:cNvCxnSpPr/>
          <p:nvPr/>
        </p:nvCxnSpPr>
        <p:spPr>
          <a:xfrm>
            <a:off x="395536" y="1628800"/>
            <a:ext cx="39924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7" name="Objet 76"/>
          <p:cNvGraphicFramePr>
            <a:graphicFrameLocks/>
          </p:cNvGraphicFramePr>
          <p:nvPr>
            <p:custDataLst>
              <p:tags r:id="rId18"/>
            </p:custDataLst>
            <p:extLst/>
          </p:nvPr>
        </p:nvGraphicFramePr>
        <p:xfrm>
          <a:off x="533400" y="4267200"/>
          <a:ext cx="3914526" cy="1666748"/>
        </p:xfrm>
        <a:graphic>
          <a:graphicData uri="http://schemas.openxmlformats.org/presentationml/2006/ole">
            <mc:AlternateContent xmlns:mc="http://schemas.openxmlformats.org/markup-compatibility/2006">
              <mc:Choice xmlns:v="urn:schemas-microsoft-com:vml" Requires="v">
                <p:oleObj spid="_x0000_s537674" name="Chart" r:id="rId40" imgW="3914526" imgH="1666748" progId="MSGraph.Chart.8">
                  <p:embed followColorScheme="full"/>
                </p:oleObj>
              </mc:Choice>
              <mc:Fallback>
                <p:oleObj name="Chart" r:id="rId40" imgW="3914526" imgH="1666748" progId="MSGraph.Chart.8">
                  <p:embed followColorScheme="full"/>
                  <p:pic>
                    <p:nvPicPr>
                      <p:cNvPr id="77" name="Objet 76"/>
                      <p:cNvPicPr/>
                      <p:nvPr/>
                    </p:nvPicPr>
                    <p:blipFill>
                      <a:blip r:embed="rId41"/>
                      <a:stretch>
                        <a:fillRect/>
                      </a:stretch>
                    </p:blipFill>
                    <p:spPr>
                      <a:xfrm>
                        <a:off x="533400" y="4267200"/>
                        <a:ext cx="3914526" cy="1666748"/>
                      </a:xfrm>
                      <a:prstGeom prst="rect">
                        <a:avLst/>
                      </a:prstGeom>
                    </p:spPr>
                  </p:pic>
                </p:oleObj>
              </mc:Fallback>
            </mc:AlternateContent>
          </a:graphicData>
        </a:graphic>
      </p:graphicFrame>
      <p:sp>
        <p:nvSpPr>
          <p:cNvPr id="91" name="Rectangle 90"/>
          <p:cNvSpPr/>
          <p:nvPr>
            <p:custDataLst>
              <p:tags r:id="rId19"/>
            </p:custDataLst>
          </p:nvPr>
        </p:nvSpPr>
        <p:spPr bwMode="gray">
          <a:xfrm>
            <a:off x="3949700" y="5602288"/>
            <a:ext cx="2635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C138CEFC-78F0-4EAF-ABD4-8FCBD8F5723B}" type="datetime'1''''''''''''''''''''''''''%'''''''''''''''''''''''''''''''''">
              <a:rPr lang="fr-FR" altLang="en-US" sz="1200">
                <a:solidFill>
                  <a:schemeClr val="tx1"/>
                </a:solidFill>
                <a:sym typeface="+mn-lt"/>
              </a:rPr>
              <a:pPr algn="ctr">
                <a:spcBef>
                  <a:spcPct val="0"/>
                </a:spcBef>
                <a:spcAft>
                  <a:spcPct val="0"/>
                </a:spcAft>
              </a:pPr>
              <a:t>1%</a:t>
            </a:fld>
            <a:endParaRPr lang="fr-FR" sz="1200">
              <a:solidFill>
                <a:schemeClr val="tx1"/>
              </a:solidFill>
              <a:sym typeface="+mn-lt"/>
            </a:endParaRPr>
          </a:p>
        </p:txBody>
      </p:sp>
      <p:sp>
        <p:nvSpPr>
          <p:cNvPr id="93" name="Rectangle 92"/>
          <p:cNvSpPr/>
          <p:nvPr>
            <p:custDataLst>
              <p:tags r:id="rId20"/>
            </p:custDataLst>
          </p:nvPr>
        </p:nvSpPr>
        <p:spPr bwMode="auto">
          <a:xfrm>
            <a:off x="1238250" y="5927725"/>
            <a:ext cx="4000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4C4D589D-C071-4A08-8057-FF85A4FBCCAE}" type="datetime'16''''''-''''1''''''''''''7 ''''''''a''''''''''ns'''''''''">
              <a:rPr lang="fr-FR" altLang="en-US" sz="1200">
                <a:solidFill>
                  <a:schemeClr val="tx1"/>
                </a:solidFill>
              </a:rPr>
              <a:pPr/>
              <a:t>16-17 ans</a:t>
            </a:fld>
            <a:endParaRPr lang="fr-FR" sz="1200">
              <a:solidFill>
                <a:schemeClr val="tx1"/>
              </a:solidFill>
              <a:sym typeface="+mn-lt"/>
            </a:endParaRPr>
          </a:p>
        </p:txBody>
      </p:sp>
      <p:sp>
        <p:nvSpPr>
          <p:cNvPr id="90" name="Rectangle 89"/>
          <p:cNvSpPr/>
          <p:nvPr>
            <p:custDataLst>
              <p:tags r:id="rId21"/>
            </p:custDataLst>
          </p:nvPr>
        </p:nvSpPr>
        <p:spPr bwMode="gray">
          <a:xfrm>
            <a:off x="3421063" y="5573713"/>
            <a:ext cx="2635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98FC968A-664F-457C-8229-B701071FD392}" type="datetime'''''''''2''''''''''%'">
              <a:rPr lang="fr-FR" altLang="en-US" sz="1200">
                <a:solidFill>
                  <a:schemeClr val="tx1"/>
                </a:solidFill>
                <a:sym typeface="+mn-lt"/>
              </a:rPr>
              <a:pPr algn="ctr">
                <a:spcBef>
                  <a:spcPct val="0"/>
                </a:spcBef>
                <a:spcAft>
                  <a:spcPct val="0"/>
                </a:spcAft>
              </a:pPr>
              <a:t>2%</a:t>
            </a:fld>
            <a:endParaRPr lang="fr-FR" sz="1200">
              <a:solidFill>
                <a:schemeClr val="tx1"/>
              </a:solidFill>
              <a:sym typeface="+mn-lt"/>
            </a:endParaRPr>
          </a:p>
        </p:txBody>
      </p:sp>
      <p:sp>
        <p:nvSpPr>
          <p:cNvPr id="94" name="Rectangle 93"/>
          <p:cNvSpPr/>
          <p:nvPr>
            <p:custDataLst>
              <p:tags r:id="rId22"/>
            </p:custDataLst>
          </p:nvPr>
        </p:nvSpPr>
        <p:spPr bwMode="gray">
          <a:xfrm>
            <a:off x="1265238" y="5087938"/>
            <a:ext cx="3476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F75FB93A-1060-4DCE-B2D9-2A8F31651193}" type="datetime'''''''''''1''8''''''%'''''''''''''''''''''''">
              <a:rPr lang="fr-FR" altLang="en-US" sz="1200">
                <a:solidFill>
                  <a:schemeClr val="tx1"/>
                </a:solidFill>
                <a:sym typeface="+mn-lt"/>
              </a:rPr>
              <a:pPr algn="ctr">
                <a:spcBef>
                  <a:spcPct val="0"/>
                </a:spcBef>
                <a:spcAft>
                  <a:spcPct val="0"/>
                </a:spcAft>
              </a:pPr>
              <a:t>18%</a:t>
            </a:fld>
            <a:endParaRPr lang="fr-FR" sz="1200">
              <a:solidFill>
                <a:schemeClr val="tx1"/>
              </a:solidFill>
              <a:sym typeface="+mn-lt"/>
            </a:endParaRPr>
          </a:p>
        </p:txBody>
      </p:sp>
      <p:sp>
        <p:nvSpPr>
          <p:cNvPr id="81" name="Rectangle 80"/>
          <p:cNvSpPr/>
          <p:nvPr>
            <p:custDataLst>
              <p:tags r:id="rId23"/>
            </p:custDataLst>
          </p:nvPr>
        </p:nvSpPr>
        <p:spPr bwMode="auto">
          <a:xfrm>
            <a:off x="2824163" y="5927725"/>
            <a:ext cx="4000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B965A9A2-316E-42EC-8CC3-E0540252A310}" type="datetime'3''''6''-''''''4''''5'''''''''' ''''''''''a''''n''s'''''''''">
              <a:rPr lang="fr-FR" altLang="en-US" sz="1200">
                <a:solidFill>
                  <a:schemeClr val="tx1"/>
                </a:solidFill>
                <a:sym typeface="+mn-lt"/>
              </a:rPr>
              <a:pPr/>
              <a:t>36-45 ans</a:t>
            </a:fld>
            <a:endParaRPr lang="fr-FR" sz="1200">
              <a:solidFill>
                <a:schemeClr val="tx1"/>
              </a:solidFill>
              <a:sym typeface="+mn-lt"/>
            </a:endParaRPr>
          </a:p>
        </p:txBody>
      </p:sp>
      <p:sp>
        <p:nvSpPr>
          <p:cNvPr id="82" name="Rectangle 81"/>
          <p:cNvSpPr/>
          <p:nvPr>
            <p:custDataLst>
              <p:tags r:id="rId24"/>
            </p:custDataLst>
          </p:nvPr>
        </p:nvSpPr>
        <p:spPr bwMode="auto">
          <a:xfrm>
            <a:off x="3352800" y="5927725"/>
            <a:ext cx="4000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3705FB54-3DB3-4D8C-8098-0A83443E7D43}" type="datetime'''''4''6-''''6''''''0'''' ''''''''''ans'''''''">
              <a:rPr lang="fr-FR" altLang="en-US" sz="1200">
                <a:solidFill>
                  <a:schemeClr val="tx1"/>
                </a:solidFill>
                <a:sym typeface="+mn-lt"/>
              </a:rPr>
              <a:pPr/>
              <a:t>46-60 ans</a:t>
            </a:fld>
            <a:endParaRPr lang="fr-FR" sz="1200">
              <a:solidFill>
                <a:schemeClr val="tx1"/>
              </a:solidFill>
              <a:sym typeface="+mn-lt"/>
            </a:endParaRPr>
          </a:p>
        </p:txBody>
      </p:sp>
      <p:sp>
        <p:nvSpPr>
          <p:cNvPr id="83" name="Rectangle 82"/>
          <p:cNvSpPr/>
          <p:nvPr>
            <p:custDataLst>
              <p:tags r:id="rId25"/>
            </p:custDataLst>
          </p:nvPr>
        </p:nvSpPr>
        <p:spPr bwMode="auto">
          <a:xfrm>
            <a:off x="3908425" y="5927725"/>
            <a:ext cx="346075"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E7E016AF-06A3-4E2B-A3B8-9624CB7835EF}" type="datetime'''''''''''''''''''''6''0'''''' ''an''''''''''''''s+'''''''''">
              <a:rPr lang="fr-FR" altLang="en-US" sz="1200">
                <a:solidFill>
                  <a:schemeClr val="tx1"/>
                </a:solidFill>
                <a:sym typeface="+mn-lt"/>
              </a:rPr>
              <a:pPr/>
              <a:t>60 ans+</a:t>
            </a:fld>
            <a:endParaRPr lang="fr-FR" sz="1200">
              <a:solidFill>
                <a:schemeClr val="tx1"/>
              </a:solidFill>
              <a:sym typeface="+mn-lt"/>
            </a:endParaRPr>
          </a:p>
        </p:txBody>
      </p:sp>
      <p:sp>
        <p:nvSpPr>
          <p:cNvPr id="87" name="Rectangle 86"/>
          <p:cNvSpPr/>
          <p:nvPr>
            <p:custDataLst>
              <p:tags r:id="rId26"/>
            </p:custDataLst>
          </p:nvPr>
        </p:nvSpPr>
        <p:spPr bwMode="gray">
          <a:xfrm>
            <a:off x="1793875" y="4821238"/>
            <a:ext cx="3476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B3D4DE2C-1947-4F6F-9801-DF6823EE046B}" type="datetime'''''''''''''''2''''''''''''''7''''''''''''''''''''%'''''''">
              <a:rPr lang="fr-FR" altLang="en-US" sz="1200">
                <a:solidFill>
                  <a:schemeClr val="tx1"/>
                </a:solidFill>
                <a:sym typeface="+mn-lt"/>
              </a:rPr>
              <a:pPr algn="ctr">
                <a:spcBef>
                  <a:spcPct val="0"/>
                </a:spcBef>
                <a:spcAft>
                  <a:spcPct val="0"/>
                </a:spcAft>
              </a:pPr>
              <a:t>27%</a:t>
            </a:fld>
            <a:endParaRPr lang="fr-FR" sz="1200">
              <a:solidFill>
                <a:schemeClr val="tx1"/>
              </a:solidFill>
              <a:sym typeface="+mn-lt"/>
            </a:endParaRPr>
          </a:p>
        </p:txBody>
      </p:sp>
      <p:sp>
        <p:nvSpPr>
          <p:cNvPr id="86" name="Rectangle 85"/>
          <p:cNvSpPr/>
          <p:nvPr>
            <p:custDataLst>
              <p:tags r:id="rId27"/>
            </p:custDataLst>
          </p:nvPr>
        </p:nvSpPr>
        <p:spPr bwMode="gray">
          <a:xfrm>
            <a:off x="736600" y="4183063"/>
            <a:ext cx="3476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2993DA8F-9056-4910-9474-B627CBC2B86C}" type="datetime'''''''''''''''''''''4''''8''''''''%'''''''''''">
              <a:rPr lang="fr-FR" altLang="en-US" sz="1200">
                <a:solidFill>
                  <a:schemeClr val="tx1"/>
                </a:solidFill>
              </a:rPr>
              <a:pPr/>
              <a:t>48%</a:t>
            </a:fld>
            <a:endParaRPr lang="fr-FR" sz="1200">
              <a:solidFill>
                <a:schemeClr val="tx1"/>
              </a:solidFill>
              <a:sym typeface="+mn-lt"/>
            </a:endParaRPr>
          </a:p>
        </p:txBody>
      </p:sp>
      <p:sp>
        <p:nvSpPr>
          <p:cNvPr id="88" name="Rectangle 87"/>
          <p:cNvSpPr/>
          <p:nvPr>
            <p:custDataLst>
              <p:tags r:id="rId28"/>
            </p:custDataLst>
          </p:nvPr>
        </p:nvSpPr>
        <p:spPr bwMode="gray">
          <a:xfrm>
            <a:off x="2363788" y="5507038"/>
            <a:ext cx="2635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071A46A5-1A50-4B04-A4DC-B254CD197552}" type="datetime'''4''''%'''''''''''''''''''''''''''''''''''''''''">
              <a:rPr lang="fr-FR" altLang="en-US" sz="1200">
                <a:solidFill>
                  <a:schemeClr val="tx1"/>
                </a:solidFill>
                <a:sym typeface="+mn-lt"/>
              </a:rPr>
              <a:pPr algn="ctr">
                <a:spcBef>
                  <a:spcPct val="0"/>
                </a:spcBef>
                <a:spcAft>
                  <a:spcPct val="0"/>
                </a:spcAft>
              </a:pPr>
              <a:t>4%</a:t>
            </a:fld>
            <a:endParaRPr lang="fr-FR" sz="1200">
              <a:solidFill>
                <a:schemeClr val="tx1"/>
              </a:solidFill>
              <a:sym typeface="+mn-lt"/>
            </a:endParaRPr>
          </a:p>
        </p:txBody>
      </p:sp>
      <p:sp>
        <p:nvSpPr>
          <p:cNvPr id="78" name="Rectangle 77"/>
          <p:cNvSpPr/>
          <p:nvPr>
            <p:custDataLst>
              <p:tags r:id="rId29"/>
            </p:custDataLst>
          </p:nvPr>
        </p:nvSpPr>
        <p:spPr bwMode="auto">
          <a:xfrm>
            <a:off x="709613" y="5927725"/>
            <a:ext cx="4000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1E44492F-4B3F-4387-89A9-E75F7C5B20C3}" type="datetime'''''10-''''''''1''''5'''' ''''''''''''a''''''ns'''''''">
              <a:rPr lang="fr-FR" altLang="en-US" sz="1200">
                <a:solidFill>
                  <a:schemeClr val="tx1"/>
                </a:solidFill>
              </a:rPr>
              <a:pPr/>
              <a:t>10-15 ans</a:t>
            </a:fld>
            <a:endParaRPr lang="fr-FR" sz="1200">
              <a:solidFill>
                <a:schemeClr val="tx1"/>
              </a:solidFill>
              <a:sym typeface="+mn-lt"/>
            </a:endParaRPr>
          </a:p>
        </p:txBody>
      </p:sp>
      <p:sp>
        <p:nvSpPr>
          <p:cNvPr id="80" name="Rectangle 79"/>
          <p:cNvSpPr/>
          <p:nvPr>
            <p:custDataLst>
              <p:tags r:id="rId30"/>
            </p:custDataLst>
          </p:nvPr>
        </p:nvSpPr>
        <p:spPr bwMode="auto">
          <a:xfrm>
            <a:off x="2295525" y="5927725"/>
            <a:ext cx="4000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022A8F8E-D55B-4F57-9C50-997F761A6D1D}" type="datetime'''''2''''6''''-''''''3''''''5'''' ''a''''''''''n''''''''''''s'">
              <a:rPr lang="fr-FR" altLang="en-US" sz="1200">
                <a:solidFill>
                  <a:schemeClr val="tx1"/>
                </a:solidFill>
                <a:sym typeface="+mn-lt"/>
              </a:rPr>
              <a:pPr/>
              <a:t>26-35 ans</a:t>
            </a:fld>
            <a:endParaRPr lang="fr-FR" sz="1200">
              <a:solidFill>
                <a:schemeClr val="tx1"/>
              </a:solidFill>
              <a:sym typeface="+mn-lt"/>
            </a:endParaRPr>
          </a:p>
        </p:txBody>
      </p:sp>
      <p:sp>
        <p:nvSpPr>
          <p:cNvPr id="89" name="Rectangle 88"/>
          <p:cNvSpPr/>
          <p:nvPr>
            <p:custDataLst>
              <p:tags r:id="rId31"/>
            </p:custDataLst>
          </p:nvPr>
        </p:nvSpPr>
        <p:spPr bwMode="gray">
          <a:xfrm>
            <a:off x="2892425" y="5602288"/>
            <a:ext cx="2635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02F14A48-2CBA-4DD4-B93C-D6ED1AB91DC1}" type="datetime'''''''''''''''''''''''''''''''''1''''%'''''">
              <a:rPr lang="fr-FR" altLang="en-US" sz="1200">
                <a:solidFill>
                  <a:schemeClr val="tx1"/>
                </a:solidFill>
                <a:sym typeface="+mn-lt"/>
              </a:rPr>
              <a:pPr algn="ctr">
                <a:spcBef>
                  <a:spcPct val="0"/>
                </a:spcBef>
                <a:spcAft>
                  <a:spcPct val="0"/>
                </a:spcAft>
              </a:pPr>
              <a:t>1%</a:t>
            </a:fld>
            <a:endParaRPr lang="fr-FR" sz="1200">
              <a:solidFill>
                <a:schemeClr val="tx1"/>
              </a:solidFill>
              <a:sym typeface="+mn-lt"/>
            </a:endParaRPr>
          </a:p>
        </p:txBody>
      </p:sp>
      <p:sp>
        <p:nvSpPr>
          <p:cNvPr id="79" name="Rectangle 78"/>
          <p:cNvSpPr/>
          <p:nvPr>
            <p:custDataLst>
              <p:tags r:id="rId32"/>
            </p:custDataLst>
          </p:nvPr>
        </p:nvSpPr>
        <p:spPr bwMode="auto">
          <a:xfrm>
            <a:off x="1766888" y="5927725"/>
            <a:ext cx="4000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67988D17-1298-4B32-812B-9E2321663D34}" type="datetime'18''''''''''''-25'''''''''''''''''''''''' a''''ns'''''''''''''">
              <a:rPr lang="fr-FR" altLang="en-US" sz="1200">
                <a:solidFill>
                  <a:schemeClr val="tx1"/>
                </a:solidFill>
                <a:sym typeface="+mn-lt"/>
              </a:rPr>
              <a:pPr/>
              <a:t>18-25 ans</a:t>
            </a:fld>
            <a:endParaRPr lang="fr-FR" sz="1200">
              <a:solidFill>
                <a:schemeClr val="tx1"/>
              </a:solidFill>
              <a:sym typeface="+mn-lt"/>
            </a:endParaRPr>
          </a:p>
        </p:txBody>
      </p:sp>
      <p:sp>
        <p:nvSpPr>
          <p:cNvPr id="96" name="Rectangle 95"/>
          <p:cNvSpPr/>
          <p:nvPr/>
        </p:nvSpPr>
        <p:spPr>
          <a:xfrm>
            <a:off x="641350" y="4077072"/>
            <a:ext cx="509588" cy="2231939"/>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TextBox 14"/>
          <p:cNvSpPr txBox="1"/>
          <p:nvPr/>
        </p:nvSpPr>
        <p:spPr>
          <a:xfrm>
            <a:off x="179512" y="3356992"/>
            <a:ext cx="4392487" cy="523220"/>
          </a:xfrm>
          <a:prstGeom prst="rect">
            <a:avLst/>
          </a:prstGeom>
          <a:noFill/>
        </p:spPr>
        <p:txBody>
          <a:bodyPr wrap="square" rtlCol="0">
            <a:spAutoFit/>
          </a:bodyPr>
          <a:lstStyle/>
          <a:p>
            <a:pPr algn="ctr"/>
            <a:r>
              <a:rPr lang="fr-FR" sz="1400" b="1" dirty="0"/>
              <a:t>Non possession d’une pièce d’identité selon la classe d’âge (N=111)</a:t>
            </a:r>
            <a:r>
              <a:rPr lang="en-GB" sz="1400" b="1" baseline="30000" dirty="0">
                <a:latin typeface="Calibri" panose="020F0502020204030204" pitchFamily="34" charset="0"/>
              </a:rPr>
              <a:t>1</a:t>
            </a:r>
            <a:r>
              <a:rPr lang="en-GB" sz="1400" b="1" dirty="0">
                <a:latin typeface="Calibri" panose="020F0502020204030204" pitchFamily="34" charset="0"/>
              </a:rPr>
              <a:t> </a:t>
            </a:r>
            <a:endParaRPr lang="fr-FR" sz="1400" b="1" dirty="0"/>
          </a:p>
        </p:txBody>
      </p:sp>
      <p:cxnSp>
        <p:nvCxnSpPr>
          <p:cNvPr id="98" name="Connecteur droit 97"/>
          <p:cNvCxnSpPr/>
          <p:nvPr/>
        </p:nvCxnSpPr>
        <p:spPr>
          <a:xfrm>
            <a:off x="395536" y="3903438"/>
            <a:ext cx="39924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Speech Bubble: Oval 23"/>
          <p:cNvSpPr/>
          <p:nvPr/>
        </p:nvSpPr>
        <p:spPr>
          <a:xfrm>
            <a:off x="2123728" y="3979454"/>
            <a:ext cx="2397717" cy="1537778"/>
          </a:xfrm>
          <a:prstGeom prst="wedgeEllipseCallout">
            <a:avLst>
              <a:gd name="adj1" fmla="val -88898"/>
              <a:gd name="adj2" fmla="val -30035"/>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Tout citoyen sénégalais, âgé d’au moins 5 ans peut demander l’établissement d’une carte nationale d’identité. Elle est obligatoire à partir de 15 ans</a:t>
            </a:r>
          </a:p>
        </p:txBody>
      </p:sp>
      <p:sp>
        <p:nvSpPr>
          <p:cNvPr id="2" name="Espace réservé du numéro de diapositive 1"/>
          <p:cNvSpPr>
            <a:spLocks noGrp="1"/>
          </p:cNvSpPr>
          <p:nvPr>
            <p:ph type="sldNum" sz="quarter" idx="4"/>
          </p:nvPr>
        </p:nvSpPr>
        <p:spPr/>
        <p:txBody>
          <a:bodyPr/>
          <a:lstStyle/>
          <a:p>
            <a:fld id="{2595D1C1-32D3-4A09-A3BB-830F14256841}" type="slidenum">
              <a:rPr lang="en-US" smtClean="0">
                <a:solidFill>
                  <a:prstClr val="black">
                    <a:tint val="75000"/>
                  </a:prstClr>
                </a:solidFill>
              </a:rPr>
              <a:pPr/>
              <a:t>33</a:t>
            </a:fld>
            <a:endParaRPr lang="en-US" dirty="0">
              <a:solidFill>
                <a:prstClr val="black">
                  <a:tint val="75000"/>
                </a:prstClr>
              </a:solidFill>
            </a:endParaRPr>
          </a:p>
        </p:txBody>
      </p:sp>
      <p:grpSp>
        <p:nvGrpSpPr>
          <p:cNvPr id="43" name="Groupe 42"/>
          <p:cNvGrpSpPr/>
          <p:nvPr/>
        </p:nvGrpSpPr>
        <p:grpSpPr>
          <a:xfrm rot="5400000">
            <a:off x="6803102" y="3532911"/>
            <a:ext cx="4425537" cy="185267"/>
            <a:chOff x="636588" y="5083"/>
            <a:chExt cx="4425537" cy="185267"/>
          </a:xfrm>
        </p:grpSpPr>
        <p:sp>
          <p:nvSpPr>
            <p:cNvPr id="44" name="Rectangle 43"/>
            <p:cNvSpPr/>
            <p:nvPr/>
          </p:nvSpPr>
          <p:spPr>
            <a:xfrm>
              <a:off x="636588" y="5083"/>
              <a:ext cx="1089025" cy="18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Exigences</a:t>
              </a:r>
            </a:p>
          </p:txBody>
        </p:sp>
        <p:sp>
          <p:nvSpPr>
            <p:cNvPr id="45" name="Rectangle 44"/>
            <p:cNvSpPr/>
            <p:nvPr/>
          </p:nvSpPr>
          <p:spPr>
            <a:xfrm>
              <a:off x="1747504" y="5083"/>
              <a:ext cx="1089025" cy="18526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Offre </a:t>
              </a:r>
            </a:p>
          </p:txBody>
        </p:sp>
        <p:sp>
          <p:nvSpPr>
            <p:cNvPr id="46" name="Rectangle 45"/>
            <p:cNvSpPr/>
            <p:nvPr/>
          </p:nvSpPr>
          <p:spPr>
            <a:xfrm>
              <a:off x="2860302" y="5083"/>
              <a:ext cx="1089025" cy="185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dirty="0">
                  <a:ln>
                    <a:noFill/>
                  </a:ln>
                  <a:solidFill>
                    <a:prstClr val="white"/>
                  </a:solidFill>
                  <a:effectLst/>
                  <a:uLnTx/>
                  <a:uFillTx/>
                  <a:latin typeface="Myriad Pro"/>
                </a:rPr>
                <a:t>Demande</a:t>
              </a:r>
            </a:p>
          </p:txBody>
        </p:sp>
        <p:sp>
          <p:nvSpPr>
            <p:cNvPr id="47" name="Rectangle 46"/>
            <p:cNvSpPr/>
            <p:nvPr/>
          </p:nvSpPr>
          <p:spPr>
            <a:xfrm>
              <a:off x="3973100" y="5083"/>
              <a:ext cx="1089025" cy="18526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prstClr val="white"/>
                  </a:solidFill>
                  <a:latin typeface="Myriad Pro"/>
                </a:rPr>
                <a:t>R</a:t>
              </a:r>
              <a:endParaRPr kumimoji="0" lang="fr-FR" sz="1000" b="0" i="0" u="none" strike="noStrike" kern="1200" cap="none" spc="0" normalizeH="0" baseline="0" dirty="0">
                <a:ln>
                  <a:noFill/>
                </a:ln>
                <a:solidFill>
                  <a:prstClr val="white"/>
                </a:solidFill>
                <a:effectLst/>
                <a:uLnTx/>
                <a:uFillTx/>
                <a:latin typeface="Myriad Pro"/>
              </a:endParaRPr>
            </a:p>
          </p:txBody>
        </p:sp>
      </p:grpSp>
      <p:sp>
        <p:nvSpPr>
          <p:cNvPr id="48" name="Speech Bubble: Rectangle with Corners Rounded 85">
            <a:extLst>
              <a:ext uri="{FF2B5EF4-FFF2-40B4-BE49-F238E27FC236}">
                <a16:creationId xmlns="" xmlns:a16="http://schemas.microsoft.com/office/drawing/2014/main" id="{07413E74-0BF7-4480-8628-037ED9CFA752}"/>
              </a:ext>
            </a:extLst>
          </p:cNvPr>
          <p:cNvSpPr/>
          <p:nvPr/>
        </p:nvSpPr>
        <p:spPr>
          <a:xfrm>
            <a:off x="4644008" y="1124744"/>
            <a:ext cx="4174504" cy="5118482"/>
          </a:xfrm>
          <a:prstGeom prst="wedgeRoundRectCallout">
            <a:avLst>
              <a:gd name="adj1" fmla="val 19744"/>
              <a:gd name="adj2" fmla="val 1699"/>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171450" indent="-171450">
              <a:buFont typeface="Arial" panose="020B0604020202020204" pitchFamily="34" charset="0"/>
              <a:buChar char="•"/>
            </a:pPr>
            <a:r>
              <a:rPr lang="fr-FR" sz="1600" dirty="0">
                <a:solidFill>
                  <a:schemeClr val="tx1"/>
                </a:solidFill>
              </a:rPr>
              <a:t>95% de la population dispose d’une pièce d’identité</a:t>
            </a:r>
            <a:r>
              <a:rPr lang="en-GB" sz="1600" b="1" baseline="30000" dirty="0">
                <a:solidFill>
                  <a:schemeClr val="tx1"/>
                </a:solidFill>
              </a:rPr>
              <a:t>2</a:t>
            </a:r>
            <a:r>
              <a:rPr lang="en-GB" sz="1600" b="1" dirty="0">
                <a:solidFill>
                  <a:schemeClr val="tx1"/>
                </a:solidFill>
              </a:rPr>
              <a:t> </a:t>
            </a:r>
            <a:endParaRPr lang="fr-FR" sz="1600" dirty="0">
              <a:solidFill>
                <a:schemeClr val="tx1"/>
              </a:solidFill>
            </a:endParaRPr>
          </a:p>
          <a:p>
            <a:pPr marL="171450" indent="-171450">
              <a:buFont typeface="Arial" panose="020B0604020202020204" pitchFamily="34" charset="0"/>
              <a:buChar char="•"/>
            </a:pPr>
            <a:endParaRPr lang="fr-FR" sz="1600" dirty="0">
              <a:solidFill>
                <a:schemeClr val="tx1"/>
              </a:solidFill>
            </a:endParaRPr>
          </a:p>
          <a:p>
            <a:pPr marL="171450" indent="-171450">
              <a:buFont typeface="Arial" panose="020B0604020202020204" pitchFamily="34" charset="0"/>
              <a:buChar char="•"/>
            </a:pPr>
            <a:r>
              <a:rPr lang="fr-FR" sz="1600" dirty="0">
                <a:solidFill>
                  <a:schemeClr val="tx1"/>
                </a:solidFill>
              </a:rPr>
              <a:t>72% des femmes enquêtées possèdent une pièce d’identité et 92% ont un extrait de naissance qui peut être déposé pour prévaloir à une CNI </a:t>
            </a:r>
          </a:p>
          <a:p>
            <a:pPr marL="171450" indent="-171450">
              <a:buFont typeface="Arial" panose="020B0604020202020204" pitchFamily="34" charset="0"/>
              <a:buChar char="•"/>
            </a:pPr>
            <a:endParaRPr lang="fr-FR" sz="1600" dirty="0">
              <a:solidFill>
                <a:schemeClr val="tx1"/>
              </a:solidFill>
            </a:endParaRPr>
          </a:p>
          <a:p>
            <a:pPr marL="171450" indent="-171450">
              <a:buFont typeface="Arial" panose="020B0604020202020204" pitchFamily="34" charset="0"/>
              <a:buChar char="•"/>
            </a:pPr>
            <a:r>
              <a:rPr lang="fr-FR" sz="1600" dirty="0">
                <a:solidFill>
                  <a:schemeClr val="tx1"/>
                </a:solidFill>
              </a:rPr>
              <a:t>Parmi celles qui n’ont pas de pièce d’identité, 48% sont âgées de 10 à 15 ans alors que la pièce d’identité n’est obligatoire que pour un citoyen sénégalais âgé de 15 ans</a:t>
            </a:r>
            <a:r>
              <a:rPr lang="en-GB" sz="1600" b="1" baseline="30000" dirty="0">
                <a:solidFill>
                  <a:schemeClr val="tx1"/>
                </a:solidFill>
              </a:rPr>
              <a:t>3</a:t>
            </a:r>
          </a:p>
          <a:p>
            <a:pPr marL="171450" indent="-171450">
              <a:buFont typeface="Arial" panose="020B0604020202020204" pitchFamily="34" charset="0"/>
              <a:buChar char="•"/>
            </a:pPr>
            <a:endParaRPr lang="en-GB" sz="1600" b="1" dirty="0">
              <a:solidFill>
                <a:schemeClr val="tx1"/>
              </a:solidFill>
            </a:endParaRPr>
          </a:p>
          <a:p>
            <a:pPr marL="171450" indent="-171450">
              <a:buFont typeface="Arial" panose="020B0604020202020204" pitchFamily="34" charset="0"/>
              <a:buChar char="•"/>
            </a:pPr>
            <a:r>
              <a:rPr lang="fr-FR" sz="1600" dirty="0">
                <a:solidFill>
                  <a:schemeClr val="tx1"/>
                </a:solidFill>
              </a:rPr>
              <a:t>Les principales barrières à l’obtention d’une pièce d’identité sont la non connaissance des procédures d’obtention (43%) et l’accessibilité financière (33%)</a:t>
            </a:r>
            <a:r>
              <a:rPr lang="en-GB" sz="1600" b="1" baseline="30000" dirty="0">
                <a:solidFill>
                  <a:schemeClr val="tx1"/>
                </a:solidFill>
              </a:rPr>
              <a:t>4</a:t>
            </a:r>
            <a:endParaRPr lang="fr-FR" sz="1600" dirty="0">
              <a:solidFill>
                <a:schemeClr val="tx1"/>
              </a:solidFill>
            </a:endParaRPr>
          </a:p>
        </p:txBody>
      </p:sp>
    </p:spTree>
    <p:extLst>
      <p:ext uri="{BB962C8B-B14F-4D97-AF65-F5344CB8AC3E}">
        <p14:creationId xmlns:p14="http://schemas.microsoft.com/office/powerpoint/2010/main" val="31430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t 38" hidden="1">
            <a:extLst>
              <a:ext uri="{FF2B5EF4-FFF2-40B4-BE49-F238E27FC236}">
                <a16:creationId xmlns="" xmlns:a16="http://schemas.microsoft.com/office/drawing/2014/main" id="{3300CDB9-3A1C-48EA-9CDA-BA4D3B08A08E}"/>
              </a:ext>
            </a:extLst>
          </p:cNvPr>
          <p:cNvGraphicFramePr>
            <a:graphicFrameLocks noChangeAspect="1"/>
          </p:cNvGraphicFramePr>
          <p:nvPr>
            <p:custDataLst>
              <p:tags r:id="rId2"/>
            </p:custDataLst>
            <p:extLst>
              <p:ext uri="{D42A27DB-BD31-4B8C-83A1-F6EECF244321}">
                <p14:modId xmlns:p14="http://schemas.microsoft.com/office/powerpoint/2010/main" val="10293981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1974" name="Diapositive think-cell" r:id="rId25" imgW="508" imgH="508" progId="TCLayout.ActiveDocument.1">
                  <p:embed/>
                </p:oleObj>
              </mc:Choice>
              <mc:Fallback>
                <p:oleObj name="Diapositive think-cell" r:id="rId25" imgW="508" imgH="508" progId="TCLayout.ActiveDocument.1">
                  <p:embed/>
                  <p:pic>
                    <p:nvPicPr>
                      <p:cNvPr id="0" name=""/>
                      <p:cNvPicPr/>
                      <p:nvPr/>
                    </p:nvPicPr>
                    <p:blipFill>
                      <a:blip r:embed="rId26"/>
                      <a:stretch>
                        <a:fillRect/>
                      </a:stretch>
                    </p:blipFill>
                    <p:spPr>
                      <a:xfrm>
                        <a:off x="1588" y="1588"/>
                        <a:ext cx="1587" cy="1587"/>
                      </a:xfrm>
                      <a:prstGeom prst="rect">
                        <a:avLst/>
                      </a:prstGeom>
                    </p:spPr>
                  </p:pic>
                </p:oleObj>
              </mc:Fallback>
            </mc:AlternateContent>
          </a:graphicData>
        </a:graphic>
      </p:graphicFrame>
      <p:sp>
        <p:nvSpPr>
          <p:cNvPr id="38" name="Rectangle 37" hidden="1">
            <a:extLst>
              <a:ext uri="{FF2B5EF4-FFF2-40B4-BE49-F238E27FC236}">
                <a16:creationId xmlns="" xmlns:a16="http://schemas.microsoft.com/office/drawing/2014/main" id="{A27682F0-3E7F-4439-8696-B32523282038}"/>
              </a:ext>
            </a:extLst>
          </p:cNvPr>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latin typeface="Myriad Pro"/>
              <a:sym typeface="Myriad Pro"/>
            </a:endParaRPr>
          </a:p>
        </p:txBody>
      </p:sp>
      <p:sp>
        <p:nvSpPr>
          <p:cNvPr id="4" name="Espace réservé du texte 3">
            <a:extLst>
              <a:ext uri="{FF2B5EF4-FFF2-40B4-BE49-F238E27FC236}">
                <a16:creationId xmlns="" xmlns:a16="http://schemas.microsoft.com/office/drawing/2014/main" id="{457DDA4F-1E89-474F-846E-2396A716771F}"/>
              </a:ext>
            </a:extLst>
          </p:cNvPr>
          <p:cNvSpPr>
            <a:spLocks noGrp="1"/>
          </p:cNvSpPr>
          <p:nvPr>
            <p:ph type="body" sz="quarter" idx="37"/>
          </p:nvPr>
        </p:nvSpPr>
        <p:spPr/>
        <p:txBody>
          <a:bodyPr/>
          <a:lstStyle/>
          <a:p>
            <a:r>
              <a:rPr lang="fr-FR" dirty="0"/>
              <a:t>Sources : </a:t>
            </a:r>
            <a:r>
              <a:rPr lang="en-IN" dirty="0"/>
              <a:t>[1] </a:t>
            </a:r>
            <a:r>
              <a:rPr lang="fr-FR" dirty="0" err="1"/>
              <a:t>Intermedia</a:t>
            </a:r>
            <a:r>
              <a:rPr lang="fr-FR" dirty="0"/>
              <a:t> Data </a:t>
            </a:r>
            <a:r>
              <a:rPr lang="fr-FR" dirty="0" err="1"/>
              <a:t>Fiinder</a:t>
            </a:r>
            <a:r>
              <a:rPr lang="fr-FR" dirty="0"/>
              <a:t> N=2845, </a:t>
            </a:r>
            <a:r>
              <a:rPr lang="en-IN" dirty="0"/>
              <a:t>[2] </a:t>
            </a:r>
            <a:r>
              <a:rPr lang="fr-FR" dirty="0" err="1"/>
              <a:t>Intermedia</a:t>
            </a:r>
            <a:r>
              <a:rPr lang="fr-FR" dirty="0"/>
              <a:t> - Consumer </a:t>
            </a:r>
            <a:r>
              <a:rPr lang="fr-FR" dirty="0" err="1"/>
              <a:t>behaviors</a:t>
            </a:r>
            <a:r>
              <a:rPr lang="fr-FR" dirty="0"/>
              <a:t> in </a:t>
            </a:r>
            <a:r>
              <a:rPr lang="fr-FR" dirty="0" err="1"/>
              <a:t>Senegal</a:t>
            </a:r>
            <a:r>
              <a:rPr lang="fr-FR" dirty="0"/>
              <a:t>, </a:t>
            </a:r>
            <a:r>
              <a:rPr lang="fr-FR" dirty="0" err="1"/>
              <a:t>Analysis</a:t>
            </a:r>
            <a:r>
              <a:rPr lang="fr-FR" dirty="0"/>
              <a:t> and </a:t>
            </a:r>
            <a:r>
              <a:rPr lang="fr-FR" dirty="0" err="1"/>
              <a:t>Findings</a:t>
            </a:r>
            <a:r>
              <a:rPr lang="fr-FR" dirty="0"/>
              <a:t> (2016) N=2845</a:t>
            </a:r>
          </a:p>
          <a:p>
            <a:endParaRPr lang="fr-FR" dirty="0"/>
          </a:p>
        </p:txBody>
      </p:sp>
      <p:sp>
        <p:nvSpPr>
          <p:cNvPr id="5" name="Espace réservé du numéro de diapositive 4">
            <a:extLst>
              <a:ext uri="{FF2B5EF4-FFF2-40B4-BE49-F238E27FC236}">
                <a16:creationId xmlns="" xmlns:a16="http://schemas.microsoft.com/office/drawing/2014/main" id="{DAE63BE3-BCBD-4DD8-A8D4-1775ECAE282B}"/>
              </a:ext>
            </a:extLst>
          </p:cNvPr>
          <p:cNvSpPr>
            <a:spLocks noGrp="1"/>
          </p:cNvSpPr>
          <p:nvPr>
            <p:ph type="sldNum" sz="quarter" idx="4"/>
          </p:nvPr>
        </p:nvSpPr>
        <p:spPr/>
        <p:txBody>
          <a:bodyPr/>
          <a:lstStyle/>
          <a:p>
            <a:fld id="{56481AA1-0592-4126-91A5-3159F5A83C12}" type="slidenum">
              <a:rPr lang="en-GB" smtClean="0"/>
              <a:pPr/>
              <a:t>4</a:t>
            </a:fld>
            <a:endParaRPr lang="en-GB" dirty="0"/>
          </a:p>
        </p:txBody>
      </p:sp>
      <p:graphicFrame>
        <p:nvGraphicFramePr>
          <p:cNvPr id="6" name="Object 36">
            <a:extLst>
              <a:ext uri="{FF2B5EF4-FFF2-40B4-BE49-F238E27FC236}">
                <a16:creationId xmlns="" xmlns:a16="http://schemas.microsoft.com/office/drawing/2014/main" id="{5639E1DA-82D6-4B79-AFC0-26105F37F29D}"/>
              </a:ext>
            </a:extLst>
          </p:cNvPr>
          <p:cNvGraphicFramePr>
            <a:graphicFrameLocks/>
          </p:cNvGraphicFramePr>
          <p:nvPr>
            <p:custDataLst>
              <p:tags r:id="rId4"/>
            </p:custDataLst>
            <p:extLst>
              <p:ext uri="{D42A27DB-BD31-4B8C-83A1-F6EECF244321}">
                <p14:modId xmlns:p14="http://schemas.microsoft.com/office/powerpoint/2010/main" val="1252175105"/>
              </p:ext>
            </p:extLst>
          </p:nvPr>
        </p:nvGraphicFramePr>
        <p:xfrm>
          <a:off x="647700" y="2552700"/>
          <a:ext cx="3038307" cy="2781300"/>
        </p:xfrm>
        <a:graphic>
          <a:graphicData uri="http://schemas.openxmlformats.org/presentationml/2006/ole">
            <mc:AlternateContent xmlns:mc="http://schemas.openxmlformats.org/markup-compatibility/2006">
              <mc:Choice xmlns:v="urn:schemas-microsoft-com:vml" Requires="v">
                <p:oleObj spid="_x0000_s551975" name="Chart" r:id="rId27" imgW="3038307" imgH="2781300" progId="MSGraph.Chart.8">
                  <p:embed followColorScheme="full"/>
                </p:oleObj>
              </mc:Choice>
              <mc:Fallback>
                <p:oleObj name="Chart" r:id="rId27" imgW="3038307" imgH="2781300" progId="MSGraph.Chart.8">
                  <p:embed followColorScheme="full"/>
                  <p:pic>
                    <p:nvPicPr>
                      <p:cNvPr id="37" name="Object 36"/>
                      <p:cNvPicPr/>
                      <p:nvPr/>
                    </p:nvPicPr>
                    <p:blipFill>
                      <a:blip r:embed="rId28"/>
                      <a:stretch>
                        <a:fillRect/>
                      </a:stretch>
                    </p:blipFill>
                    <p:spPr>
                      <a:xfrm>
                        <a:off x="647700" y="2552700"/>
                        <a:ext cx="3038307" cy="2781300"/>
                      </a:xfrm>
                      <a:prstGeom prst="rect">
                        <a:avLst/>
                      </a:prstGeom>
                    </p:spPr>
                  </p:pic>
                </p:oleObj>
              </mc:Fallback>
            </mc:AlternateContent>
          </a:graphicData>
        </a:graphic>
      </p:graphicFrame>
      <p:cxnSp>
        <p:nvCxnSpPr>
          <p:cNvPr id="7" name="Straight Connector 6">
            <a:extLst>
              <a:ext uri="{FF2B5EF4-FFF2-40B4-BE49-F238E27FC236}">
                <a16:creationId xmlns="" xmlns:a16="http://schemas.microsoft.com/office/drawing/2014/main" id="{07DE7387-FD27-455E-9F65-3A302EA74FE6}"/>
              </a:ext>
            </a:extLst>
          </p:cNvPr>
          <p:cNvCxnSpPr/>
          <p:nvPr>
            <p:custDataLst>
              <p:tags r:id="rId5"/>
            </p:custDataLst>
          </p:nvPr>
        </p:nvCxnSpPr>
        <p:spPr bwMode="auto">
          <a:xfrm flipV="1">
            <a:off x="1666875" y="2325688"/>
            <a:ext cx="0" cy="762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7">
            <a:extLst>
              <a:ext uri="{FF2B5EF4-FFF2-40B4-BE49-F238E27FC236}">
                <a16:creationId xmlns="" xmlns:a16="http://schemas.microsoft.com/office/drawing/2014/main" id="{0871FFF7-E438-48AD-BB19-2954BDEBEE48}"/>
              </a:ext>
            </a:extLst>
          </p:cNvPr>
          <p:cNvCxnSpPr/>
          <p:nvPr>
            <p:custDataLst>
              <p:tags r:id="rId6"/>
            </p:custDataLst>
          </p:nvPr>
        </p:nvCxnSpPr>
        <p:spPr bwMode="auto">
          <a:xfrm>
            <a:off x="1666875" y="2325688"/>
            <a:ext cx="1004888"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8">
            <a:extLst>
              <a:ext uri="{FF2B5EF4-FFF2-40B4-BE49-F238E27FC236}">
                <a16:creationId xmlns="" xmlns:a16="http://schemas.microsoft.com/office/drawing/2014/main" id="{81E87AB9-C768-408E-8BA2-2ED6CB618517}"/>
              </a:ext>
            </a:extLst>
          </p:cNvPr>
          <p:cNvCxnSpPr/>
          <p:nvPr>
            <p:custDataLst>
              <p:tags r:id="rId7"/>
            </p:custDataLst>
          </p:nvPr>
        </p:nvCxnSpPr>
        <p:spPr bwMode="auto">
          <a:xfrm>
            <a:off x="2671763" y="2325688"/>
            <a:ext cx="0" cy="142875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0" name="Oval 5">
            <a:extLst>
              <a:ext uri="{FF2B5EF4-FFF2-40B4-BE49-F238E27FC236}">
                <a16:creationId xmlns="" xmlns:a16="http://schemas.microsoft.com/office/drawing/2014/main" id="{95AB0E2F-DD57-4E38-A58C-94521164CA79}"/>
              </a:ext>
            </a:extLst>
          </p:cNvPr>
          <p:cNvSpPr/>
          <p:nvPr>
            <p:custDataLst>
              <p:tags r:id="rId8"/>
            </p:custDataLst>
          </p:nvPr>
        </p:nvSpPr>
        <p:spPr bwMode="auto">
          <a:xfrm>
            <a:off x="2001838" y="2208213"/>
            <a:ext cx="334963" cy="23495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24B7E239-410A-4947-ABCD-6E1A6873CAF1}" type="datetime'''''''''-''''''''''''''''''1''''1'''''''''''''">
              <a:rPr lang="en-GB" altLang="en-US" sz="1200" b="1">
                <a:solidFill>
                  <a:schemeClr val="tx1"/>
                </a:solidFill>
              </a:rPr>
              <a:pPr/>
              <a:t>-11</a:t>
            </a:fld>
            <a:endParaRPr lang="en-GB" sz="1200" b="1">
              <a:solidFill>
                <a:schemeClr val="tx1"/>
              </a:solidFill>
              <a:sym typeface="+mn-lt"/>
            </a:endParaRPr>
          </a:p>
        </p:txBody>
      </p:sp>
      <p:sp>
        <p:nvSpPr>
          <p:cNvPr id="11" name="Rectangle 10">
            <a:extLst>
              <a:ext uri="{FF2B5EF4-FFF2-40B4-BE49-F238E27FC236}">
                <a16:creationId xmlns="" xmlns:a16="http://schemas.microsoft.com/office/drawing/2014/main" id="{556EEBC5-16FC-4D07-83B3-306F70ADEA02}"/>
              </a:ext>
            </a:extLst>
          </p:cNvPr>
          <p:cNvSpPr/>
          <p:nvPr>
            <p:custDataLst>
              <p:tags r:id="rId9"/>
            </p:custDataLst>
          </p:nvPr>
        </p:nvSpPr>
        <p:spPr bwMode="gray">
          <a:xfrm>
            <a:off x="2446338" y="3792538"/>
            <a:ext cx="450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399D8E22-8534-4373-B16C-94B68B50D9B2}" type="datetime'''''''1''''''''''''''''0'''''',''''''''0''''''''''''%'''''">
              <a:rPr lang="en-US" altLang="en-US" sz="1200">
                <a:solidFill>
                  <a:schemeClr val="tx1"/>
                </a:solidFill>
              </a:rPr>
              <a:pPr/>
              <a:t>10,0%</a:t>
            </a:fld>
            <a:endParaRPr lang="en-US" sz="1200" dirty="0">
              <a:solidFill>
                <a:schemeClr val="tx1"/>
              </a:solidFill>
              <a:sym typeface="+mn-lt"/>
            </a:endParaRPr>
          </a:p>
        </p:txBody>
      </p:sp>
      <p:sp>
        <p:nvSpPr>
          <p:cNvPr id="12" name="Rectangle 11">
            <a:extLst>
              <a:ext uri="{FF2B5EF4-FFF2-40B4-BE49-F238E27FC236}">
                <a16:creationId xmlns="" xmlns:a16="http://schemas.microsoft.com/office/drawing/2014/main" id="{D51495C2-FF25-43AE-900B-76FF126C7507}"/>
              </a:ext>
            </a:extLst>
          </p:cNvPr>
          <p:cNvSpPr/>
          <p:nvPr>
            <p:custDataLst>
              <p:tags r:id="rId10"/>
            </p:custDataLst>
          </p:nvPr>
        </p:nvSpPr>
        <p:spPr bwMode="gray">
          <a:xfrm>
            <a:off x="1441450" y="2439988"/>
            <a:ext cx="450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algn="ctr">
              <a:spcBef>
                <a:spcPct val="0"/>
              </a:spcBef>
              <a:spcAft>
                <a:spcPct val="0"/>
              </a:spcAft>
            </a:pPr>
            <a:fld id="{03E7A77B-494E-486F-B434-0CDC21B31A14}" type="datetime'''''''''''''''''''''''''''2''1'',0%'''">
              <a:rPr lang="en-US" altLang="en-US" sz="1200">
                <a:solidFill>
                  <a:schemeClr val="tx1"/>
                </a:solidFill>
              </a:rPr>
              <a:pPr/>
              <a:t>21,0%</a:t>
            </a:fld>
            <a:endParaRPr lang="en-US" sz="1200" dirty="0">
              <a:solidFill>
                <a:schemeClr val="tx1"/>
              </a:solidFill>
              <a:sym typeface="+mn-lt"/>
            </a:endParaRPr>
          </a:p>
        </p:txBody>
      </p:sp>
      <p:sp>
        <p:nvSpPr>
          <p:cNvPr id="14" name="Rectangle 13">
            <a:extLst>
              <a:ext uri="{FF2B5EF4-FFF2-40B4-BE49-F238E27FC236}">
                <a16:creationId xmlns="" xmlns:a16="http://schemas.microsoft.com/office/drawing/2014/main" id="{D6314AA2-4D14-40C0-8FC1-950CB1D61AD9}"/>
              </a:ext>
            </a:extLst>
          </p:cNvPr>
          <p:cNvSpPr/>
          <p:nvPr>
            <p:custDataLst>
              <p:tags r:id="rId11"/>
            </p:custDataLst>
          </p:nvPr>
        </p:nvSpPr>
        <p:spPr bwMode="auto">
          <a:xfrm>
            <a:off x="517525" y="2198688"/>
            <a:ext cx="214313" cy="160338"/>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9CFE7755-F211-4043-B27C-A14B16AAC56F}"/>
              </a:ext>
            </a:extLst>
          </p:cNvPr>
          <p:cNvSpPr/>
          <p:nvPr>
            <p:custDataLst>
              <p:tags r:id="rId12"/>
            </p:custDataLst>
          </p:nvPr>
        </p:nvSpPr>
        <p:spPr bwMode="auto">
          <a:xfrm>
            <a:off x="517525" y="1965325"/>
            <a:ext cx="214313" cy="160338"/>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B7CF5A65-AC39-4F84-A328-CCC13C01DC45}"/>
              </a:ext>
            </a:extLst>
          </p:cNvPr>
          <p:cNvSpPr/>
          <p:nvPr>
            <p:custDataLst>
              <p:tags r:id="rId13"/>
            </p:custDataLst>
          </p:nvPr>
        </p:nvSpPr>
        <p:spPr bwMode="auto">
          <a:xfrm>
            <a:off x="782638" y="2193925"/>
            <a:ext cx="4968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7D01ED33-6DBB-496A-9AF9-B90E2D103B8B}" type="datetime'''''F''e''''''''m''''''''''''''''''''''''''''m''''''''e'''''">
              <a:rPr lang="en-US" altLang="en-US" sz="1200">
                <a:solidFill>
                  <a:schemeClr val="tx1"/>
                </a:solidFill>
              </a:rPr>
              <a:pPr/>
              <a:t>Femme</a:t>
            </a:fld>
            <a:endParaRPr lang="en-US" sz="1200">
              <a:solidFill>
                <a:schemeClr val="tx1"/>
              </a:solidFill>
              <a:sym typeface="+mn-lt"/>
            </a:endParaRPr>
          </a:p>
        </p:txBody>
      </p:sp>
      <p:sp>
        <p:nvSpPr>
          <p:cNvPr id="15" name="Rectangle 14">
            <a:extLst>
              <a:ext uri="{FF2B5EF4-FFF2-40B4-BE49-F238E27FC236}">
                <a16:creationId xmlns="" xmlns:a16="http://schemas.microsoft.com/office/drawing/2014/main" id="{2FF103BA-D914-431B-8B99-C5C865F84E38}"/>
              </a:ext>
            </a:extLst>
          </p:cNvPr>
          <p:cNvSpPr/>
          <p:nvPr>
            <p:custDataLst>
              <p:tags r:id="rId14"/>
            </p:custDataLst>
          </p:nvPr>
        </p:nvSpPr>
        <p:spPr bwMode="auto">
          <a:xfrm>
            <a:off x="782637" y="1960563"/>
            <a:ext cx="5397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E0559476-6486-4945-9337-5A88AB268124}" type="datetime'''''H''''om''''''m''''''''''''''''''e'''''">
              <a:rPr lang="en-US" altLang="en-US" sz="1200">
                <a:solidFill>
                  <a:schemeClr val="tx1"/>
                </a:solidFill>
              </a:rPr>
              <a:pPr/>
              <a:t>Homme</a:t>
            </a:fld>
            <a:endParaRPr lang="en-US" sz="1200">
              <a:solidFill>
                <a:schemeClr val="tx1"/>
              </a:solidFill>
              <a:sym typeface="+mn-lt"/>
            </a:endParaRPr>
          </a:p>
        </p:txBody>
      </p:sp>
      <p:sp>
        <p:nvSpPr>
          <p:cNvPr id="17" name="TextBox 60">
            <a:extLst>
              <a:ext uri="{FF2B5EF4-FFF2-40B4-BE49-F238E27FC236}">
                <a16:creationId xmlns="" xmlns:a16="http://schemas.microsoft.com/office/drawing/2014/main" id="{859474E9-1C3E-48E9-9545-B0E8E2C0CA23}"/>
              </a:ext>
            </a:extLst>
          </p:cNvPr>
          <p:cNvSpPr txBox="1"/>
          <p:nvPr/>
        </p:nvSpPr>
        <p:spPr>
          <a:xfrm>
            <a:off x="395536" y="1267581"/>
            <a:ext cx="4051444" cy="347560"/>
          </a:xfrm>
          <a:prstGeom prst="rect">
            <a:avLst/>
          </a:prstGeom>
          <a:noFill/>
        </p:spPr>
        <p:txBody>
          <a:bodyPr wrap="square" lIns="0" tIns="0" rIns="0" bIns="0" rtlCol="0" anchor="b">
            <a:noAutofit/>
          </a:bodyPr>
          <a:lstStyle/>
          <a:p>
            <a:pPr marL="213952" indent="-213952" algn="ctr"/>
            <a:r>
              <a:rPr lang="fr-FR" sz="1400" b="1" dirty="0"/>
              <a:t>Niveau d’inclusion financière selon le sexe (2015) (N=2845)</a:t>
            </a:r>
            <a:r>
              <a:rPr lang="fr-FR" sz="1400" b="1" baseline="30000" dirty="0"/>
              <a:t>1</a:t>
            </a:r>
            <a:endParaRPr lang="fr-FR" sz="1400" b="1" dirty="0"/>
          </a:p>
        </p:txBody>
      </p:sp>
      <p:graphicFrame>
        <p:nvGraphicFramePr>
          <p:cNvPr id="18" name="Object 70">
            <a:extLst>
              <a:ext uri="{FF2B5EF4-FFF2-40B4-BE49-F238E27FC236}">
                <a16:creationId xmlns="" xmlns:a16="http://schemas.microsoft.com/office/drawing/2014/main" id="{F2A65598-AE3A-4E7B-BE99-CFE1A650C8E6}"/>
              </a:ext>
            </a:extLst>
          </p:cNvPr>
          <p:cNvGraphicFramePr>
            <a:graphicFrameLocks/>
          </p:cNvGraphicFramePr>
          <p:nvPr>
            <p:custDataLst>
              <p:tags r:id="rId15"/>
            </p:custDataLst>
            <p:extLst>
              <p:ext uri="{D42A27DB-BD31-4B8C-83A1-F6EECF244321}">
                <p14:modId xmlns:p14="http://schemas.microsoft.com/office/powerpoint/2010/main" val="1757326022"/>
              </p:ext>
            </p:extLst>
          </p:nvPr>
        </p:nvGraphicFramePr>
        <p:xfrm>
          <a:off x="6515100" y="3009900"/>
          <a:ext cx="1380910" cy="914400"/>
        </p:xfrm>
        <a:graphic>
          <a:graphicData uri="http://schemas.openxmlformats.org/presentationml/2006/ole">
            <mc:AlternateContent xmlns:mc="http://schemas.openxmlformats.org/markup-compatibility/2006">
              <mc:Choice xmlns:v="urn:schemas-microsoft-com:vml" Requires="v">
                <p:oleObj spid="_x0000_s551976" name="Chart" r:id="rId29" imgW="1380910" imgH="914400" progId="MSGraph.Chart.8">
                  <p:embed followColorScheme="full"/>
                </p:oleObj>
              </mc:Choice>
              <mc:Fallback>
                <p:oleObj name="Chart" r:id="rId29" imgW="1380910" imgH="914400" progId="MSGraph.Chart.8">
                  <p:embed followColorScheme="full"/>
                  <p:pic>
                    <p:nvPicPr>
                      <p:cNvPr id="71" name="Object 70"/>
                      <p:cNvPicPr/>
                      <p:nvPr/>
                    </p:nvPicPr>
                    <p:blipFill>
                      <a:blip r:embed="rId30"/>
                      <a:stretch>
                        <a:fillRect/>
                      </a:stretch>
                    </p:blipFill>
                    <p:spPr>
                      <a:xfrm>
                        <a:off x="6515100" y="3009900"/>
                        <a:ext cx="1380910" cy="914400"/>
                      </a:xfrm>
                      <a:prstGeom prst="rect">
                        <a:avLst/>
                      </a:prstGeom>
                    </p:spPr>
                  </p:pic>
                </p:oleObj>
              </mc:Fallback>
            </mc:AlternateContent>
          </a:graphicData>
        </a:graphic>
      </p:graphicFrame>
      <p:sp>
        <p:nvSpPr>
          <p:cNvPr id="19" name="Rectangle 18">
            <a:extLst>
              <a:ext uri="{FF2B5EF4-FFF2-40B4-BE49-F238E27FC236}">
                <a16:creationId xmlns="" xmlns:a16="http://schemas.microsoft.com/office/drawing/2014/main" id="{8DB32F20-7961-46AD-8108-B7173ADB8DFD}"/>
              </a:ext>
            </a:extLst>
          </p:cNvPr>
          <p:cNvSpPr/>
          <p:nvPr>
            <p:custDataLst>
              <p:tags r:id="rId16"/>
            </p:custDataLst>
          </p:nvPr>
        </p:nvSpPr>
        <p:spPr bwMode="gray">
          <a:xfrm>
            <a:off x="7302500" y="3505200"/>
            <a:ext cx="2524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spcBef>
                <a:spcPct val="0"/>
              </a:spcBef>
              <a:spcAft>
                <a:spcPct val="0"/>
              </a:spcAft>
            </a:pPr>
            <a:fld id="{12AC008C-6445-4903-9E1E-0A02EDA30046}" type="datetime'''''''''''''''7''''''''''''''''''''''%'''''''''''''''''''''">
              <a:rPr lang="en-US" altLang="en-US" sz="1200">
                <a:solidFill>
                  <a:schemeClr val="tx1"/>
                </a:solidFill>
              </a:rPr>
              <a:pPr/>
              <a:t>7%</a:t>
            </a:fld>
            <a:endParaRPr lang="en-US" sz="1200" dirty="0">
              <a:solidFill>
                <a:schemeClr val="tx1"/>
              </a:solidFill>
              <a:sym typeface="+mn-lt"/>
            </a:endParaRPr>
          </a:p>
        </p:txBody>
      </p:sp>
      <p:sp>
        <p:nvSpPr>
          <p:cNvPr id="20" name="Rectangle 19">
            <a:extLst>
              <a:ext uri="{FF2B5EF4-FFF2-40B4-BE49-F238E27FC236}">
                <a16:creationId xmlns="" xmlns:a16="http://schemas.microsoft.com/office/drawing/2014/main" id="{D5FF4BC1-DEFD-4CAC-8410-DC7A261AC69F}"/>
              </a:ext>
            </a:extLst>
          </p:cNvPr>
          <p:cNvSpPr/>
          <p:nvPr>
            <p:custDataLst>
              <p:tags r:id="rId17"/>
            </p:custDataLst>
          </p:nvPr>
        </p:nvSpPr>
        <p:spPr bwMode="gray">
          <a:xfrm>
            <a:off x="7578725" y="3262313"/>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spcBef>
                <a:spcPct val="0"/>
              </a:spcBef>
              <a:spcAft>
                <a:spcPct val="0"/>
              </a:spcAft>
            </a:pPr>
            <a:fld id="{B30100CF-910E-4846-A9BA-1354E561A446}" type="datetime'''''1''''''''''''''''''''''''0%'''''''''''''''''">
              <a:rPr lang="en-US" altLang="en-US" sz="1200">
                <a:solidFill>
                  <a:schemeClr val="tx1"/>
                </a:solidFill>
              </a:rPr>
              <a:pPr/>
              <a:t>10%</a:t>
            </a:fld>
            <a:endParaRPr lang="en-US" sz="1200">
              <a:solidFill>
                <a:schemeClr val="tx1"/>
              </a:solidFill>
              <a:sym typeface="+mn-lt"/>
            </a:endParaRPr>
          </a:p>
        </p:txBody>
      </p:sp>
      <p:graphicFrame>
        <p:nvGraphicFramePr>
          <p:cNvPr id="21" name="Object 79">
            <a:extLst>
              <a:ext uri="{FF2B5EF4-FFF2-40B4-BE49-F238E27FC236}">
                <a16:creationId xmlns="" xmlns:a16="http://schemas.microsoft.com/office/drawing/2014/main" id="{AD723032-1844-4E8E-ADB9-3E270E3BFF5B}"/>
              </a:ext>
            </a:extLst>
          </p:cNvPr>
          <p:cNvGraphicFramePr>
            <a:graphicFrameLocks/>
          </p:cNvGraphicFramePr>
          <p:nvPr>
            <p:custDataLst>
              <p:tags r:id="rId18"/>
            </p:custDataLst>
            <p:extLst>
              <p:ext uri="{D42A27DB-BD31-4B8C-83A1-F6EECF244321}">
                <p14:modId xmlns:p14="http://schemas.microsoft.com/office/powerpoint/2010/main" val="725925674"/>
              </p:ext>
            </p:extLst>
          </p:nvPr>
        </p:nvGraphicFramePr>
        <p:xfrm>
          <a:off x="6515100" y="4648200"/>
          <a:ext cx="1380910" cy="914400"/>
        </p:xfrm>
        <a:graphic>
          <a:graphicData uri="http://schemas.openxmlformats.org/presentationml/2006/ole">
            <mc:AlternateContent xmlns:mc="http://schemas.openxmlformats.org/markup-compatibility/2006">
              <mc:Choice xmlns:v="urn:schemas-microsoft-com:vml" Requires="v">
                <p:oleObj spid="_x0000_s551977" name="Chart" r:id="rId31" imgW="1380910" imgH="914400" progId="MSGraph.Chart.8">
                  <p:embed followColorScheme="full"/>
                </p:oleObj>
              </mc:Choice>
              <mc:Fallback>
                <p:oleObj name="Chart" r:id="rId31" imgW="1380910" imgH="914400" progId="MSGraph.Chart.8">
                  <p:embed followColorScheme="full"/>
                  <p:pic>
                    <p:nvPicPr>
                      <p:cNvPr id="80" name="Object 79"/>
                      <p:cNvPicPr/>
                      <p:nvPr/>
                    </p:nvPicPr>
                    <p:blipFill>
                      <a:blip r:embed="rId32"/>
                      <a:stretch>
                        <a:fillRect/>
                      </a:stretch>
                    </p:blipFill>
                    <p:spPr>
                      <a:xfrm>
                        <a:off x="6515100" y="4648200"/>
                        <a:ext cx="1380910" cy="914400"/>
                      </a:xfrm>
                      <a:prstGeom prst="rect">
                        <a:avLst/>
                      </a:prstGeom>
                    </p:spPr>
                  </p:pic>
                </p:oleObj>
              </mc:Fallback>
            </mc:AlternateContent>
          </a:graphicData>
        </a:graphic>
      </p:graphicFrame>
      <p:sp>
        <p:nvSpPr>
          <p:cNvPr id="23" name="Rectangle 22">
            <a:extLst>
              <a:ext uri="{FF2B5EF4-FFF2-40B4-BE49-F238E27FC236}">
                <a16:creationId xmlns="" xmlns:a16="http://schemas.microsoft.com/office/drawing/2014/main" id="{DFAF17E4-093C-4EC3-8C5B-E21D16795E9A}"/>
              </a:ext>
            </a:extLst>
          </p:cNvPr>
          <p:cNvSpPr/>
          <p:nvPr>
            <p:custDataLst>
              <p:tags r:id="rId19"/>
            </p:custDataLst>
          </p:nvPr>
        </p:nvSpPr>
        <p:spPr bwMode="gray">
          <a:xfrm>
            <a:off x="6892925" y="4900613"/>
            <a:ext cx="2524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spcBef>
                <a:spcPct val="0"/>
              </a:spcBef>
              <a:spcAft>
                <a:spcPct val="0"/>
              </a:spcAft>
            </a:pPr>
            <a:fld id="{94BF735D-07BF-4E9F-8D34-BFD14A8C5CA3}" type="datetime'''''''''''''''6''%'''">
              <a:rPr lang="en-US" altLang="en-US" sz="1200">
                <a:solidFill>
                  <a:schemeClr val="tx1"/>
                </a:solidFill>
              </a:rPr>
              <a:pPr/>
              <a:t>6%</a:t>
            </a:fld>
            <a:endParaRPr lang="en-US" sz="1200">
              <a:solidFill>
                <a:schemeClr val="tx1"/>
              </a:solidFill>
              <a:sym typeface="+mn-lt"/>
            </a:endParaRPr>
          </a:p>
        </p:txBody>
      </p:sp>
      <p:sp>
        <p:nvSpPr>
          <p:cNvPr id="22" name="Rectangle 21">
            <a:extLst>
              <a:ext uri="{FF2B5EF4-FFF2-40B4-BE49-F238E27FC236}">
                <a16:creationId xmlns="" xmlns:a16="http://schemas.microsoft.com/office/drawing/2014/main" id="{03D1B6B3-DD71-4074-A603-B404B24AF961}"/>
              </a:ext>
            </a:extLst>
          </p:cNvPr>
          <p:cNvSpPr/>
          <p:nvPr>
            <p:custDataLst>
              <p:tags r:id="rId20"/>
            </p:custDataLst>
          </p:nvPr>
        </p:nvSpPr>
        <p:spPr bwMode="gray">
          <a:xfrm>
            <a:off x="7578725" y="5143500"/>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spcBef>
                <a:spcPct val="0"/>
              </a:spcBef>
              <a:spcAft>
                <a:spcPct val="0"/>
              </a:spcAft>
            </a:pPr>
            <a:fld id="{CA349355-B1D3-4C45-9129-DC2C27C2E335}" type="datetime'''''''''''23''''''''''''''''''''%'''''''''''''''''">
              <a:rPr lang="en-US" altLang="en-US" sz="1200">
                <a:solidFill>
                  <a:schemeClr val="tx1"/>
                </a:solidFill>
              </a:rPr>
              <a:pPr/>
              <a:t>23%</a:t>
            </a:fld>
            <a:endParaRPr lang="en-US" sz="1200" dirty="0">
              <a:solidFill>
                <a:schemeClr val="tx1"/>
              </a:solidFill>
              <a:sym typeface="+mn-lt"/>
            </a:endParaRPr>
          </a:p>
        </p:txBody>
      </p:sp>
      <p:graphicFrame>
        <p:nvGraphicFramePr>
          <p:cNvPr id="24" name="Object 83">
            <a:extLst>
              <a:ext uri="{FF2B5EF4-FFF2-40B4-BE49-F238E27FC236}">
                <a16:creationId xmlns="" xmlns:a16="http://schemas.microsoft.com/office/drawing/2014/main" id="{7C3CD256-98CA-4A36-8BA2-089649B28168}"/>
              </a:ext>
            </a:extLst>
          </p:cNvPr>
          <p:cNvGraphicFramePr>
            <a:graphicFrameLocks/>
          </p:cNvGraphicFramePr>
          <p:nvPr>
            <p:custDataLst>
              <p:tags r:id="rId21"/>
            </p:custDataLst>
            <p:extLst>
              <p:ext uri="{D42A27DB-BD31-4B8C-83A1-F6EECF244321}">
                <p14:modId xmlns:p14="http://schemas.microsoft.com/office/powerpoint/2010/main" val="1506997888"/>
              </p:ext>
            </p:extLst>
          </p:nvPr>
        </p:nvGraphicFramePr>
        <p:xfrm>
          <a:off x="6515100" y="1866900"/>
          <a:ext cx="1380910" cy="914400"/>
        </p:xfrm>
        <a:graphic>
          <a:graphicData uri="http://schemas.openxmlformats.org/presentationml/2006/ole">
            <mc:AlternateContent xmlns:mc="http://schemas.openxmlformats.org/markup-compatibility/2006">
              <mc:Choice xmlns:v="urn:schemas-microsoft-com:vml" Requires="v">
                <p:oleObj spid="_x0000_s551978" name="Chart" r:id="rId33" imgW="1380910" imgH="914400" progId="MSGraph.Chart.8">
                  <p:embed followColorScheme="full"/>
                </p:oleObj>
              </mc:Choice>
              <mc:Fallback>
                <p:oleObj name="Chart" r:id="rId33" imgW="1380910" imgH="914400" progId="MSGraph.Chart.8">
                  <p:embed followColorScheme="full"/>
                  <p:pic>
                    <p:nvPicPr>
                      <p:cNvPr id="84" name="Object 83"/>
                      <p:cNvPicPr/>
                      <p:nvPr/>
                    </p:nvPicPr>
                    <p:blipFill>
                      <a:blip r:embed="rId34"/>
                      <a:stretch>
                        <a:fillRect/>
                      </a:stretch>
                    </p:blipFill>
                    <p:spPr>
                      <a:xfrm>
                        <a:off x="6515100" y="1866900"/>
                        <a:ext cx="1380910" cy="914400"/>
                      </a:xfrm>
                      <a:prstGeom prst="rect">
                        <a:avLst/>
                      </a:prstGeom>
                    </p:spPr>
                  </p:pic>
                </p:oleObj>
              </mc:Fallback>
            </mc:AlternateContent>
          </a:graphicData>
        </a:graphic>
      </p:graphicFrame>
      <p:sp>
        <p:nvSpPr>
          <p:cNvPr id="25" name="Rectangle 24">
            <a:extLst>
              <a:ext uri="{FF2B5EF4-FFF2-40B4-BE49-F238E27FC236}">
                <a16:creationId xmlns="" xmlns:a16="http://schemas.microsoft.com/office/drawing/2014/main" id="{6A0EF681-FF23-441C-8730-36C1B69CE759}"/>
              </a:ext>
            </a:extLst>
          </p:cNvPr>
          <p:cNvSpPr/>
          <p:nvPr>
            <p:custDataLst>
              <p:tags r:id="rId22"/>
            </p:custDataLst>
          </p:nvPr>
        </p:nvSpPr>
        <p:spPr bwMode="gray">
          <a:xfrm>
            <a:off x="7026275" y="2338388"/>
            <a:ext cx="2524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spcBef>
                <a:spcPct val="0"/>
              </a:spcBef>
              <a:spcAft>
                <a:spcPct val="0"/>
              </a:spcAft>
            </a:pPr>
            <a:fld id="{CB638261-F9A4-486C-862E-DE0B2956DC5D}" type="datetime'''''4''''%'''''''''''''">
              <a:rPr lang="en-US" altLang="en-US" sz="1200">
                <a:solidFill>
                  <a:schemeClr val="tx1"/>
                </a:solidFill>
              </a:rPr>
              <a:pPr/>
              <a:t>4%</a:t>
            </a:fld>
            <a:endParaRPr lang="en-US" sz="1200" dirty="0">
              <a:solidFill>
                <a:schemeClr val="tx1"/>
              </a:solidFill>
              <a:sym typeface="+mn-lt"/>
            </a:endParaRPr>
          </a:p>
        </p:txBody>
      </p:sp>
      <p:sp>
        <p:nvSpPr>
          <p:cNvPr id="26" name="Rectangle 25">
            <a:extLst>
              <a:ext uri="{FF2B5EF4-FFF2-40B4-BE49-F238E27FC236}">
                <a16:creationId xmlns="" xmlns:a16="http://schemas.microsoft.com/office/drawing/2014/main" id="{DF7EF7AF-35B5-4033-AFCD-832B8BAFDD10}"/>
              </a:ext>
            </a:extLst>
          </p:cNvPr>
          <p:cNvSpPr/>
          <p:nvPr>
            <p:custDataLst>
              <p:tags r:id="rId23"/>
            </p:custDataLst>
          </p:nvPr>
        </p:nvSpPr>
        <p:spPr bwMode="gray">
          <a:xfrm>
            <a:off x="7578725" y="2105025"/>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spcBef>
                <a:spcPct val="0"/>
              </a:spcBef>
              <a:spcAft>
                <a:spcPct val="0"/>
              </a:spcAft>
            </a:pPr>
            <a:fld id="{A514BCCC-CC8E-469A-8306-79AAB2AA3A2E}" type="datetime'''''''''''''''1''''''''0''''%'''''''''''''''''''''''''''''''">
              <a:rPr lang="en-US" altLang="en-US" sz="1200">
                <a:solidFill>
                  <a:schemeClr val="tx1"/>
                </a:solidFill>
              </a:rPr>
              <a:pPr/>
              <a:t>10%</a:t>
            </a:fld>
            <a:endParaRPr lang="en-US" sz="1200">
              <a:solidFill>
                <a:schemeClr val="tx1"/>
              </a:solidFill>
              <a:sym typeface="+mn-lt"/>
            </a:endParaRPr>
          </a:p>
        </p:txBody>
      </p:sp>
      <p:sp>
        <p:nvSpPr>
          <p:cNvPr id="27" name="Rectangle 26">
            <a:extLst>
              <a:ext uri="{FF2B5EF4-FFF2-40B4-BE49-F238E27FC236}">
                <a16:creationId xmlns="" xmlns:a16="http://schemas.microsoft.com/office/drawing/2014/main" id="{139575B0-1458-4C72-A4E1-5813B0171308}"/>
              </a:ext>
            </a:extLst>
          </p:cNvPr>
          <p:cNvSpPr/>
          <p:nvPr/>
        </p:nvSpPr>
        <p:spPr>
          <a:xfrm>
            <a:off x="755576" y="5301208"/>
            <a:ext cx="2483852" cy="570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fr-FR" sz="1200" dirty="0">
                <a:solidFill>
                  <a:prstClr val="black"/>
                </a:solidFill>
              </a:rPr>
              <a:t>Niveau d’inclusion pour tous les services financiers formels</a:t>
            </a:r>
          </a:p>
        </p:txBody>
      </p:sp>
      <p:sp>
        <p:nvSpPr>
          <p:cNvPr id="28" name="TextBox 60">
            <a:extLst>
              <a:ext uri="{FF2B5EF4-FFF2-40B4-BE49-F238E27FC236}">
                <a16:creationId xmlns="" xmlns:a16="http://schemas.microsoft.com/office/drawing/2014/main" id="{58B285E3-5847-4395-B091-1EEFFB7184B0}"/>
              </a:ext>
            </a:extLst>
          </p:cNvPr>
          <p:cNvSpPr txBox="1"/>
          <p:nvPr/>
        </p:nvSpPr>
        <p:spPr>
          <a:xfrm>
            <a:off x="4860032" y="1267580"/>
            <a:ext cx="3979436" cy="347560"/>
          </a:xfrm>
          <a:prstGeom prst="rect">
            <a:avLst/>
          </a:prstGeom>
          <a:noFill/>
        </p:spPr>
        <p:txBody>
          <a:bodyPr wrap="square" lIns="0" tIns="0" rIns="0" bIns="0" rtlCol="0" anchor="b">
            <a:noAutofit/>
          </a:bodyPr>
          <a:lstStyle/>
          <a:p>
            <a:pPr marL="213952" indent="-213952"/>
            <a:r>
              <a:rPr lang="fr-FR" sz="1400" b="1" dirty="0"/>
              <a:t>Différences du niveau d’inclusion selon les services et le sexe (2015) (N=2845)</a:t>
            </a:r>
            <a:r>
              <a:rPr lang="fr-FR" sz="1400" b="1" baseline="30000" dirty="0"/>
              <a:t>2</a:t>
            </a:r>
            <a:endParaRPr lang="fr-FR" sz="1400" b="1" dirty="0"/>
          </a:p>
        </p:txBody>
      </p:sp>
      <p:pic>
        <p:nvPicPr>
          <p:cNvPr id="29" name="Picture 841" descr="https://d30y9cdsu7xlg0.cloudfront.net/png/578245-200.png">
            <a:extLst>
              <a:ext uri="{FF2B5EF4-FFF2-40B4-BE49-F238E27FC236}">
                <a16:creationId xmlns="" xmlns:a16="http://schemas.microsoft.com/office/drawing/2014/main" id="{D2B5F9CF-67A0-459C-B6FA-13711C000856}"/>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581650" y="2924175"/>
            <a:ext cx="630582" cy="63058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88">
            <a:extLst>
              <a:ext uri="{FF2B5EF4-FFF2-40B4-BE49-F238E27FC236}">
                <a16:creationId xmlns="" xmlns:a16="http://schemas.microsoft.com/office/drawing/2014/main" id="{69E4D788-D7DC-4049-90D9-E9D130AD9B05}"/>
              </a:ext>
            </a:extLst>
          </p:cNvPr>
          <p:cNvSpPr txBox="1"/>
          <p:nvPr/>
        </p:nvSpPr>
        <p:spPr>
          <a:xfrm>
            <a:off x="5472692" y="3613150"/>
            <a:ext cx="848497" cy="461665"/>
          </a:xfrm>
          <a:prstGeom prst="rect">
            <a:avLst/>
          </a:prstGeom>
          <a:noFill/>
        </p:spPr>
        <p:txBody>
          <a:bodyPr wrap="square" rtlCol="0">
            <a:spAutoFit/>
          </a:bodyPr>
          <a:lstStyle/>
          <a:p>
            <a:pPr algn="ctr"/>
            <a:r>
              <a:rPr lang="fr-FR" sz="1200" dirty="0"/>
              <a:t>Monnaie mobile</a:t>
            </a:r>
          </a:p>
        </p:txBody>
      </p:sp>
      <p:sp>
        <p:nvSpPr>
          <p:cNvPr id="31" name="TextBox 103">
            <a:extLst>
              <a:ext uri="{FF2B5EF4-FFF2-40B4-BE49-F238E27FC236}">
                <a16:creationId xmlns="" xmlns:a16="http://schemas.microsoft.com/office/drawing/2014/main" id="{9976AE24-0E44-4974-A92B-C22804F5AC81}"/>
              </a:ext>
            </a:extLst>
          </p:cNvPr>
          <p:cNvSpPr txBox="1"/>
          <p:nvPr/>
        </p:nvSpPr>
        <p:spPr>
          <a:xfrm>
            <a:off x="5378450" y="4929188"/>
            <a:ext cx="1244800" cy="646331"/>
          </a:xfrm>
          <a:prstGeom prst="rect">
            <a:avLst/>
          </a:prstGeom>
          <a:noFill/>
        </p:spPr>
        <p:txBody>
          <a:bodyPr wrap="square" rtlCol="0">
            <a:spAutoFit/>
          </a:bodyPr>
          <a:lstStyle/>
          <a:p>
            <a:pPr algn="ctr"/>
            <a:r>
              <a:rPr lang="fr-FR" sz="1200" dirty="0"/>
              <a:t>Institutions financières non bancaires</a:t>
            </a:r>
          </a:p>
        </p:txBody>
      </p:sp>
      <p:pic>
        <p:nvPicPr>
          <p:cNvPr id="32" name="Picture 2" descr="https://d30y9cdsu7xlg0.cloudfront.net/png/565169-200.png">
            <a:extLst>
              <a:ext uri="{FF2B5EF4-FFF2-40B4-BE49-F238E27FC236}">
                <a16:creationId xmlns="" xmlns:a16="http://schemas.microsoft.com/office/drawing/2014/main" id="{D7AC3B3E-9D14-4238-947A-D059219472A4}"/>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519216" y="4221163"/>
            <a:ext cx="620267" cy="62026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01">
            <a:extLst>
              <a:ext uri="{FF2B5EF4-FFF2-40B4-BE49-F238E27FC236}">
                <a16:creationId xmlns="" xmlns:a16="http://schemas.microsoft.com/office/drawing/2014/main" id="{FEA9C6CD-9F94-4944-93C7-D8AE9AC682F9}"/>
              </a:ext>
            </a:extLst>
          </p:cNvPr>
          <p:cNvSpPr txBox="1"/>
          <p:nvPr/>
        </p:nvSpPr>
        <p:spPr>
          <a:xfrm>
            <a:off x="5450594" y="2541501"/>
            <a:ext cx="761638" cy="276999"/>
          </a:xfrm>
          <a:prstGeom prst="rect">
            <a:avLst/>
          </a:prstGeom>
          <a:noFill/>
        </p:spPr>
        <p:txBody>
          <a:bodyPr wrap="square" rtlCol="0">
            <a:spAutoFit/>
          </a:bodyPr>
          <a:lstStyle/>
          <a:p>
            <a:pPr algn="ctr"/>
            <a:r>
              <a:rPr lang="fr-FR" sz="1200" dirty="0"/>
              <a:t>Banque</a:t>
            </a:r>
          </a:p>
        </p:txBody>
      </p:sp>
      <p:pic>
        <p:nvPicPr>
          <p:cNvPr id="34" name="Picture 17" descr="https://d30y9cdsu7xlg0.cloudfront.net/png/899250-200.png">
            <a:extLst>
              <a:ext uri="{FF2B5EF4-FFF2-40B4-BE49-F238E27FC236}">
                <a16:creationId xmlns="" xmlns:a16="http://schemas.microsoft.com/office/drawing/2014/main" id="{DB3E7CD6-D1D1-4C29-934C-31DADFA894E7}"/>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flipH="1">
            <a:off x="5521325" y="1900238"/>
            <a:ext cx="618158" cy="618158"/>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154">
            <a:extLst>
              <a:ext uri="{FF2B5EF4-FFF2-40B4-BE49-F238E27FC236}">
                <a16:creationId xmlns="" xmlns:a16="http://schemas.microsoft.com/office/drawing/2014/main" id="{15D41C3B-04C6-4A9E-9787-804463876CE6}"/>
              </a:ext>
            </a:extLst>
          </p:cNvPr>
          <p:cNvCxnSpPr/>
          <p:nvPr/>
        </p:nvCxnSpPr>
        <p:spPr>
          <a:xfrm>
            <a:off x="395536" y="1700808"/>
            <a:ext cx="40514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154">
            <a:extLst>
              <a:ext uri="{FF2B5EF4-FFF2-40B4-BE49-F238E27FC236}">
                <a16:creationId xmlns="" xmlns:a16="http://schemas.microsoft.com/office/drawing/2014/main" id="{A630D3F4-DC1D-4792-9699-4E27B0EDC3D8}"/>
              </a:ext>
            </a:extLst>
          </p:cNvPr>
          <p:cNvCxnSpPr/>
          <p:nvPr/>
        </p:nvCxnSpPr>
        <p:spPr>
          <a:xfrm>
            <a:off x="4788024" y="1700808"/>
            <a:ext cx="40514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ounded Rectangle 41">
            <a:extLst>
              <a:ext uri="{FF2B5EF4-FFF2-40B4-BE49-F238E27FC236}">
                <a16:creationId xmlns="" xmlns:a16="http://schemas.microsoft.com/office/drawing/2014/main" id="{1A85C4FC-9558-45A3-B344-45C8CD403A98}"/>
              </a:ext>
            </a:extLst>
          </p:cNvPr>
          <p:cNvSpPr/>
          <p:nvPr/>
        </p:nvSpPr>
        <p:spPr>
          <a:xfrm>
            <a:off x="1342762" y="5877272"/>
            <a:ext cx="6306076" cy="56884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a:solidFill>
                  <a:schemeClr val="tx1"/>
                </a:solidFill>
              </a:rPr>
              <a:t>Au Sénégal, le niveau d’inclusion financière a augmenté de 11%</a:t>
            </a:r>
            <a:r>
              <a:rPr lang="fr-FR" sz="1300" baseline="30000" dirty="0">
                <a:solidFill>
                  <a:schemeClr val="tx1"/>
                </a:solidFill>
              </a:rPr>
              <a:t>1</a:t>
            </a:r>
            <a:r>
              <a:rPr lang="fr-FR" sz="1300" b="1" dirty="0">
                <a:solidFill>
                  <a:schemeClr val="tx1"/>
                </a:solidFill>
              </a:rPr>
              <a:t> entre 2011 et 2015 mais il reste faible par rapport aux pays d’Afrique sub-saharienne</a:t>
            </a:r>
            <a:r>
              <a:rPr lang="fr-FR" sz="1300" dirty="0">
                <a:solidFill>
                  <a:schemeClr val="tx1"/>
                </a:solidFill>
              </a:rPr>
              <a:t>.</a:t>
            </a:r>
            <a:endParaRPr lang="en-US" sz="1300" b="1" dirty="0">
              <a:solidFill>
                <a:schemeClr val="tx1"/>
              </a:solidFill>
            </a:endParaRPr>
          </a:p>
        </p:txBody>
      </p:sp>
      <p:sp>
        <p:nvSpPr>
          <p:cNvPr id="40" name="Title 34">
            <a:extLst>
              <a:ext uri="{FF2B5EF4-FFF2-40B4-BE49-F238E27FC236}">
                <a16:creationId xmlns="" xmlns:a16="http://schemas.microsoft.com/office/drawing/2014/main" id="{71EF8326-939F-4137-A6AA-B732857BA050}"/>
              </a:ext>
            </a:extLst>
          </p:cNvPr>
          <p:cNvSpPr>
            <a:spLocks noGrp="1"/>
          </p:cNvSpPr>
          <p:nvPr>
            <p:ph type="title"/>
          </p:nvPr>
        </p:nvSpPr>
        <p:spPr>
          <a:xfrm>
            <a:off x="457200" y="11088"/>
            <a:ext cx="7391400" cy="609600"/>
          </a:xfrm>
        </p:spPr>
        <p:txBody>
          <a:bodyPr/>
          <a:lstStyle/>
          <a:p>
            <a:r>
              <a:rPr lang="fr-FR" sz="2000" dirty="0">
                <a:solidFill>
                  <a:schemeClr val="tx1"/>
                </a:solidFill>
              </a:rPr>
              <a:t>En matière d’inclusion financière, il existe un écart basé sur le genre de 11%, écart conduit par l’accès à un compte bancaire et un compte de monnaie mobile</a:t>
            </a:r>
            <a:endParaRPr lang="en-US" sz="2000" dirty="0">
              <a:solidFill>
                <a:schemeClr val="tx1"/>
              </a:solidFill>
            </a:endParaRPr>
          </a:p>
        </p:txBody>
      </p:sp>
    </p:spTree>
    <p:extLst>
      <p:ext uri="{BB962C8B-B14F-4D97-AF65-F5344CB8AC3E}">
        <p14:creationId xmlns:p14="http://schemas.microsoft.com/office/powerpoint/2010/main" val="132148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t 18" hidden="1"/>
          <p:cNvGraphicFramePr>
            <a:graphicFrameLocks noChangeAspect="1"/>
          </p:cNvGraphicFramePr>
          <p:nvPr>
            <p:custDataLst>
              <p:tags r:id="rId2"/>
            </p:custDataLst>
            <p:extLst>
              <p:ext uri="{D42A27DB-BD31-4B8C-83A1-F6EECF244321}">
                <p14:modId xmlns:p14="http://schemas.microsoft.com/office/powerpoint/2010/main" val="33638108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6561" name="Diapositive think-cell" r:id="rId47" imgW="508" imgH="508" progId="TCLayout.ActiveDocument.1">
                  <p:embed/>
                </p:oleObj>
              </mc:Choice>
              <mc:Fallback>
                <p:oleObj name="Diapositive think-cell" r:id="rId47" imgW="508" imgH="508" progId="TCLayout.ActiveDocument.1">
                  <p:embed/>
                  <p:pic>
                    <p:nvPicPr>
                      <p:cNvPr id="19" name="Objet 18" hidden="1"/>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18" name="Rectangle 17"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fr-FR" sz="1200" dirty="0">
              <a:latin typeface="Myriad Pro"/>
              <a:cs typeface="Arial" panose="020B0604020202020204" pitchFamily="34" charset="0"/>
              <a:sym typeface="Myriad Pro"/>
            </a:endParaRPr>
          </a:p>
        </p:txBody>
      </p:sp>
      <p:sp>
        <p:nvSpPr>
          <p:cNvPr id="3" name="Titre 2"/>
          <p:cNvSpPr>
            <a:spLocks noGrp="1"/>
          </p:cNvSpPr>
          <p:nvPr>
            <p:ph type="title"/>
          </p:nvPr>
        </p:nvSpPr>
        <p:spPr>
          <a:xfrm>
            <a:off x="457199" y="83096"/>
            <a:ext cx="7934325" cy="609600"/>
          </a:xfrm>
        </p:spPr>
        <p:txBody>
          <a:bodyPr/>
          <a:lstStyle/>
          <a:p>
            <a:r>
              <a:rPr lang="fr-FR" sz="2000" dirty="0">
                <a:solidFill>
                  <a:schemeClr val="tx1"/>
                </a:solidFill>
              </a:rPr>
              <a:t>31% des entrepreneurs sont des femmes avec une prédominance dans les secteurs de l’hôtellerie, bars restaurants et du commerce</a:t>
            </a:r>
          </a:p>
        </p:txBody>
      </p:sp>
      <p:sp>
        <p:nvSpPr>
          <p:cNvPr id="4" name="Espace réservé du texte 3"/>
          <p:cNvSpPr>
            <a:spLocks noGrp="1"/>
          </p:cNvSpPr>
          <p:nvPr>
            <p:ph type="body" sz="quarter" idx="37"/>
          </p:nvPr>
        </p:nvSpPr>
        <p:spPr>
          <a:xfrm>
            <a:off x="450274" y="6446487"/>
            <a:ext cx="8125079" cy="386679"/>
          </a:xfrm>
        </p:spPr>
        <p:txBody>
          <a:bodyPr/>
          <a:lstStyle/>
          <a:p>
            <a:r>
              <a:rPr lang="fr-FR" sz="900" dirty="0"/>
              <a:t>Entreprenant : Toute personne physique exerçant, à titre individuel, une activité professionnelle, civile, commerciale, artisanale, agricole ou de prestataire de services, dont le CA annuel HT est compris entre 10 et 30 millions selon le secteur d’activité.</a:t>
            </a:r>
          </a:p>
          <a:p>
            <a:r>
              <a:rPr lang="fr-FR" sz="900" dirty="0"/>
              <a:t>Sources : ANSD synthèse des résultats du recensement général des entreprises -RGE (2016), [1] </a:t>
            </a:r>
            <a:r>
              <a:rPr lang="en-US" sz="900" dirty="0"/>
              <a:t>Africa Human Development Report 2016 Accelerating Gender Equality and Women’s Empowerment in Africa</a:t>
            </a:r>
            <a:endParaRPr lang="fr-FR" sz="900" dirty="0"/>
          </a:p>
          <a:p>
            <a:r>
              <a:rPr lang="fr-FR" sz="900" dirty="0"/>
              <a:t>*Le RGE n’a pas pris en compte un grand nombre d’entreprises des secteurs du transport et de la pêche. Un total de 407 882 unités économiques ont été dénombrées.</a:t>
            </a:r>
          </a:p>
        </p:txBody>
      </p:sp>
      <p:sp>
        <p:nvSpPr>
          <p:cNvPr id="16" name="TextBox 153"/>
          <p:cNvSpPr txBox="1"/>
          <p:nvPr/>
        </p:nvSpPr>
        <p:spPr>
          <a:xfrm>
            <a:off x="303956" y="1295400"/>
            <a:ext cx="4052020" cy="349399"/>
          </a:xfrm>
          <a:prstGeom prst="rect">
            <a:avLst/>
          </a:prstGeom>
          <a:noFill/>
        </p:spPr>
        <p:txBody>
          <a:bodyPr wrap="square" lIns="0" tIns="0" rIns="0" bIns="0" rtlCol="0">
            <a:noAutofit/>
          </a:bodyPr>
          <a:lstStyle/>
          <a:p>
            <a:pPr algn="ctr"/>
            <a:r>
              <a:rPr lang="fr-FR" sz="1400" b="1" dirty="0">
                <a:cs typeface="Arial" pitchFamily="34" charset="0"/>
              </a:rPr>
              <a:t>Répartition des employés et des entrepreneurs par sexe (2016)*</a:t>
            </a:r>
          </a:p>
        </p:txBody>
      </p:sp>
      <p:cxnSp>
        <p:nvCxnSpPr>
          <p:cNvPr id="17" name="Straight Connector 154"/>
          <p:cNvCxnSpPr/>
          <p:nvPr/>
        </p:nvCxnSpPr>
        <p:spPr>
          <a:xfrm>
            <a:off x="303956" y="1763713"/>
            <a:ext cx="40514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4"/>
          </p:nvPr>
        </p:nvSpPr>
        <p:spPr>
          <a:xfrm>
            <a:off x="7061200" y="6520259"/>
            <a:ext cx="2057400" cy="365125"/>
          </a:xfrm>
        </p:spPr>
        <p:txBody>
          <a:bodyPr/>
          <a:lstStyle/>
          <a:p>
            <a:fld id="{2595D1C1-32D3-4A09-A3BB-830F14256841}" type="slidenum">
              <a:rPr lang="en-US" smtClean="0">
                <a:solidFill>
                  <a:prstClr val="black">
                    <a:tint val="75000"/>
                  </a:prstClr>
                </a:solidFill>
              </a:rPr>
              <a:pPr/>
              <a:t>5</a:t>
            </a:fld>
            <a:endParaRPr lang="en-US" dirty="0">
              <a:solidFill>
                <a:prstClr val="black">
                  <a:tint val="75000"/>
                </a:prstClr>
              </a:solidFill>
            </a:endParaRPr>
          </a:p>
        </p:txBody>
      </p:sp>
      <p:graphicFrame>
        <p:nvGraphicFramePr>
          <p:cNvPr id="20" name="Object 19">
            <a:extLst>
              <a:ext uri="{FF2B5EF4-FFF2-40B4-BE49-F238E27FC236}">
                <a16:creationId xmlns="" xmlns:a16="http://schemas.microsoft.com/office/drawing/2014/main" id="{48A2966F-B613-4965-9F81-1A61BA39E332}"/>
              </a:ext>
            </a:extLst>
          </p:cNvPr>
          <p:cNvGraphicFramePr>
            <a:graphicFrameLocks/>
          </p:cNvGraphicFramePr>
          <p:nvPr>
            <p:custDataLst>
              <p:tags r:id="rId4"/>
            </p:custDataLst>
            <p:extLst>
              <p:ext uri="{D42A27DB-BD31-4B8C-83A1-F6EECF244321}">
                <p14:modId xmlns:p14="http://schemas.microsoft.com/office/powerpoint/2010/main" val="1127638900"/>
              </p:ext>
            </p:extLst>
          </p:nvPr>
        </p:nvGraphicFramePr>
        <p:xfrm>
          <a:off x="190500" y="2057399"/>
          <a:ext cx="3143006" cy="3705352"/>
        </p:xfrm>
        <a:graphic>
          <a:graphicData uri="http://schemas.openxmlformats.org/presentationml/2006/ole">
            <mc:AlternateContent xmlns:mc="http://schemas.openxmlformats.org/markup-compatibility/2006">
              <mc:Choice xmlns:v="urn:schemas-microsoft-com:vml" Requires="v">
                <p:oleObj spid="_x0000_s486562" name="Chart" r:id="rId49" imgW="3143006" imgH="3705352" progId="MSGraph.Chart.8">
                  <p:embed followColorScheme="full"/>
                </p:oleObj>
              </mc:Choice>
              <mc:Fallback>
                <p:oleObj name="Chart" r:id="rId49" imgW="3143006" imgH="3705352" progId="MSGraph.Chart.8">
                  <p:embed followColorScheme="full"/>
                  <p:pic>
                    <p:nvPicPr>
                      <p:cNvPr id="9" name="Object 19"/>
                      <p:cNvPicPr/>
                      <p:nvPr/>
                    </p:nvPicPr>
                    <p:blipFill>
                      <a:blip r:embed="rId50"/>
                      <a:stretch>
                        <a:fillRect/>
                      </a:stretch>
                    </p:blipFill>
                    <p:spPr>
                      <a:xfrm>
                        <a:off x="190500" y="2057399"/>
                        <a:ext cx="3143006" cy="3705352"/>
                      </a:xfrm>
                      <a:prstGeom prst="rect">
                        <a:avLst/>
                      </a:prstGeom>
                    </p:spPr>
                  </p:pic>
                </p:oleObj>
              </mc:Fallback>
            </mc:AlternateContent>
          </a:graphicData>
        </a:graphic>
      </p:graphicFrame>
      <p:sp>
        <p:nvSpPr>
          <p:cNvPr id="21" name="Rectangle 20">
            <a:extLst>
              <a:ext uri="{FF2B5EF4-FFF2-40B4-BE49-F238E27FC236}">
                <a16:creationId xmlns="" xmlns:a16="http://schemas.microsoft.com/office/drawing/2014/main" id="{31E50A92-3DE7-4088-A2C7-5DB237788324}"/>
              </a:ext>
            </a:extLst>
          </p:cNvPr>
          <p:cNvSpPr/>
          <p:nvPr>
            <p:custDataLst>
              <p:tags r:id="rId5"/>
            </p:custDataLst>
          </p:nvPr>
        </p:nvSpPr>
        <p:spPr bwMode="gray">
          <a:xfrm>
            <a:off x="2328863" y="4995863"/>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spcBef>
                <a:spcPct val="0"/>
              </a:spcBef>
              <a:spcAft>
                <a:spcPct val="0"/>
              </a:spcAft>
            </a:pPr>
            <a:fld id="{C302B67D-F78F-4DB0-9A32-26AC2C0099F2}" type="datetime'''''''''''3''''''''''''''3''%'''''''''''''''''''''''''''''''">
              <a:rPr lang="fr-FR" altLang="en-US" sz="1200">
                <a:solidFill>
                  <a:schemeClr val="bg1"/>
                </a:solidFill>
              </a:rPr>
              <a:pPr/>
              <a:t>33%</a:t>
            </a:fld>
            <a:endParaRPr lang="fr-FR" sz="1200">
              <a:solidFill>
                <a:schemeClr val="bg1"/>
              </a:solidFill>
              <a:sym typeface="+mn-lt"/>
            </a:endParaRPr>
          </a:p>
        </p:txBody>
      </p:sp>
      <p:sp>
        <p:nvSpPr>
          <p:cNvPr id="22" name="Rectangle 21">
            <a:extLst>
              <a:ext uri="{FF2B5EF4-FFF2-40B4-BE49-F238E27FC236}">
                <a16:creationId xmlns="" xmlns:a16="http://schemas.microsoft.com/office/drawing/2014/main" id="{82D13634-0BA1-4CDB-B3A2-7BBEBF81625F}"/>
              </a:ext>
            </a:extLst>
          </p:cNvPr>
          <p:cNvSpPr/>
          <p:nvPr>
            <p:custDataLst>
              <p:tags r:id="rId6"/>
            </p:custDataLst>
          </p:nvPr>
        </p:nvSpPr>
        <p:spPr bwMode="gray">
          <a:xfrm>
            <a:off x="2328863" y="3248025"/>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spcBef>
                <a:spcPct val="0"/>
              </a:spcBef>
              <a:spcAft>
                <a:spcPct val="0"/>
              </a:spcAft>
            </a:pPr>
            <a:fld id="{7835BD5A-E683-421F-B567-18E7E474DBFB}" type="datetime'''''''''''''''''''''''6''''''7''''''%'''''''''''''''''''">
              <a:rPr lang="fr-FR" altLang="en-US" sz="1200">
                <a:solidFill>
                  <a:schemeClr val="bg1"/>
                </a:solidFill>
              </a:rPr>
              <a:pPr/>
              <a:t>67%</a:t>
            </a:fld>
            <a:endParaRPr lang="fr-FR" sz="1200">
              <a:solidFill>
                <a:schemeClr val="bg1"/>
              </a:solidFill>
              <a:sym typeface="+mn-lt"/>
            </a:endParaRPr>
          </a:p>
        </p:txBody>
      </p:sp>
      <p:sp>
        <p:nvSpPr>
          <p:cNvPr id="23" name="Rectangle 22">
            <a:extLst>
              <a:ext uri="{FF2B5EF4-FFF2-40B4-BE49-F238E27FC236}">
                <a16:creationId xmlns="" xmlns:a16="http://schemas.microsoft.com/office/drawing/2014/main" id="{FC9BAE93-8BE5-483F-9F41-9504E3168B08}"/>
              </a:ext>
            </a:extLst>
          </p:cNvPr>
          <p:cNvSpPr/>
          <p:nvPr>
            <p:custDataLst>
              <p:tags r:id="rId7"/>
            </p:custDataLst>
          </p:nvPr>
        </p:nvSpPr>
        <p:spPr bwMode="auto">
          <a:xfrm>
            <a:off x="568325" y="5756275"/>
            <a:ext cx="958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0A8B73EC-8FD2-44A3-B382-5B3667108018}" type="datetime'''''''''''''E''''n''''t''repr''''ena''''''r''''''''iat'''">
              <a:rPr lang="en-IN" altLang="en-US" sz="1200">
                <a:solidFill>
                  <a:schemeClr val="tx1"/>
                </a:solidFill>
              </a:rPr>
              <a:pPr/>
              <a:t>Entreprenariat</a:t>
            </a:fld>
            <a:endParaRPr lang="en-IN" sz="1200" dirty="0">
              <a:solidFill>
                <a:schemeClr val="tx1"/>
              </a:solidFill>
              <a:sym typeface="+mn-lt"/>
            </a:endParaRPr>
          </a:p>
        </p:txBody>
      </p:sp>
      <p:sp>
        <p:nvSpPr>
          <p:cNvPr id="24" name="Rectangle 23">
            <a:extLst>
              <a:ext uri="{FF2B5EF4-FFF2-40B4-BE49-F238E27FC236}">
                <a16:creationId xmlns="" xmlns:a16="http://schemas.microsoft.com/office/drawing/2014/main" id="{9AE9B757-5329-4DF4-BB11-13DBB4F04A78}"/>
              </a:ext>
            </a:extLst>
          </p:cNvPr>
          <p:cNvSpPr/>
          <p:nvPr>
            <p:custDataLst>
              <p:tags r:id="rId8"/>
            </p:custDataLst>
          </p:nvPr>
        </p:nvSpPr>
        <p:spPr bwMode="gray">
          <a:xfrm>
            <a:off x="881063" y="3281363"/>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spcBef>
                <a:spcPct val="0"/>
              </a:spcBef>
              <a:spcAft>
                <a:spcPct val="0"/>
              </a:spcAft>
            </a:pPr>
            <a:fld id="{F88C81B8-1941-418D-B258-60914D598447}" type="datetime'''''6''''''''''''''''''''''''''9''''''''''''''''''%'''''''''">
              <a:rPr lang="en-IN" altLang="en-US" sz="1200">
                <a:solidFill>
                  <a:schemeClr val="bg1"/>
                </a:solidFill>
              </a:rPr>
              <a:pPr/>
              <a:t>69%</a:t>
            </a:fld>
            <a:endParaRPr lang="en-IN" sz="1200" dirty="0">
              <a:solidFill>
                <a:schemeClr val="bg1"/>
              </a:solidFill>
              <a:sym typeface="+mn-lt"/>
            </a:endParaRPr>
          </a:p>
        </p:txBody>
      </p:sp>
      <p:sp>
        <p:nvSpPr>
          <p:cNvPr id="25" name="Rectangle 24">
            <a:extLst>
              <a:ext uri="{FF2B5EF4-FFF2-40B4-BE49-F238E27FC236}">
                <a16:creationId xmlns="" xmlns:a16="http://schemas.microsoft.com/office/drawing/2014/main" id="{CAFEA1D5-9E0B-4B1F-8DD0-8E80C642E8ED}"/>
              </a:ext>
            </a:extLst>
          </p:cNvPr>
          <p:cNvSpPr/>
          <p:nvPr>
            <p:custDataLst>
              <p:tags r:id="rId9"/>
            </p:custDataLst>
          </p:nvPr>
        </p:nvSpPr>
        <p:spPr bwMode="auto">
          <a:xfrm>
            <a:off x="2259013" y="5756275"/>
            <a:ext cx="4730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8E035EF8-D468-4FA0-96B0-FE49F29C4764}" type="datetime'''''E''''mpl''''o''i'''''''''''''''''''''''''''''''''''''''">
              <a:rPr lang="en-IN" altLang="en-US" sz="1200">
                <a:solidFill>
                  <a:schemeClr val="tx1"/>
                </a:solidFill>
              </a:rPr>
              <a:pPr/>
              <a:t>Emploi</a:t>
            </a:fld>
            <a:endParaRPr lang="en-IN" sz="1200" dirty="0">
              <a:solidFill>
                <a:schemeClr val="tx1"/>
              </a:solidFill>
              <a:sym typeface="+mn-lt"/>
            </a:endParaRPr>
          </a:p>
        </p:txBody>
      </p:sp>
      <p:sp>
        <p:nvSpPr>
          <p:cNvPr id="26" name="Rectangle 25">
            <a:extLst>
              <a:ext uri="{FF2B5EF4-FFF2-40B4-BE49-F238E27FC236}">
                <a16:creationId xmlns="" xmlns:a16="http://schemas.microsoft.com/office/drawing/2014/main" id="{D2E28122-7499-4961-B595-947E2C37C6C5}"/>
              </a:ext>
            </a:extLst>
          </p:cNvPr>
          <p:cNvSpPr/>
          <p:nvPr>
            <p:custDataLst>
              <p:tags r:id="rId10"/>
            </p:custDataLst>
          </p:nvPr>
        </p:nvSpPr>
        <p:spPr bwMode="gray">
          <a:xfrm>
            <a:off x="881063" y="5029200"/>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spcBef>
                <a:spcPct val="0"/>
              </a:spcBef>
              <a:spcAft>
                <a:spcPct val="0"/>
              </a:spcAft>
            </a:pPr>
            <a:fld id="{955A35FC-6174-4D7E-B958-D948AB12F406}" type="datetime'''''''''''3''''''1''''''%'''''''''''">
              <a:rPr lang="en-IN" altLang="en-US" sz="1200">
                <a:solidFill>
                  <a:schemeClr val="bg1"/>
                </a:solidFill>
              </a:rPr>
              <a:pPr/>
              <a:t>31%</a:t>
            </a:fld>
            <a:endParaRPr lang="en-IN" sz="1200">
              <a:solidFill>
                <a:schemeClr val="bg1"/>
              </a:solidFill>
              <a:sym typeface="+mn-lt"/>
            </a:endParaRPr>
          </a:p>
        </p:txBody>
      </p:sp>
      <p:sp>
        <p:nvSpPr>
          <p:cNvPr id="27" name="Rectangle 26">
            <a:extLst>
              <a:ext uri="{FF2B5EF4-FFF2-40B4-BE49-F238E27FC236}">
                <a16:creationId xmlns="" xmlns:a16="http://schemas.microsoft.com/office/drawing/2014/main" id="{1D4C7BE4-01B6-4E99-A507-EBA91A51C700}"/>
              </a:ext>
            </a:extLst>
          </p:cNvPr>
          <p:cNvSpPr/>
          <p:nvPr>
            <p:custDataLst>
              <p:tags r:id="rId11"/>
            </p:custDataLst>
          </p:nvPr>
        </p:nvSpPr>
        <p:spPr bwMode="auto">
          <a:xfrm>
            <a:off x="1417638" y="1828800"/>
            <a:ext cx="214313" cy="160338"/>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a:extLst>
              <a:ext uri="{FF2B5EF4-FFF2-40B4-BE49-F238E27FC236}">
                <a16:creationId xmlns="" xmlns:a16="http://schemas.microsoft.com/office/drawing/2014/main" id="{E21B3C02-F7B7-4B75-A2F1-E8552F84F009}"/>
              </a:ext>
            </a:extLst>
          </p:cNvPr>
          <p:cNvSpPr/>
          <p:nvPr>
            <p:custDataLst>
              <p:tags r:id="rId12"/>
            </p:custDataLst>
          </p:nvPr>
        </p:nvSpPr>
        <p:spPr bwMode="auto">
          <a:xfrm>
            <a:off x="511175" y="1828800"/>
            <a:ext cx="214313" cy="160338"/>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 xmlns:a16="http://schemas.microsoft.com/office/drawing/2014/main" id="{B02EEF6F-FC71-4A02-9B85-2B8F92946756}"/>
              </a:ext>
            </a:extLst>
          </p:cNvPr>
          <p:cNvSpPr/>
          <p:nvPr>
            <p:custDataLst>
              <p:tags r:id="rId13"/>
            </p:custDataLst>
          </p:nvPr>
        </p:nvSpPr>
        <p:spPr bwMode="auto">
          <a:xfrm>
            <a:off x="1682750" y="1824038"/>
            <a:ext cx="4968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23D16C1A-AAF8-4E5F-95C9-570353800D1C}" type="datetime'''''''''''''''''F''''''''em''''''''''''''''''m''''''''e'''">
              <a:rPr lang="en-IN" altLang="en-US" sz="1200">
                <a:solidFill>
                  <a:schemeClr val="tx1"/>
                </a:solidFill>
              </a:rPr>
              <a:pPr/>
              <a:t>Femme</a:t>
            </a:fld>
            <a:endParaRPr lang="en-IN" sz="1200">
              <a:solidFill>
                <a:schemeClr val="tx1"/>
              </a:solidFill>
              <a:sym typeface="+mn-lt"/>
            </a:endParaRPr>
          </a:p>
        </p:txBody>
      </p:sp>
      <p:sp>
        <p:nvSpPr>
          <p:cNvPr id="30" name="Rectangle 29">
            <a:extLst>
              <a:ext uri="{FF2B5EF4-FFF2-40B4-BE49-F238E27FC236}">
                <a16:creationId xmlns="" xmlns:a16="http://schemas.microsoft.com/office/drawing/2014/main" id="{11B1533E-9735-4596-8E9A-666645ABDC64}"/>
              </a:ext>
            </a:extLst>
          </p:cNvPr>
          <p:cNvSpPr/>
          <p:nvPr>
            <p:custDataLst>
              <p:tags r:id="rId14"/>
            </p:custDataLst>
          </p:nvPr>
        </p:nvSpPr>
        <p:spPr bwMode="auto">
          <a:xfrm>
            <a:off x="776288" y="1824038"/>
            <a:ext cx="5397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B76B78D2-8952-448D-9DCF-C5E3F64AB1AF}" type="datetime'H''o''''''''''''''m''m''''''''''e'''''">
              <a:rPr lang="en-IN" altLang="en-US" sz="1200">
                <a:solidFill>
                  <a:schemeClr val="tx1"/>
                </a:solidFill>
              </a:rPr>
              <a:pPr/>
              <a:t>Homme</a:t>
            </a:fld>
            <a:endParaRPr lang="en-IN" sz="1200">
              <a:solidFill>
                <a:schemeClr val="tx1"/>
              </a:solidFill>
              <a:sym typeface="+mn-lt"/>
            </a:endParaRPr>
          </a:p>
        </p:txBody>
      </p:sp>
      <p:graphicFrame>
        <p:nvGraphicFramePr>
          <p:cNvPr id="31" name="Objet 30">
            <a:extLst>
              <a:ext uri="{FF2B5EF4-FFF2-40B4-BE49-F238E27FC236}">
                <a16:creationId xmlns="" xmlns:a16="http://schemas.microsoft.com/office/drawing/2014/main" id="{C3C86790-EA43-42DA-BA35-F2275D0B6A79}"/>
              </a:ext>
            </a:extLst>
          </p:cNvPr>
          <p:cNvGraphicFramePr>
            <a:graphicFrameLocks/>
          </p:cNvGraphicFramePr>
          <p:nvPr>
            <p:custDataLst>
              <p:tags r:id="rId15"/>
            </p:custDataLst>
            <p:extLst>
              <p:ext uri="{D42A27DB-BD31-4B8C-83A1-F6EECF244321}">
                <p14:modId xmlns:p14="http://schemas.microsoft.com/office/powerpoint/2010/main" val="2764803900"/>
              </p:ext>
            </p:extLst>
          </p:nvPr>
        </p:nvGraphicFramePr>
        <p:xfrm>
          <a:off x="3810000" y="2171699"/>
          <a:ext cx="2867027" cy="2867152"/>
        </p:xfrm>
        <a:graphic>
          <a:graphicData uri="http://schemas.openxmlformats.org/presentationml/2006/ole">
            <mc:AlternateContent xmlns:mc="http://schemas.openxmlformats.org/markup-compatibility/2006">
              <mc:Choice xmlns:v="urn:schemas-microsoft-com:vml" Requires="v">
                <p:oleObj spid="_x0000_s486563" name="Chart" r:id="rId51" imgW="2867027" imgH="2867152" progId="MSGraph.Chart.8">
                  <p:embed followColorScheme="full"/>
                </p:oleObj>
              </mc:Choice>
              <mc:Fallback>
                <p:oleObj name="Chart" r:id="rId51" imgW="2867027" imgH="2867152" progId="MSGraph.Chart.8">
                  <p:embed followColorScheme="full"/>
                  <p:pic>
                    <p:nvPicPr>
                      <p:cNvPr id="21" name="Objet 20"/>
                      <p:cNvPicPr/>
                      <p:nvPr/>
                    </p:nvPicPr>
                    <p:blipFill>
                      <a:blip r:embed="rId52"/>
                      <a:stretch>
                        <a:fillRect/>
                      </a:stretch>
                    </p:blipFill>
                    <p:spPr>
                      <a:xfrm>
                        <a:off x="3810000" y="2171699"/>
                        <a:ext cx="2867027" cy="2867152"/>
                      </a:xfrm>
                      <a:prstGeom prst="rect">
                        <a:avLst/>
                      </a:prstGeom>
                    </p:spPr>
                  </p:pic>
                </p:oleObj>
              </mc:Fallback>
            </mc:AlternateContent>
          </a:graphicData>
        </a:graphic>
      </p:graphicFrame>
      <p:sp>
        <p:nvSpPr>
          <p:cNvPr id="32" name="Rectangle 31">
            <a:extLst>
              <a:ext uri="{FF2B5EF4-FFF2-40B4-BE49-F238E27FC236}">
                <a16:creationId xmlns="" xmlns:a16="http://schemas.microsoft.com/office/drawing/2014/main" id="{E4088962-6D54-47EF-8C8A-A519DEA34902}"/>
              </a:ext>
            </a:extLst>
          </p:cNvPr>
          <p:cNvSpPr/>
          <p:nvPr>
            <p:custDataLst>
              <p:tags r:id="rId16"/>
            </p:custDataLst>
          </p:nvPr>
        </p:nvSpPr>
        <p:spPr bwMode="gray">
          <a:xfrm>
            <a:off x="4945063" y="2351088"/>
            <a:ext cx="252413" cy="182563"/>
          </a:xfrm>
          <a:prstGeom prst="rect">
            <a:avLst/>
          </a:prstGeom>
          <a:solidFill>
            <a:schemeClr val="accent3"/>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spcBef>
                <a:spcPct val="0"/>
              </a:spcBef>
              <a:spcAft>
                <a:spcPct val="0"/>
              </a:spcAft>
            </a:pPr>
            <a:fld id="{7EF55AD9-99B4-4D19-8D64-3E6C922FA7DC}" type="datetime'''''''''''7''''''''''''''''''''%'''">
              <a:rPr lang="fr-FR" altLang="en-US" sz="1200">
                <a:solidFill>
                  <a:schemeClr val="tx1"/>
                </a:solidFill>
              </a:rPr>
              <a:pPr/>
              <a:t>7%</a:t>
            </a:fld>
            <a:endParaRPr lang="fr-FR" sz="1200">
              <a:solidFill>
                <a:schemeClr val="tx1"/>
              </a:solidFill>
              <a:sym typeface="+mn-lt"/>
            </a:endParaRPr>
          </a:p>
        </p:txBody>
      </p:sp>
      <p:sp>
        <p:nvSpPr>
          <p:cNvPr id="33" name="Rectangle 32">
            <a:extLst>
              <a:ext uri="{FF2B5EF4-FFF2-40B4-BE49-F238E27FC236}">
                <a16:creationId xmlns="" xmlns:a16="http://schemas.microsoft.com/office/drawing/2014/main" id="{F7655302-6F5E-46BB-A1D9-1EE4BEE19D02}"/>
              </a:ext>
            </a:extLst>
          </p:cNvPr>
          <p:cNvSpPr/>
          <p:nvPr>
            <p:custDataLst>
              <p:tags r:id="rId17"/>
            </p:custDataLst>
          </p:nvPr>
        </p:nvSpPr>
        <p:spPr bwMode="gray">
          <a:xfrm>
            <a:off x="4705350" y="2428875"/>
            <a:ext cx="252413" cy="182563"/>
          </a:xfrm>
          <a:prstGeom prst="rect">
            <a:avLst/>
          </a:prstGeom>
          <a:noFill/>
          <a:ln w="25400" cap="flat" cmpd="sng" algn="ctr">
            <a:noFill/>
            <a:prstDash val="soli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spcBef>
                <a:spcPct val="0"/>
              </a:spcBef>
              <a:spcAft>
                <a:spcPct val="0"/>
              </a:spcAft>
            </a:pPr>
            <a:fld id="{41EABFF6-7506-4EF8-A724-FD7FDDB203CA}" type="datetime'''''''''''''''''''''''''9%'''''">
              <a:rPr lang="fr-FR" altLang="en-US" sz="1200">
                <a:solidFill>
                  <a:schemeClr val="tx1"/>
                </a:solidFill>
              </a:rPr>
              <a:pPr/>
              <a:t>9%</a:t>
            </a:fld>
            <a:endParaRPr lang="fr-FR" sz="1200">
              <a:solidFill>
                <a:schemeClr val="tx1"/>
              </a:solidFill>
              <a:sym typeface="+mn-lt"/>
            </a:endParaRPr>
          </a:p>
        </p:txBody>
      </p:sp>
      <p:sp>
        <p:nvSpPr>
          <p:cNvPr id="34" name="Rectangle 33">
            <a:extLst>
              <a:ext uri="{FF2B5EF4-FFF2-40B4-BE49-F238E27FC236}">
                <a16:creationId xmlns="" xmlns:a16="http://schemas.microsoft.com/office/drawing/2014/main" id="{00A43CA8-C6C9-49BD-A5FA-4F5E57CB79A6}"/>
              </a:ext>
            </a:extLst>
          </p:cNvPr>
          <p:cNvSpPr/>
          <p:nvPr>
            <p:custDataLst>
              <p:tags r:id="rId18"/>
            </p:custDataLst>
          </p:nvPr>
        </p:nvSpPr>
        <p:spPr bwMode="gray">
          <a:xfrm>
            <a:off x="5097463" y="2535238"/>
            <a:ext cx="252413" cy="182563"/>
          </a:xfrm>
          <a:prstGeom prst="rect">
            <a:avLst/>
          </a:prstGeom>
          <a:solidFill>
            <a:schemeClr val="accent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spcBef>
                <a:spcPct val="0"/>
              </a:spcBef>
              <a:spcAft>
                <a:spcPct val="0"/>
              </a:spcAft>
            </a:pPr>
            <a:fld id="{D3537A20-84E1-4F78-A220-D3A0AE62C5B1}" type="datetime'''''''2''''''''''''''''''''''''''%'''''''''''''">
              <a:rPr lang="fr-FR" altLang="en-US" sz="1200">
                <a:solidFill>
                  <a:schemeClr val="bg1"/>
                </a:solidFill>
              </a:rPr>
              <a:pPr/>
              <a:t>2%</a:t>
            </a:fld>
            <a:endParaRPr lang="fr-FR" sz="1200">
              <a:solidFill>
                <a:schemeClr val="bg1"/>
              </a:solidFill>
              <a:sym typeface="+mn-lt"/>
            </a:endParaRPr>
          </a:p>
        </p:txBody>
      </p:sp>
      <p:sp>
        <p:nvSpPr>
          <p:cNvPr id="35" name="Rectangle 34">
            <a:extLst>
              <a:ext uri="{FF2B5EF4-FFF2-40B4-BE49-F238E27FC236}">
                <a16:creationId xmlns="" xmlns:a16="http://schemas.microsoft.com/office/drawing/2014/main" id="{5CCCD4DA-9743-4FE4-96CA-4F76A4811689}"/>
              </a:ext>
            </a:extLst>
          </p:cNvPr>
          <p:cNvSpPr/>
          <p:nvPr>
            <p:custDataLst>
              <p:tags r:id="rId19"/>
            </p:custDataLst>
          </p:nvPr>
        </p:nvSpPr>
        <p:spPr bwMode="gray">
          <a:xfrm>
            <a:off x="4364038" y="2647950"/>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rgbClr val="C3CFE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spcBef>
                <a:spcPct val="0"/>
              </a:spcBef>
              <a:spcAft>
                <a:spcPct val="0"/>
              </a:spcAft>
            </a:pPr>
            <a:fld id="{9C7667B5-1C3F-4B8F-BD21-DA3F2224E15D}" type="datetime'''''''''''''''''''''''''''''''1''''''5''''''''''''%'">
              <a:rPr lang="fr-FR" altLang="en-US" sz="1200">
                <a:solidFill>
                  <a:schemeClr val="tx1"/>
                </a:solidFill>
              </a:rPr>
              <a:pPr/>
              <a:t>15%</a:t>
            </a:fld>
            <a:endParaRPr lang="fr-FR" sz="1200">
              <a:solidFill>
                <a:schemeClr val="tx1"/>
              </a:solidFill>
              <a:sym typeface="+mn-lt"/>
            </a:endParaRPr>
          </a:p>
        </p:txBody>
      </p:sp>
      <p:sp>
        <p:nvSpPr>
          <p:cNvPr id="36" name="Rectangle 35">
            <a:extLst>
              <a:ext uri="{FF2B5EF4-FFF2-40B4-BE49-F238E27FC236}">
                <a16:creationId xmlns="" xmlns:a16="http://schemas.microsoft.com/office/drawing/2014/main" id="{049FCC96-2E65-4FD9-AB2B-B5F17C04F156}"/>
              </a:ext>
            </a:extLst>
          </p:cNvPr>
          <p:cNvSpPr/>
          <p:nvPr>
            <p:custDataLst>
              <p:tags r:id="rId20"/>
            </p:custDataLst>
          </p:nvPr>
        </p:nvSpPr>
        <p:spPr bwMode="gray">
          <a:xfrm>
            <a:off x="5759450" y="4448175"/>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spcBef>
                <a:spcPct val="0"/>
              </a:spcBef>
              <a:spcAft>
                <a:spcPct val="0"/>
              </a:spcAft>
            </a:pPr>
            <a:fld id="{65DC8CB5-23C5-4BE9-A8C2-50A2B31C0681}" type="datetime'''3''''''9''''''''''''''''''''''''%'''''''''''''''''''''">
              <a:rPr lang="fr-FR" altLang="en-US" sz="1200">
                <a:solidFill>
                  <a:schemeClr val="bg1"/>
                </a:solidFill>
              </a:rPr>
              <a:pPr/>
              <a:t>39%</a:t>
            </a:fld>
            <a:endParaRPr lang="fr-FR" sz="1200">
              <a:solidFill>
                <a:schemeClr val="bg1"/>
              </a:solidFill>
              <a:sym typeface="+mn-lt"/>
            </a:endParaRPr>
          </a:p>
        </p:txBody>
      </p:sp>
      <p:sp>
        <p:nvSpPr>
          <p:cNvPr id="37" name="Rectangle 36">
            <a:extLst>
              <a:ext uri="{FF2B5EF4-FFF2-40B4-BE49-F238E27FC236}">
                <a16:creationId xmlns="" xmlns:a16="http://schemas.microsoft.com/office/drawing/2014/main" id="{3F628452-D5DE-4A05-B407-8193F8897B47}"/>
              </a:ext>
            </a:extLst>
          </p:cNvPr>
          <p:cNvSpPr/>
          <p:nvPr>
            <p:custDataLst>
              <p:tags r:id="rId21"/>
            </p:custDataLst>
          </p:nvPr>
        </p:nvSpPr>
        <p:spPr bwMode="gray">
          <a:xfrm>
            <a:off x="4132263" y="4141788"/>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spcBef>
                <a:spcPct val="0"/>
              </a:spcBef>
              <a:spcAft>
                <a:spcPct val="0"/>
              </a:spcAft>
            </a:pPr>
            <a:fld id="{0C67646A-F087-4403-AD69-5553E25FAFEC}" type="datetime'''''''''''26''''''''%'''">
              <a:rPr lang="fr-FR" altLang="en-US" sz="1200">
                <a:solidFill>
                  <a:schemeClr val="bg1"/>
                </a:solidFill>
              </a:rPr>
              <a:pPr/>
              <a:t>26%</a:t>
            </a:fld>
            <a:endParaRPr lang="fr-FR" sz="1200">
              <a:solidFill>
                <a:schemeClr val="bg1"/>
              </a:solidFill>
              <a:sym typeface="+mn-lt"/>
            </a:endParaRPr>
          </a:p>
        </p:txBody>
      </p:sp>
      <p:sp>
        <p:nvSpPr>
          <p:cNvPr id="38" name="Rectangle 37">
            <a:extLst>
              <a:ext uri="{FF2B5EF4-FFF2-40B4-BE49-F238E27FC236}">
                <a16:creationId xmlns="" xmlns:a16="http://schemas.microsoft.com/office/drawing/2014/main" id="{28F5EF33-FB55-43D5-B297-BE35E931958E}"/>
              </a:ext>
            </a:extLst>
          </p:cNvPr>
          <p:cNvSpPr/>
          <p:nvPr>
            <p:custDataLst>
              <p:tags r:id="rId22"/>
            </p:custDataLst>
          </p:nvPr>
        </p:nvSpPr>
        <p:spPr bwMode="gray">
          <a:xfrm>
            <a:off x="4772025" y="4657725"/>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spcBef>
                <a:spcPct val="0"/>
              </a:spcBef>
              <a:spcAft>
                <a:spcPct val="0"/>
              </a:spcAft>
            </a:pPr>
            <a:fld id="{20D16910-3402-460F-941D-254813694EEE}" type="datetime'''''''''''''''''''''''''''''''''''''''2''''''8''''%'''''''''">
              <a:rPr lang="fr-FR" altLang="en-US" sz="1200">
                <a:solidFill>
                  <a:schemeClr val="tx1"/>
                </a:solidFill>
              </a:rPr>
              <a:pPr/>
              <a:t>28%</a:t>
            </a:fld>
            <a:endParaRPr lang="fr-FR" sz="1200" dirty="0">
              <a:solidFill>
                <a:schemeClr val="tx1"/>
              </a:solidFill>
              <a:sym typeface="+mn-lt"/>
            </a:endParaRPr>
          </a:p>
        </p:txBody>
      </p:sp>
      <p:sp>
        <p:nvSpPr>
          <p:cNvPr id="39" name="Rectangle 38">
            <a:extLst>
              <a:ext uri="{FF2B5EF4-FFF2-40B4-BE49-F238E27FC236}">
                <a16:creationId xmlns="" xmlns:a16="http://schemas.microsoft.com/office/drawing/2014/main" id="{9068C3B4-6D58-4D10-8B75-C021DDB62956}"/>
              </a:ext>
            </a:extLst>
          </p:cNvPr>
          <p:cNvSpPr/>
          <p:nvPr>
            <p:custDataLst>
              <p:tags r:id="rId23"/>
            </p:custDataLst>
          </p:nvPr>
        </p:nvSpPr>
        <p:spPr bwMode="gray">
          <a:xfrm>
            <a:off x="4070350" y="3024188"/>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6"/>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spcBef>
                <a:spcPct val="0"/>
              </a:spcBef>
              <a:spcAft>
                <a:spcPct val="0"/>
              </a:spcAft>
            </a:pPr>
            <a:fld id="{15DB033A-3E17-477D-8522-56850A2A48E6}" type="datetime'''''''''''''''''''''''''1''''''''''''''''6''''''''''''%'''">
              <a:rPr lang="fr-FR" altLang="en-US" sz="1200">
                <a:solidFill>
                  <a:schemeClr val="tx1"/>
                </a:solidFill>
              </a:rPr>
              <a:pPr/>
              <a:t>16%</a:t>
            </a:fld>
            <a:endParaRPr lang="fr-FR" sz="1200">
              <a:solidFill>
                <a:schemeClr val="tx1"/>
              </a:solidFill>
              <a:sym typeface="+mn-lt"/>
            </a:endParaRPr>
          </a:p>
        </p:txBody>
      </p:sp>
      <p:sp>
        <p:nvSpPr>
          <p:cNvPr id="40" name="Rectangle 39">
            <a:extLst>
              <a:ext uri="{FF2B5EF4-FFF2-40B4-BE49-F238E27FC236}">
                <a16:creationId xmlns="" xmlns:a16="http://schemas.microsoft.com/office/drawing/2014/main" id="{3DCA5318-6A24-45AC-87E7-36208A89F77B}"/>
              </a:ext>
            </a:extLst>
          </p:cNvPr>
          <p:cNvSpPr/>
          <p:nvPr>
            <p:custDataLst>
              <p:tags r:id="rId24"/>
            </p:custDataLst>
          </p:nvPr>
        </p:nvSpPr>
        <p:spPr bwMode="gray">
          <a:xfrm>
            <a:off x="3930650" y="3516313"/>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spcBef>
                <a:spcPct val="0"/>
              </a:spcBef>
              <a:spcAft>
                <a:spcPct val="0"/>
              </a:spcAft>
            </a:pPr>
            <a:fld id="{DC3F6652-DEAD-47BF-A76F-8572E98DB124}" type="datetime'''''''''1''''7''''''''''''''''''''''%'">
              <a:rPr lang="fr-FR" altLang="en-US" sz="1200">
                <a:solidFill>
                  <a:schemeClr val="bg1"/>
                </a:solidFill>
              </a:rPr>
              <a:pPr/>
              <a:t>17%</a:t>
            </a:fld>
            <a:endParaRPr lang="fr-FR" sz="1200">
              <a:solidFill>
                <a:schemeClr val="bg1"/>
              </a:solidFill>
              <a:sym typeface="+mn-lt"/>
            </a:endParaRPr>
          </a:p>
        </p:txBody>
      </p:sp>
      <p:sp>
        <p:nvSpPr>
          <p:cNvPr id="41" name="Rectangle 40">
            <a:extLst>
              <a:ext uri="{FF2B5EF4-FFF2-40B4-BE49-F238E27FC236}">
                <a16:creationId xmlns="" xmlns:a16="http://schemas.microsoft.com/office/drawing/2014/main" id="{C0C57BD0-3D12-4555-92ED-0F67477E3B16}"/>
              </a:ext>
            </a:extLst>
          </p:cNvPr>
          <p:cNvSpPr/>
          <p:nvPr>
            <p:custDataLst>
              <p:tags r:id="rId25"/>
            </p:custDataLst>
          </p:nvPr>
        </p:nvSpPr>
        <p:spPr bwMode="gray">
          <a:xfrm>
            <a:off x="6026150" y="2908300"/>
            <a:ext cx="334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lstStyle/>
          <a:p>
            <a:pPr algn="ctr">
              <a:spcBef>
                <a:spcPct val="0"/>
              </a:spcBef>
              <a:spcAft>
                <a:spcPct val="0"/>
              </a:spcAft>
            </a:pPr>
            <a:fld id="{BBB81DF7-A84C-4B52-AD70-5269425FB7FB}" type="datetime'''''''''''''''''''7''''''''''''3''''''''%'''''''''''">
              <a:rPr lang="fr-FR" altLang="en-US" sz="1200">
                <a:solidFill>
                  <a:schemeClr val="bg1"/>
                </a:solidFill>
              </a:rPr>
              <a:pPr/>
              <a:t>73%</a:t>
            </a:fld>
            <a:endParaRPr lang="fr-FR" sz="1200">
              <a:solidFill>
                <a:schemeClr val="bg1"/>
              </a:solidFill>
              <a:sym typeface="+mn-lt"/>
            </a:endParaRPr>
          </a:p>
        </p:txBody>
      </p:sp>
      <p:sp>
        <p:nvSpPr>
          <p:cNvPr id="42" name="Rectangle 41">
            <a:extLst>
              <a:ext uri="{FF2B5EF4-FFF2-40B4-BE49-F238E27FC236}">
                <a16:creationId xmlns="" xmlns:a16="http://schemas.microsoft.com/office/drawing/2014/main" id="{7D38F19D-9001-4AE2-B185-2777A6513F7C}"/>
              </a:ext>
            </a:extLst>
          </p:cNvPr>
          <p:cNvSpPr/>
          <p:nvPr>
            <p:custDataLst>
              <p:tags r:id="rId26"/>
            </p:custDataLst>
          </p:nvPr>
        </p:nvSpPr>
        <p:spPr bwMode="auto">
          <a:xfrm>
            <a:off x="6621463" y="4341813"/>
            <a:ext cx="214313" cy="160337"/>
          </a:xfrm>
          <a:prstGeom prst="rect">
            <a:avLst/>
          </a:prstGeom>
          <a:solidFill>
            <a:schemeClr val="accent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 xmlns:a16="http://schemas.microsoft.com/office/drawing/2014/main" id="{3351A92F-3C99-4F2B-AE5F-6F53963487A8}"/>
              </a:ext>
            </a:extLst>
          </p:cNvPr>
          <p:cNvSpPr/>
          <p:nvPr>
            <p:custDataLst>
              <p:tags r:id="rId27"/>
            </p:custDataLst>
          </p:nvPr>
        </p:nvSpPr>
        <p:spPr bwMode="auto">
          <a:xfrm>
            <a:off x="6621463" y="3175000"/>
            <a:ext cx="214313" cy="160338"/>
          </a:xfrm>
          <a:prstGeom prst="rect">
            <a:avLst/>
          </a:prstGeom>
          <a:solidFill>
            <a:schemeClr val="accent5"/>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 xmlns:a16="http://schemas.microsoft.com/office/drawing/2014/main" id="{A284DF5A-89CD-46D4-BD54-5A62DB36CA0F}"/>
              </a:ext>
            </a:extLst>
          </p:cNvPr>
          <p:cNvSpPr/>
          <p:nvPr>
            <p:custDataLst>
              <p:tags r:id="rId28"/>
            </p:custDataLst>
          </p:nvPr>
        </p:nvSpPr>
        <p:spPr bwMode="auto">
          <a:xfrm>
            <a:off x="6621463" y="3875088"/>
            <a:ext cx="214313" cy="160337"/>
          </a:xfrm>
          <a:prstGeom prst="rect">
            <a:avLst/>
          </a:prstGeom>
          <a:solidFill>
            <a:srgbClr val="96969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 xmlns:a16="http://schemas.microsoft.com/office/drawing/2014/main" id="{B72B071C-3D9A-4FC5-A5C0-954632F6849C}"/>
              </a:ext>
            </a:extLst>
          </p:cNvPr>
          <p:cNvSpPr/>
          <p:nvPr>
            <p:custDataLst>
              <p:tags r:id="rId29"/>
            </p:custDataLst>
          </p:nvPr>
        </p:nvSpPr>
        <p:spPr bwMode="auto">
          <a:xfrm>
            <a:off x="6621463" y="3641725"/>
            <a:ext cx="214313" cy="160338"/>
          </a:xfrm>
          <a:prstGeom prst="rect">
            <a:avLst/>
          </a:prstGeom>
          <a:solidFill>
            <a:srgbClr val="C3CFE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 xmlns:a16="http://schemas.microsoft.com/office/drawing/2014/main" id="{9547E359-BFAA-4F55-89A2-4E22A387863F}"/>
              </a:ext>
            </a:extLst>
          </p:cNvPr>
          <p:cNvSpPr/>
          <p:nvPr>
            <p:custDataLst>
              <p:tags r:id="rId30"/>
            </p:custDataLst>
          </p:nvPr>
        </p:nvSpPr>
        <p:spPr bwMode="auto">
          <a:xfrm>
            <a:off x="6621463" y="3408363"/>
            <a:ext cx="214313" cy="160337"/>
          </a:xfrm>
          <a:prstGeom prst="rect">
            <a:avLst/>
          </a:prstGeom>
          <a:solidFill>
            <a:schemeClr val="accent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 xmlns:a16="http://schemas.microsoft.com/office/drawing/2014/main" id="{208E2C1B-913E-4A0D-84DF-52E205826F92}"/>
              </a:ext>
            </a:extLst>
          </p:cNvPr>
          <p:cNvSpPr/>
          <p:nvPr>
            <p:custDataLst>
              <p:tags r:id="rId31"/>
            </p:custDataLst>
          </p:nvPr>
        </p:nvSpPr>
        <p:spPr bwMode="auto">
          <a:xfrm>
            <a:off x="6621463" y="2941638"/>
            <a:ext cx="214313" cy="160337"/>
          </a:xfrm>
          <a:prstGeom prst="rect">
            <a:avLst/>
          </a:prstGeom>
          <a:solidFill>
            <a:schemeClr val="accent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 xmlns:a16="http://schemas.microsoft.com/office/drawing/2014/main" id="{B784F799-EE8A-434A-AC47-BBE34C1C476F}"/>
              </a:ext>
            </a:extLst>
          </p:cNvPr>
          <p:cNvSpPr/>
          <p:nvPr>
            <p:custDataLst>
              <p:tags r:id="rId32"/>
            </p:custDataLst>
          </p:nvPr>
        </p:nvSpPr>
        <p:spPr bwMode="auto">
          <a:xfrm>
            <a:off x="6621463" y="2708275"/>
            <a:ext cx="214313" cy="160338"/>
          </a:xfrm>
          <a:prstGeom prst="rect">
            <a:avLst/>
          </a:prstGeom>
          <a:solidFill>
            <a:schemeClr val="accent3"/>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 xmlns:a16="http://schemas.microsoft.com/office/drawing/2014/main" id="{0EAAC8D7-2123-4CC4-8D17-1D0DB1726A6E}"/>
              </a:ext>
            </a:extLst>
          </p:cNvPr>
          <p:cNvSpPr/>
          <p:nvPr>
            <p:custDataLst>
              <p:tags r:id="rId33"/>
            </p:custDataLst>
          </p:nvPr>
        </p:nvSpPr>
        <p:spPr bwMode="auto">
          <a:xfrm>
            <a:off x="6621463" y="4108450"/>
            <a:ext cx="214313" cy="160338"/>
          </a:xfrm>
          <a:prstGeom prst="rect">
            <a:avLst/>
          </a:prstGeom>
          <a:solidFill>
            <a:schemeClr val="accent3"/>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 xmlns:a16="http://schemas.microsoft.com/office/drawing/2014/main" id="{6E5A5FCF-3C24-4843-8E6F-1EEDA6CEC990}"/>
              </a:ext>
            </a:extLst>
          </p:cNvPr>
          <p:cNvSpPr/>
          <p:nvPr>
            <p:custDataLst>
              <p:tags r:id="rId34"/>
            </p:custDataLst>
          </p:nvPr>
        </p:nvSpPr>
        <p:spPr bwMode="auto">
          <a:xfrm>
            <a:off x="6621463" y="2474913"/>
            <a:ext cx="214313" cy="160337"/>
          </a:xfrm>
          <a:prstGeom prst="rect">
            <a:avLst/>
          </a:prstGeom>
          <a:solidFill>
            <a:schemeClr val="accent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 xmlns:a16="http://schemas.microsoft.com/office/drawing/2014/main" id="{EFC04A8A-1E8E-47D8-A1E6-2E0996BA1CFE}"/>
              </a:ext>
            </a:extLst>
          </p:cNvPr>
          <p:cNvSpPr/>
          <p:nvPr>
            <p:custDataLst>
              <p:tags r:id="rId35"/>
            </p:custDataLst>
          </p:nvPr>
        </p:nvSpPr>
        <p:spPr bwMode="auto">
          <a:xfrm>
            <a:off x="6621463" y="2241550"/>
            <a:ext cx="214313" cy="160338"/>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 xmlns:a16="http://schemas.microsoft.com/office/drawing/2014/main" id="{CD41C23E-15FA-419B-ADE4-234C72593FBC}"/>
              </a:ext>
            </a:extLst>
          </p:cNvPr>
          <p:cNvSpPr/>
          <p:nvPr>
            <p:custDataLst>
              <p:tags r:id="rId36"/>
            </p:custDataLst>
          </p:nvPr>
        </p:nvSpPr>
        <p:spPr bwMode="auto">
          <a:xfrm>
            <a:off x="6886575" y="4103688"/>
            <a:ext cx="13303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FFB3C52C-C793-4D43-BE52-0EAB174773A2}" type="datetime'Tr''an''''''s''p''''''''o''r''''''t ''e''t tel''C''o''''m'">
              <a:rPr lang="fr-FR" altLang="en-US" sz="1200">
                <a:solidFill>
                  <a:schemeClr val="tx1"/>
                </a:solidFill>
              </a:rPr>
              <a:pPr/>
              <a:t>Transport et telCom</a:t>
            </a:fld>
            <a:endParaRPr lang="fr-FR" sz="1200">
              <a:solidFill>
                <a:schemeClr val="tx1"/>
              </a:solidFill>
              <a:sym typeface="+mn-lt"/>
            </a:endParaRPr>
          </a:p>
        </p:txBody>
      </p:sp>
      <p:sp>
        <p:nvSpPr>
          <p:cNvPr id="53" name="Rectangle 52">
            <a:extLst>
              <a:ext uri="{FF2B5EF4-FFF2-40B4-BE49-F238E27FC236}">
                <a16:creationId xmlns="" xmlns:a16="http://schemas.microsoft.com/office/drawing/2014/main" id="{1D62A918-BD83-4C72-9028-AA8B7844C3C4}"/>
              </a:ext>
            </a:extLst>
          </p:cNvPr>
          <p:cNvSpPr/>
          <p:nvPr>
            <p:custDataLst>
              <p:tags r:id="rId37"/>
            </p:custDataLst>
          </p:nvPr>
        </p:nvSpPr>
        <p:spPr bwMode="auto">
          <a:xfrm>
            <a:off x="6886575" y="4337050"/>
            <a:ext cx="22717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r>
              <a:rPr lang="fr-FR" altLang="en-US" sz="1200" dirty="0" smtClean="0">
                <a:solidFill>
                  <a:schemeClr val="tx1"/>
                </a:solidFill>
              </a:rPr>
              <a:t>BTP</a:t>
            </a:r>
            <a:endParaRPr lang="fr-FR" sz="1200" dirty="0">
              <a:solidFill>
                <a:schemeClr val="tx1"/>
              </a:solidFill>
              <a:sym typeface="+mn-lt"/>
            </a:endParaRPr>
          </a:p>
        </p:txBody>
      </p:sp>
      <p:sp>
        <p:nvSpPr>
          <p:cNvPr id="54" name="Rectangle 53">
            <a:extLst>
              <a:ext uri="{FF2B5EF4-FFF2-40B4-BE49-F238E27FC236}">
                <a16:creationId xmlns="" xmlns:a16="http://schemas.microsoft.com/office/drawing/2014/main" id="{B7AC69E8-F3BB-44F6-A8B4-3DDB2FD2B7F8}"/>
              </a:ext>
            </a:extLst>
          </p:cNvPr>
          <p:cNvSpPr/>
          <p:nvPr>
            <p:custDataLst>
              <p:tags r:id="rId38"/>
            </p:custDataLst>
          </p:nvPr>
        </p:nvSpPr>
        <p:spPr bwMode="auto">
          <a:xfrm>
            <a:off x="6886575" y="3870325"/>
            <a:ext cx="11223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8589962D-7293-4409-A4F6-70784FBBE9EF}" type="datetime'''A''''u''t''r''''e''''s'' indus''''tri''''e''''''''''s'">
              <a:rPr lang="fr-FR" altLang="en-US" sz="1200">
                <a:solidFill>
                  <a:schemeClr val="tx1"/>
                </a:solidFill>
              </a:rPr>
              <a:pPr/>
              <a:t>Autres industries</a:t>
            </a:fld>
            <a:endParaRPr lang="fr-FR" sz="1200">
              <a:solidFill>
                <a:schemeClr val="tx1"/>
              </a:solidFill>
              <a:sym typeface="+mn-lt"/>
            </a:endParaRPr>
          </a:p>
        </p:txBody>
      </p:sp>
      <p:sp>
        <p:nvSpPr>
          <p:cNvPr id="55" name="Rectangle 54">
            <a:extLst>
              <a:ext uri="{FF2B5EF4-FFF2-40B4-BE49-F238E27FC236}">
                <a16:creationId xmlns="" xmlns:a16="http://schemas.microsoft.com/office/drawing/2014/main" id="{A2B8BBF7-6938-4158-96C5-8ECD528A39BA}"/>
              </a:ext>
            </a:extLst>
          </p:cNvPr>
          <p:cNvSpPr/>
          <p:nvPr>
            <p:custDataLst>
              <p:tags r:id="rId39"/>
            </p:custDataLst>
          </p:nvPr>
        </p:nvSpPr>
        <p:spPr bwMode="auto">
          <a:xfrm>
            <a:off x="6886575" y="3636963"/>
            <a:ext cx="15049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0C8FDEBC-A758-4296-B720-556791D79228}" type="datetime'In''d''''u''s''''tri''e''''''s'' a''li''m''''entaires'''''''">
              <a:rPr lang="fr-FR" altLang="en-US" sz="1200">
                <a:solidFill>
                  <a:schemeClr val="tx1"/>
                </a:solidFill>
              </a:rPr>
              <a:pPr/>
              <a:t>Industries alimentaires</a:t>
            </a:fld>
            <a:endParaRPr lang="fr-FR" sz="1200">
              <a:solidFill>
                <a:schemeClr val="tx1"/>
              </a:solidFill>
              <a:sym typeface="+mn-lt"/>
            </a:endParaRPr>
          </a:p>
        </p:txBody>
      </p:sp>
      <p:sp>
        <p:nvSpPr>
          <p:cNvPr id="56" name="Rectangle 55">
            <a:extLst>
              <a:ext uri="{FF2B5EF4-FFF2-40B4-BE49-F238E27FC236}">
                <a16:creationId xmlns="" xmlns:a16="http://schemas.microsoft.com/office/drawing/2014/main" id="{7F65D3D0-93C1-4DC4-9CA9-FBDA9782D5B7}"/>
              </a:ext>
            </a:extLst>
          </p:cNvPr>
          <p:cNvSpPr/>
          <p:nvPr>
            <p:custDataLst>
              <p:tags r:id="rId40"/>
            </p:custDataLst>
          </p:nvPr>
        </p:nvSpPr>
        <p:spPr bwMode="auto">
          <a:xfrm>
            <a:off x="6886575" y="2703513"/>
            <a:ext cx="18002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BE74301D-7F38-4EE9-BB4E-B8A48C7AE6A1}" type="datetime'S''ervi''ces'' ''per''''''son''n''e''ls'','' Div''''er''''''s'">
              <a:rPr lang="fr-FR" altLang="en-US" sz="1200">
                <a:solidFill>
                  <a:schemeClr val="tx1"/>
                </a:solidFill>
              </a:rPr>
              <a:pPr/>
              <a:t>Services personnels, Divers</a:t>
            </a:fld>
            <a:endParaRPr lang="fr-FR" sz="1200">
              <a:solidFill>
                <a:schemeClr val="tx1"/>
              </a:solidFill>
              <a:sym typeface="+mn-lt"/>
            </a:endParaRPr>
          </a:p>
        </p:txBody>
      </p:sp>
      <p:sp>
        <p:nvSpPr>
          <p:cNvPr id="57" name="Rectangle 56">
            <a:extLst>
              <a:ext uri="{FF2B5EF4-FFF2-40B4-BE49-F238E27FC236}">
                <a16:creationId xmlns="" xmlns:a16="http://schemas.microsoft.com/office/drawing/2014/main" id="{F712BEB0-C5DE-4C1D-8ECA-951EEF96ADA4}"/>
              </a:ext>
            </a:extLst>
          </p:cNvPr>
          <p:cNvSpPr/>
          <p:nvPr>
            <p:custDataLst>
              <p:tags r:id="rId41"/>
            </p:custDataLst>
          </p:nvPr>
        </p:nvSpPr>
        <p:spPr bwMode="auto">
          <a:xfrm>
            <a:off x="6886575" y="2470150"/>
            <a:ext cx="725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CE82F3FC-0584-4826-9C85-3A6EB3795388}" type="datetime'''''''C''''''''''''o''m''''''m''''er''''''c''''''e'''">
              <a:rPr lang="fr-FR" altLang="en-US" sz="1200">
                <a:solidFill>
                  <a:schemeClr val="tx1"/>
                </a:solidFill>
              </a:rPr>
              <a:pPr/>
              <a:t>Commerce</a:t>
            </a:fld>
            <a:endParaRPr lang="fr-FR" sz="1200">
              <a:solidFill>
                <a:schemeClr val="tx1"/>
              </a:solidFill>
              <a:sym typeface="+mn-lt"/>
            </a:endParaRPr>
          </a:p>
        </p:txBody>
      </p:sp>
      <p:sp>
        <p:nvSpPr>
          <p:cNvPr id="58" name="Rectangle 57">
            <a:extLst>
              <a:ext uri="{FF2B5EF4-FFF2-40B4-BE49-F238E27FC236}">
                <a16:creationId xmlns="" xmlns:a16="http://schemas.microsoft.com/office/drawing/2014/main" id="{5D959221-B8CC-470A-A64F-09C0E71BFB19}"/>
              </a:ext>
            </a:extLst>
          </p:cNvPr>
          <p:cNvSpPr/>
          <p:nvPr>
            <p:custDataLst>
              <p:tags r:id="rId42"/>
            </p:custDataLst>
          </p:nvPr>
        </p:nvSpPr>
        <p:spPr bwMode="auto">
          <a:xfrm>
            <a:off x="6886575" y="3403600"/>
            <a:ext cx="19431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88825AEC-600C-4653-B241-6053A1B14020}" type="datetime'Agr''icu''ltur''e'', éle''''vage'''' e''t'' p''êc''he'''''">
              <a:rPr lang="fr-FR" altLang="en-US" sz="1200">
                <a:solidFill>
                  <a:schemeClr val="tx1"/>
                </a:solidFill>
              </a:rPr>
              <a:pPr/>
              <a:t>Agriculture, élevage et pêche</a:t>
            </a:fld>
            <a:endParaRPr lang="fr-FR" sz="1200">
              <a:solidFill>
                <a:schemeClr val="tx1"/>
              </a:solidFill>
              <a:sym typeface="+mn-lt"/>
            </a:endParaRPr>
          </a:p>
        </p:txBody>
      </p:sp>
      <p:sp>
        <p:nvSpPr>
          <p:cNvPr id="59" name="Rectangle 58">
            <a:extLst>
              <a:ext uri="{FF2B5EF4-FFF2-40B4-BE49-F238E27FC236}">
                <a16:creationId xmlns="" xmlns:a16="http://schemas.microsoft.com/office/drawing/2014/main" id="{ABB35D08-010D-448E-A146-2186F6F1C206}"/>
              </a:ext>
            </a:extLst>
          </p:cNvPr>
          <p:cNvSpPr/>
          <p:nvPr>
            <p:custDataLst>
              <p:tags r:id="rId43"/>
            </p:custDataLst>
          </p:nvPr>
        </p:nvSpPr>
        <p:spPr bwMode="auto">
          <a:xfrm>
            <a:off x="6886575" y="3170238"/>
            <a:ext cx="11652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1CCEC1BF-DB8E-4DB6-8AD9-22BBC5F42CB6}" type="datetime'''''In''d''us''trie''''''''''''''s'' ''''''te''x''t''i''le''s'">
              <a:rPr lang="fr-FR" altLang="en-US" sz="1200">
                <a:solidFill>
                  <a:schemeClr val="tx1"/>
                </a:solidFill>
              </a:rPr>
              <a:pPr/>
              <a:t>Industries textiles</a:t>
            </a:fld>
            <a:endParaRPr lang="fr-FR" sz="1200">
              <a:solidFill>
                <a:schemeClr val="tx1"/>
              </a:solidFill>
              <a:sym typeface="+mn-lt"/>
            </a:endParaRPr>
          </a:p>
        </p:txBody>
      </p:sp>
      <p:sp>
        <p:nvSpPr>
          <p:cNvPr id="60" name="Rectangle 59">
            <a:extLst>
              <a:ext uri="{FF2B5EF4-FFF2-40B4-BE49-F238E27FC236}">
                <a16:creationId xmlns="" xmlns:a16="http://schemas.microsoft.com/office/drawing/2014/main" id="{C7F82970-EE48-4824-AA6A-521CD89D4A23}"/>
              </a:ext>
            </a:extLst>
          </p:cNvPr>
          <p:cNvSpPr/>
          <p:nvPr>
            <p:custDataLst>
              <p:tags r:id="rId44"/>
            </p:custDataLst>
          </p:nvPr>
        </p:nvSpPr>
        <p:spPr bwMode="auto">
          <a:xfrm>
            <a:off x="6886575" y="2936875"/>
            <a:ext cx="20955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2703954D-B269-4E3D-A895-C07B2F1DA0FA}" type="datetime'''''Service''''s ''f''o''ur''n''is au''x en''trep''''''rises'">
              <a:rPr lang="fr-FR" altLang="en-US" sz="1200">
                <a:solidFill>
                  <a:schemeClr val="tx1"/>
                </a:solidFill>
              </a:rPr>
              <a:pPr/>
              <a:t>Services fournis aux entreprises</a:t>
            </a:fld>
            <a:endParaRPr lang="fr-FR" sz="1200">
              <a:solidFill>
                <a:schemeClr val="tx1"/>
              </a:solidFill>
              <a:sym typeface="+mn-lt"/>
            </a:endParaRPr>
          </a:p>
        </p:txBody>
      </p:sp>
      <p:sp>
        <p:nvSpPr>
          <p:cNvPr id="61" name="Rectangle 60">
            <a:extLst>
              <a:ext uri="{FF2B5EF4-FFF2-40B4-BE49-F238E27FC236}">
                <a16:creationId xmlns="" xmlns:a16="http://schemas.microsoft.com/office/drawing/2014/main" id="{F52C07BE-F723-4C7F-A3D3-25C1F24EC98A}"/>
              </a:ext>
            </a:extLst>
          </p:cNvPr>
          <p:cNvSpPr/>
          <p:nvPr>
            <p:custDataLst>
              <p:tags r:id="rId45"/>
            </p:custDataLst>
          </p:nvPr>
        </p:nvSpPr>
        <p:spPr bwMode="auto">
          <a:xfrm>
            <a:off x="6886575" y="2236788"/>
            <a:ext cx="17446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32BE1D63-0350-4BF0-8D94-B2AE1FDB6D02}" type="datetime'Hô''t''els, ''bars'''''''' ''e''t r''''estau''r''''a''''nts'">
              <a:rPr lang="fr-FR" altLang="en-US" sz="1200">
                <a:solidFill>
                  <a:schemeClr val="tx1"/>
                </a:solidFill>
              </a:rPr>
              <a:pPr/>
              <a:t>Hôtels, bars et restaurants</a:t>
            </a:fld>
            <a:endParaRPr lang="fr-FR" sz="1200">
              <a:solidFill>
                <a:schemeClr val="tx1"/>
              </a:solidFill>
              <a:sym typeface="+mn-lt"/>
            </a:endParaRPr>
          </a:p>
        </p:txBody>
      </p:sp>
      <p:sp>
        <p:nvSpPr>
          <p:cNvPr id="62" name="TextBox 45">
            <a:extLst>
              <a:ext uri="{FF2B5EF4-FFF2-40B4-BE49-F238E27FC236}">
                <a16:creationId xmlns="" xmlns:a16="http://schemas.microsoft.com/office/drawing/2014/main" id="{D86819DB-A9F6-46BB-B681-CE09B3A1C433}"/>
              </a:ext>
            </a:extLst>
          </p:cNvPr>
          <p:cNvSpPr txBox="1"/>
          <p:nvPr/>
        </p:nvSpPr>
        <p:spPr>
          <a:xfrm>
            <a:off x="4723529" y="1352368"/>
            <a:ext cx="4017246" cy="335202"/>
          </a:xfrm>
          <a:prstGeom prst="rect">
            <a:avLst/>
          </a:prstGeom>
          <a:noFill/>
        </p:spPr>
        <p:txBody>
          <a:bodyPr wrap="square" lIns="0" tIns="0" rIns="0" bIns="0" rtlCol="0">
            <a:noAutofit/>
          </a:bodyPr>
          <a:lstStyle/>
          <a:p>
            <a:pPr algn="ctr"/>
            <a:r>
              <a:rPr lang="fr-FR" sz="1400" b="1" dirty="0">
                <a:solidFill>
                  <a:srgbClr val="000000"/>
                </a:solidFill>
                <a:cs typeface="Arial" pitchFamily="34" charset="0"/>
              </a:rPr>
              <a:t>Répartition des femmes chefs d’entreprise selon la branche d’activité </a:t>
            </a:r>
          </a:p>
        </p:txBody>
      </p:sp>
      <p:cxnSp>
        <p:nvCxnSpPr>
          <p:cNvPr id="63" name="Straight Connector 154">
            <a:extLst>
              <a:ext uri="{FF2B5EF4-FFF2-40B4-BE49-F238E27FC236}">
                <a16:creationId xmlns="" xmlns:a16="http://schemas.microsoft.com/office/drawing/2014/main" id="{16935B1F-1988-406A-ABD1-16D491EB3897}"/>
              </a:ext>
            </a:extLst>
          </p:cNvPr>
          <p:cNvCxnSpPr/>
          <p:nvPr/>
        </p:nvCxnSpPr>
        <p:spPr>
          <a:xfrm>
            <a:off x="4716016" y="1772816"/>
            <a:ext cx="40514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7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 xmlns:a16="http://schemas.microsoft.com/office/drawing/2014/main" id="{9781DE29-C2A3-4AA0-9B81-CFCDB1DE5CAC}"/>
              </a:ext>
            </a:extLst>
          </p:cNvPr>
          <p:cNvSpPr>
            <a:spLocks noGrp="1"/>
          </p:cNvSpPr>
          <p:nvPr>
            <p:ph type="sldNum" sz="quarter" idx="4"/>
          </p:nvPr>
        </p:nvSpPr>
        <p:spPr/>
        <p:txBody>
          <a:bodyPr/>
          <a:lstStyle/>
          <a:p>
            <a:fld id="{56481AA1-0592-4126-91A5-3159F5A83C12}" type="slidenum">
              <a:rPr lang="en-GB" smtClean="0"/>
              <a:pPr/>
              <a:t>6</a:t>
            </a:fld>
            <a:endParaRPr lang="en-GB" dirty="0"/>
          </a:p>
        </p:txBody>
      </p:sp>
      <p:sp>
        <p:nvSpPr>
          <p:cNvPr id="6" name="Text Placeholder 4">
            <a:extLst>
              <a:ext uri="{FF2B5EF4-FFF2-40B4-BE49-F238E27FC236}">
                <a16:creationId xmlns="" xmlns:a16="http://schemas.microsoft.com/office/drawing/2014/main" id="{1F1CD3E3-2847-4FA6-9408-EBE3E0C6D265}"/>
              </a:ext>
            </a:extLst>
          </p:cNvPr>
          <p:cNvSpPr>
            <a:spLocks noGrp="1"/>
          </p:cNvSpPr>
          <p:nvPr>
            <p:ph type="body" sz="quarter" idx="4294967295"/>
          </p:nvPr>
        </p:nvSpPr>
        <p:spPr>
          <a:xfrm>
            <a:off x="581935" y="4869160"/>
            <a:ext cx="6897147" cy="720000"/>
          </a:xfrm>
          <a:prstGeom prst="roundRect">
            <a:avLst/>
          </a:prstGeom>
          <a:noFill/>
          <a:ln w="19050">
            <a:solidFill>
              <a:schemeClr val="accent1"/>
            </a:solidFill>
          </a:ln>
        </p:spPr>
        <p:txBody>
          <a:bodyPr lIns="82058" tIns="41029" rIns="82058" bIns="41029" anchor="ctr"/>
          <a:lstStyle/>
          <a:p>
            <a:pPr marL="0" indent="0">
              <a:buNone/>
            </a:pPr>
            <a:r>
              <a:rPr lang="fr-FR" sz="1600" dirty="0">
                <a:latin typeface="+mj-lt"/>
              </a:rPr>
              <a:t>Usage des produits financiers </a:t>
            </a:r>
            <a:r>
              <a:rPr lang="en-GB" sz="1600" dirty="0">
                <a:latin typeface="+mj-lt"/>
              </a:rPr>
              <a:t>	</a:t>
            </a:r>
          </a:p>
        </p:txBody>
      </p:sp>
      <p:sp>
        <p:nvSpPr>
          <p:cNvPr id="7" name="Text Placeholder 3">
            <a:extLst>
              <a:ext uri="{FF2B5EF4-FFF2-40B4-BE49-F238E27FC236}">
                <a16:creationId xmlns="" xmlns:a16="http://schemas.microsoft.com/office/drawing/2014/main" id="{82CCE50C-E9C1-4149-B000-653BC6D53802}"/>
              </a:ext>
            </a:extLst>
          </p:cNvPr>
          <p:cNvSpPr txBox="1">
            <a:spLocks/>
          </p:cNvSpPr>
          <p:nvPr/>
        </p:nvSpPr>
        <p:spPr>
          <a:xfrm>
            <a:off x="581936" y="2996952"/>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dirty="0">
                <a:ln>
                  <a:noFill/>
                </a:ln>
                <a:solidFill>
                  <a:prstClr val="black"/>
                </a:solidFill>
                <a:effectLst/>
                <a:uLnTx/>
                <a:uFillTx/>
                <a:latin typeface="Myriad Pro"/>
              </a:rPr>
              <a:t>Accès et mobilité</a:t>
            </a:r>
          </a:p>
        </p:txBody>
      </p:sp>
      <p:sp>
        <p:nvSpPr>
          <p:cNvPr id="8" name="Text Placeholder 3">
            <a:extLst>
              <a:ext uri="{FF2B5EF4-FFF2-40B4-BE49-F238E27FC236}">
                <a16:creationId xmlns="" xmlns:a16="http://schemas.microsoft.com/office/drawing/2014/main" id="{71F75028-5B39-44FD-B920-1E49C9AB64BB}"/>
              </a:ext>
            </a:extLst>
          </p:cNvPr>
          <p:cNvSpPr txBox="1">
            <a:spLocks/>
          </p:cNvSpPr>
          <p:nvPr/>
        </p:nvSpPr>
        <p:spPr>
          <a:xfrm>
            <a:off x="581936" y="1268760"/>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0" baseline="0">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i="0" u="none" strike="noStrike" kern="1200" cap="none" spc="0" normalizeH="0" baseline="0" dirty="0">
                <a:ln>
                  <a:noFill/>
                </a:ln>
                <a:effectLst/>
                <a:uLnTx/>
                <a:uFillTx/>
                <a:latin typeface="Myriad Pro"/>
              </a:rPr>
              <a:t>Introduction </a:t>
            </a:r>
          </a:p>
        </p:txBody>
      </p:sp>
      <p:sp>
        <p:nvSpPr>
          <p:cNvPr id="9" name="Text Placeholder 3">
            <a:extLst>
              <a:ext uri="{FF2B5EF4-FFF2-40B4-BE49-F238E27FC236}">
                <a16:creationId xmlns="" xmlns:a16="http://schemas.microsoft.com/office/drawing/2014/main" id="{5DE118F4-ACB7-4269-A9FD-AB86F442E0F9}"/>
              </a:ext>
            </a:extLst>
          </p:cNvPr>
          <p:cNvSpPr txBox="1">
            <a:spLocks/>
          </p:cNvSpPr>
          <p:nvPr/>
        </p:nvSpPr>
        <p:spPr>
          <a:xfrm>
            <a:off x="581936" y="2132856"/>
            <a:ext cx="6897147" cy="720000"/>
          </a:xfrm>
          <a:prstGeom prst="roundRect">
            <a:avLst/>
          </a:prstGeom>
          <a:solidFill>
            <a:schemeClr val="accent1"/>
          </a:solid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i="0" u="none" strike="noStrike" kern="1200" cap="none" spc="0" normalizeH="0" baseline="0" noProof="0" dirty="0">
                <a:ln>
                  <a:noFill/>
                </a:ln>
                <a:effectLst/>
                <a:uLnTx/>
                <a:uFillTx/>
                <a:latin typeface="Myriad Pro"/>
              </a:rPr>
              <a:t>Profil</a:t>
            </a:r>
            <a:r>
              <a:rPr lang="fr-FR" dirty="0">
                <a:latin typeface="Myriad Pro"/>
              </a:rPr>
              <a:t> : Qui est-elle ?</a:t>
            </a:r>
            <a:endParaRPr kumimoji="0" lang="fr-FR" sz="1600" i="0" u="none" strike="noStrike" kern="1200" cap="none" spc="0" normalizeH="0" baseline="0" noProof="0" dirty="0">
              <a:ln>
                <a:noFill/>
              </a:ln>
              <a:effectLst/>
              <a:uLnTx/>
              <a:uFillTx/>
              <a:latin typeface="Myriad Pro"/>
            </a:endParaRPr>
          </a:p>
        </p:txBody>
      </p:sp>
      <p:sp>
        <p:nvSpPr>
          <p:cNvPr id="10" name="Text Placeholder 3">
            <a:extLst>
              <a:ext uri="{FF2B5EF4-FFF2-40B4-BE49-F238E27FC236}">
                <a16:creationId xmlns="" xmlns:a16="http://schemas.microsoft.com/office/drawing/2014/main" id="{51F19334-09F7-4938-8B76-9A0D17E33B09}"/>
              </a:ext>
            </a:extLst>
          </p:cNvPr>
          <p:cNvSpPr txBox="1">
            <a:spLocks/>
          </p:cNvSpPr>
          <p:nvPr/>
        </p:nvSpPr>
        <p:spPr>
          <a:xfrm>
            <a:off x="581936" y="3933056"/>
            <a:ext cx="6897147" cy="720000"/>
          </a:xfrm>
          <a:prstGeom prst="roundRect">
            <a:avLst/>
          </a:prstGeom>
          <a:noFill/>
          <a:ln w="19050">
            <a:solidFill>
              <a:schemeClr val="accent1"/>
            </a:solidFill>
          </a:ln>
        </p:spPr>
        <p:txBody>
          <a:bodyPr lIns="82058" tIns="41029" rIns="82058" bIns="41029" anchor="ctr"/>
          <a:lstStyle>
            <a:defPPr>
              <a:defRPr lang="en-US"/>
            </a:defPPr>
            <a:lvl1pPr marL="342900" indent="-342900">
              <a:spcBef>
                <a:spcPct val="20000"/>
              </a:spcBef>
              <a:buFont typeface="Arial" pitchFamily="34" charset="0"/>
              <a:buNone/>
              <a:defRPr sz="1600" b="1" baseline="0">
                <a:solidFill>
                  <a:schemeClr val="bg1"/>
                </a:solidFill>
                <a:latin typeface="+mj-lt"/>
                <a:cs typeface="Calibri"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dirty="0">
                <a:ln>
                  <a:noFill/>
                </a:ln>
                <a:solidFill>
                  <a:prstClr val="black"/>
                </a:solidFill>
                <a:effectLst/>
                <a:uLnTx/>
                <a:uFillTx/>
                <a:latin typeface="Myriad Pro"/>
              </a:rPr>
              <a:t>Exigences d’ouverture de compte</a:t>
            </a:r>
          </a:p>
        </p:txBody>
      </p:sp>
      <p:sp>
        <p:nvSpPr>
          <p:cNvPr id="11" name="Text Placeholder 4">
            <a:extLst>
              <a:ext uri="{FF2B5EF4-FFF2-40B4-BE49-F238E27FC236}">
                <a16:creationId xmlns="" xmlns:a16="http://schemas.microsoft.com/office/drawing/2014/main" id="{566B78CA-4A61-4A92-881C-6AC4BBD24ACD}"/>
              </a:ext>
            </a:extLst>
          </p:cNvPr>
          <p:cNvSpPr txBox="1">
            <a:spLocks/>
          </p:cNvSpPr>
          <p:nvPr/>
        </p:nvSpPr>
        <p:spPr>
          <a:xfrm>
            <a:off x="581935" y="5805264"/>
            <a:ext cx="6897147" cy="720000"/>
          </a:xfrm>
          <a:prstGeom prst="roundRect">
            <a:avLst/>
          </a:prstGeom>
          <a:noFill/>
          <a:ln w="19050">
            <a:solidFill>
              <a:schemeClr val="accent1"/>
            </a:solidFill>
          </a:ln>
        </p:spPr>
        <p:txBody>
          <a:bodyPr lIns="82058" tIns="41029" rIns="82058" bIns="41029" anchor="ctr"/>
          <a:lstStyle>
            <a:lvl1pPr marL="342900" indent="-342900" algn="l" defTabSz="914400" rtl="0" eaLnBrk="1" latinLnBrk="0" hangingPunct="1">
              <a:spcBef>
                <a:spcPct val="20000"/>
              </a:spcBef>
              <a:buFont typeface="Arial" pitchFamily="34" charset="0"/>
              <a:buNone/>
              <a:defRPr sz="1292" kern="1200" baseline="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dirty="0">
                <a:ln>
                  <a:noFill/>
                </a:ln>
                <a:solidFill>
                  <a:prstClr val="black"/>
                </a:solidFill>
                <a:effectLst/>
                <a:uLnTx/>
                <a:uFillTx/>
                <a:latin typeface="Myriad Pro"/>
              </a:rPr>
              <a:t>Inclusion financière et pouvoir</a:t>
            </a:r>
          </a:p>
        </p:txBody>
      </p:sp>
      <p:sp>
        <p:nvSpPr>
          <p:cNvPr id="12" name="Title 9">
            <a:extLst>
              <a:ext uri="{FF2B5EF4-FFF2-40B4-BE49-F238E27FC236}">
                <a16:creationId xmlns="" xmlns:a16="http://schemas.microsoft.com/office/drawing/2014/main" id="{ED200808-02F6-411C-AADC-542DFB765E8A}"/>
              </a:ext>
            </a:extLst>
          </p:cNvPr>
          <p:cNvSpPr>
            <a:spLocks noGrp="1"/>
          </p:cNvSpPr>
          <p:nvPr>
            <p:ph type="title"/>
          </p:nvPr>
        </p:nvSpPr>
        <p:spPr>
          <a:xfrm>
            <a:off x="457200" y="304800"/>
            <a:ext cx="7391400" cy="609600"/>
          </a:xfrm>
        </p:spPr>
        <p:txBody>
          <a:bodyPr/>
          <a:lstStyle/>
          <a:p>
            <a:r>
              <a:rPr lang="fr-FR" sz="2200" dirty="0"/>
              <a:t>Table des matières</a:t>
            </a:r>
          </a:p>
        </p:txBody>
      </p:sp>
    </p:spTree>
    <p:extLst>
      <p:ext uri="{BB962C8B-B14F-4D97-AF65-F5344CB8AC3E}">
        <p14:creationId xmlns:p14="http://schemas.microsoft.com/office/powerpoint/2010/main" val="106559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340721BC-BAB3-41FE-B7F4-C22B1C099404}"/>
              </a:ext>
            </a:extLst>
          </p:cNvPr>
          <p:cNvSpPr>
            <a:spLocks noGrp="1"/>
          </p:cNvSpPr>
          <p:nvPr>
            <p:ph type="body" sz="quarter" idx="37"/>
          </p:nvPr>
        </p:nvSpPr>
        <p:spPr/>
        <p:txBody>
          <a:bodyPr/>
          <a:lstStyle/>
          <a:p>
            <a:r>
              <a:rPr lang="fr-FR" dirty="0"/>
              <a:t>Sources : [1]Girls not brides données Unicef 2016, Discussion de focus groupe, Entretiens avec des parties prenantes, Analyse Dalberg</a:t>
            </a:r>
          </a:p>
        </p:txBody>
      </p:sp>
      <p:sp>
        <p:nvSpPr>
          <p:cNvPr id="5" name="Espace réservé du numéro de diapositive 4">
            <a:extLst>
              <a:ext uri="{FF2B5EF4-FFF2-40B4-BE49-F238E27FC236}">
                <a16:creationId xmlns="" xmlns:a16="http://schemas.microsoft.com/office/drawing/2014/main" id="{C8C50ED8-3406-4535-B827-1A42B2BD0DA2}"/>
              </a:ext>
            </a:extLst>
          </p:cNvPr>
          <p:cNvSpPr>
            <a:spLocks noGrp="1"/>
          </p:cNvSpPr>
          <p:nvPr>
            <p:ph type="sldNum" sz="quarter" idx="4"/>
          </p:nvPr>
        </p:nvSpPr>
        <p:spPr/>
        <p:txBody>
          <a:bodyPr/>
          <a:lstStyle/>
          <a:p>
            <a:fld id="{56481AA1-0592-4126-91A5-3159F5A83C12}" type="slidenum">
              <a:rPr lang="en-GB" smtClean="0"/>
              <a:pPr/>
              <a:t>7</a:t>
            </a:fld>
            <a:endParaRPr lang="en-GB" dirty="0"/>
          </a:p>
        </p:txBody>
      </p:sp>
      <p:sp>
        <p:nvSpPr>
          <p:cNvPr id="6" name="Freeform: Shape 74">
            <a:extLst>
              <a:ext uri="{FF2B5EF4-FFF2-40B4-BE49-F238E27FC236}">
                <a16:creationId xmlns="" xmlns:a16="http://schemas.microsoft.com/office/drawing/2014/main" id="{5075C0A5-F544-4DF6-B405-1FEB0B161B98}"/>
              </a:ext>
            </a:extLst>
          </p:cNvPr>
          <p:cNvSpPr/>
          <p:nvPr/>
        </p:nvSpPr>
        <p:spPr>
          <a:xfrm>
            <a:off x="310386" y="2039699"/>
            <a:ext cx="1545597" cy="1032136"/>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noFill/>
          <a:ln w="3175">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algn="ctr" defTabSz="533400">
              <a:lnSpc>
                <a:spcPct val="90000"/>
              </a:lnSpc>
              <a:spcBef>
                <a:spcPct val="0"/>
              </a:spcBef>
              <a:spcAft>
                <a:spcPct val="35000"/>
              </a:spcAft>
            </a:pPr>
            <a:r>
              <a:rPr lang="fr-FR" sz="1600" dirty="0">
                <a:solidFill>
                  <a:schemeClr val="tx1"/>
                </a:solidFill>
              </a:rPr>
              <a:t>Education primaire</a:t>
            </a:r>
          </a:p>
        </p:txBody>
      </p:sp>
      <p:sp>
        <p:nvSpPr>
          <p:cNvPr id="7" name="Freeform: Shape 76">
            <a:extLst>
              <a:ext uri="{FF2B5EF4-FFF2-40B4-BE49-F238E27FC236}">
                <a16:creationId xmlns="" xmlns:a16="http://schemas.microsoft.com/office/drawing/2014/main" id="{453E2750-F2C1-4B00-BCAB-5E8B8AED1796}"/>
              </a:ext>
            </a:extLst>
          </p:cNvPr>
          <p:cNvSpPr/>
          <p:nvPr/>
        </p:nvSpPr>
        <p:spPr>
          <a:xfrm>
            <a:off x="221388" y="3833051"/>
            <a:ext cx="1542300" cy="1029260"/>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algn="ctr" defTabSz="533400">
              <a:lnSpc>
                <a:spcPct val="90000"/>
              </a:lnSpc>
              <a:spcBef>
                <a:spcPct val="0"/>
              </a:spcBef>
              <a:spcAft>
                <a:spcPct val="35000"/>
              </a:spcAft>
            </a:pPr>
            <a:r>
              <a:rPr lang="fr-FR" sz="1600" b="1" dirty="0">
                <a:solidFill>
                  <a:schemeClr val="bg1"/>
                </a:solidFill>
              </a:rPr>
              <a:t>Education moyen secondaire</a:t>
            </a:r>
          </a:p>
        </p:txBody>
      </p:sp>
      <p:sp>
        <p:nvSpPr>
          <p:cNvPr id="8" name="Freeform: Shape 85">
            <a:extLst>
              <a:ext uri="{FF2B5EF4-FFF2-40B4-BE49-F238E27FC236}">
                <a16:creationId xmlns="" xmlns:a16="http://schemas.microsoft.com/office/drawing/2014/main" id="{B06F4CF6-A76B-4EF2-893E-1399F75368D0}"/>
              </a:ext>
            </a:extLst>
          </p:cNvPr>
          <p:cNvSpPr/>
          <p:nvPr/>
        </p:nvSpPr>
        <p:spPr>
          <a:xfrm>
            <a:off x="7596336" y="2039699"/>
            <a:ext cx="1440160" cy="1032136"/>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noFill/>
          <a:ln w="3175">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algn="ctr" defTabSz="533400">
              <a:lnSpc>
                <a:spcPct val="90000"/>
              </a:lnSpc>
              <a:spcBef>
                <a:spcPct val="0"/>
              </a:spcBef>
              <a:spcAft>
                <a:spcPct val="35000"/>
              </a:spcAft>
            </a:pPr>
            <a:r>
              <a:rPr lang="fr-FR" sz="1600" dirty="0">
                <a:solidFill>
                  <a:schemeClr val="tx1"/>
                </a:solidFill>
              </a:rPr>
              <a:t>Vieillissement </a:t>
            </a:r>
          </a:p>
        </p:txBody>
      </p:sp>
      <p:sp>
        <p:nvSpPr>
          <p:cNvPr id="9" name="Freeform: Shape 73">
            <a:extLst>
              <a:ext uri="{FF2B5EF4-FFF2-40B4-BE49-F238E27FC236}">
                <a16:creationId xmlns="" xmlns:a16="http://schemas.microsoft.com/office/drawing/2014/main" id="{D1405E99-74CC-49E9-A486-8A788B35A470}"/>
              </a:ext>
            </a:extLst>
          </p:cNvPr>
          <p:cNvSpPr/>
          <p:nvPr/>
        </p:nvSpPr>
        <p:spPr>
          <a:xfrm>
            <a:off x="2411760" y="2139704"/>
            <a:ext cx="1545597" cy="1011411"/>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algn="ctr" defTabSz="533400">
              <a:lnSpc>
                <a:spcPct val="90000"/>
              </a:lnSpc>
              <a:spcBef>
                <a:spcPct val="0"/>
              </a:spcBef>
              <a:spcAft>
                <a:spcPct val="35000"/>
              </a:spcAft>
            </a:pPr>
            <a:r>
              <a:rPr lang="fr-FR" sz="1600" b="1" dirty="0">
                <a:solidFill>
                  <a:schemeClr val="bg1"/>
                </a:solidFill>
              </a:rPr>
              <a:t>Mariage</a:t>
            </a:r>
          </a:p>
        </p:txBody>
      </p:sp>
      <p:sp>
        <p:nvSpPr>
          <p:cNvPr id="10" name="Freeform: Shape 78">
            <a:extLst>
              <a:ext uri="{FF2B5EF4-FFF2-40B4-BE49-F238E27FC236}">
                <a16:creationId xmlns="" xmlns:a16="http://schemas.microsoft.com/office/drawing/2014/main" id="{5B1BA1A7-5C28-4BFA-96FA-A666097041A8}"/>
              </a:ext>
            </a:extLst>
          </p:cNvPr>
          <p:cNvSpPr/>
          <p:nvPr/>
        </p:nvSpPr>
        <p:spPr>
          <a:xfrm>
            <a:off x="3563888" y="3833051"/>
            <a:ext cx="1545597" cy="1029260"/>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tx2"/>
          </a:solidFill>
          <a:ln w="317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algn="ctr" defTabSz="533400">
              <a:lnSpc>
                <a:spcPct val="90000"/>
              </a:lnSpc>
              <a:spcBef>
                <a:spcPct val="0"/>
              </a:spcBef>
              <a:spcAft>
                <a:spcPct val="35000"/>
              </a:spcAft>
            </a:pPr>
            <a:r>
              <a:rPr lang="fr-FR" sz="1600" b="1" dirty="0">
                <a:solidFill>
                  <a:schemeClr val="bg1"/>
                </a:solidFill>
              </a:rPr>
              <a:t>Entreprenariat ou travail salarié</a:t>
            </a:r>
          </a:p>
        </p:txBody>
      </p:sp>
      <p:sp>
        <p:nvSpPr>
          <p:cNvPr id="11" name="Freeform: Shape 80">
            <a:extLst>
              <a:ext uri="{FF2B5EF4-FFF2-40B4-BE49-F238E27FC236}">
                <a16:creationId xmlns="" xmlns:a16="http://schemas.microsoft.com/office/drawing/2014/main" id="{E0C8CB79-1B12-49D0-B65B-CF3300E37E7A}"/>
              </a:ext>
            </a:extLst>
          </p:cNvPr>
          <p:cNvSpPr/>
          <p:nvPr/>
        </p:nvSpPr>
        <p:spPr>
          <a:xfrm>
            <a:off x="5292080" y="3833051"/>
            <a:ext cx="1545597" cy="1029260"/>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tx2"/>
          </a:solidFill>
          <a:ln>
            <a:noFill/>
            <a:prstDash val="dash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algn="ctr" defTabSz="533400">
              <a:lnSpc>
                <a:spcPct val="90000"/>
              </a:lnSpc>
              <a:spcBef>
                <a:spcPct val="0"/>
              </a:spcBef>
              <a:spcAft>
                <a:spcPct val="35000"/>
              </a:spcAft>
            </a:pPr>
            <a:r>
              <a:rPr lang="fr-FR" sz="1600" b="1" dirty="0">
                <a:solidFill>
                  <a:schemeClr val="bg1"/>
                </a:solidFill>
              </a:rPr>
              <a:t>Fêtes et évènements religieux</a:t>
            </a:r>
          </a:p>
        </p:txBody>
      </p:sp>
      <p:sp>
        <p:nvSpPr>
          <p:cNvPr id="12" name="Freeform: Shape 82">
            <a:extLst>
              <a:ext uri="{FF2B5EF4-FFF2-40B4-BE49-F238E27FC236}">
                <a16:creationId xmlns="" xmlns:a16="http://schemas.microsoft.com/office/drawing/2014/main" id="{0829045D-5F78-4BB8-AAD4-13AC0A6BB8A8}"/>
              </a:ext>
            </a:extLst>
          </p:cNvPr>
          <p:cNvSpPr/>
          <p:nvPr/>
        </p:nvSpPr>
        <p:spPr>
          <a:xfrm>
            <a:off x="5796136" y="2042159"/>
            <a:ext cx="1512168" cy="1029675"/>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noFill/>
          <a:ln w="3175">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algn="ctr" defTabSz="533400">
              <a:lnSpc>
                <a:spcPct val="90000"/>
              </a:lnSpc>
              <a:spcBef>
                <a:spcPct val="0"/>
              </a:spcBef>
              <a:spcAft>
                <a:spcPct val="35000"/>
              </a:spcAft>
            </a:pPr>
            <a:r>
              <a:rPr lang="fr-FR" sz="1600" dirty="0">
                <a:solidFill>
                  <a:schemeClr val="tx1"/>
                </a:solidFill>
              </a:rPr>
              <a:t>Construction d’une famille</a:t>
            </a:r>
          </a:p>
        </p:txBody>
      </p:sp>
      <p:sp>
        <p:nvSpPr>
          <p:cNvPr id="13" name="Freeform: Shape 84">
            <a:extLst>
              <a:ext uri="{FF2B5EF4-FFF2-40B4-BE49-F238E27FC236}">
                <a16:creationId xmlns="" xmlns:a16="http://schemas.microsoft.com/office/drawing/2014/main" id="{62685837-ED72-4848-BE27-3176BABD008C}"/>
              </a:ext>
            </a:extLst>
          </p:cNvPr>
          <p:cNvSpPr/>
          <p:nvPr/>
        </p:nvSpPr>
        <p:spPr>
          <a:xfrm>
            <a:off x="7020272" y="3833051"/>
            <a:ext cx="1545597" cy="1029260"/>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noFill/>
          <a:ln w="3175">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algn="ctr" defTabSz="533400">
              <a:lnSpc>
                <a:spcPct val="90000"/>
              </a:lnSpc>
              <a:spcBef>
                <a:spcPct val="0"/>
              </a:spcBef>
              <a:spcAft>
                <a:spcPct val="35000"/>
              </a:spcAft>
            </a:pPr>
            <a:r>
              <a:rPr lang="fr-FR" sz="1600" dirty="0">
                <a:solidFill>
                  <a:schemeClr val="tx1"/>
                </a:solidFill>
              </a:rPr>
              <a:t>Décès du mari</a:t>
            </a:r>
          </a:p>
        </p:txBody>
      </p:sp>
      <p:sp>
        <p:nvSpPr>
          <p:cNvPr id="14" name="Freeform: Shape 84">
            <a:extLst>
              <a:ext uri="{FF2B5EF4-FFF2-40B4-BE49-F238E27FC236}">
                <a16:creationId xmlns="" xmlns:a16="http://schemas.microsoft.com/office/drawing/2014/main" id="{E2554C3A-E9CC-4438-868B-2DFA8B4FAA25}"/>
              </a:ext>
            </a:extLst>
          </p:cNvPr>
          <p:cNvSpPr/>
          <p:nvPr/>
        </p:nvSpPr>
        <p:spPr>
          <a:xfrm>
            <a:off x="4139952" y="2039699"/>
            <a:ext cx="1545597" cy="1032136"/>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algn="ctr" defTabSz="533400">
              <a:lnSpc>
                <a:spcPct val="90000"/>
              </a:lnSpc>
              <a:spcBef>
                <a:spcPct val="0"/>
              </a:spcBef>
              <a:spcAft>
                <a:spcPct val="35000"/>
              </a:spcAft>
            </a:pPr>
            <a:r>
              <a:rPr lang="fr-FR" sz="1600" b="1" dirty="0">
                <a:solidFill>
                  <a:prstClr val="white"/>
                </a:solidFill>
              </a:rPr>
              <a:t>Naissance d’un enfant</a:t>
            </a:r>
          </a:p>
        </p:txBody>
      </p:sp>
      <p:cxnSp>
        <p:nvCxnSpPr>
          <p:cNvPr id="15" name="Straight Connector 4">
            <a:extLst>
              <a:ext uri="{FF2B5EF4-FFF2-40B4-BE49-F238E27FC236}">
                <a16:creationId xmlns="" xmlns:a16="http://schemas.microsoft.com/office/drawing/2014/main" id="{6F3C2977-2FF2-4110-8096-E67E8BB25597}"/>
              </a:ext>
            </a:extLst>
          </p:cNvPr>
          <p:cNvCxnSpPr/>
          <p:nvPr/>
        </p:nvCxnSpPr>
        <p:spPr>
          <a:xfrm>
            <a:off x="490395" y="3458342"/>
            <a:ext cx="8273786" cy="0"/>
          </a:xfrm>
          <a:prstGeom prst="line">
            <a:avLst/>
          </a:prstGeom>
          <a:ln w="28575">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8">
            <a:extLst>
              <a:ext uri="{FF2B5EF4-FFF2-40B4-BE49-F238E27FC236}">
                <a16:creationId xmlns="" xmlns:a16="http://schemas.microsoft.com/office/drawing/2014/main" id="{D2C2FEF5-9643-42A6-A565-30BE2517CA83}"/>
              </a:ext>
            </a:extLst>
          </p:cNvPr>
          <p:cNvCxnSpPr/>
          <p:nvPr/>
        </p:nvCxnSpPr>
        <p:spPr>
          <a:xfrm flipV="1">
            <a:off x="911962" y="3098342"/>
            <a:ext cx="0" cy="360000"/>
          </a:xfrm>
          <a:prstGeom prst="straightConnector1">
            <a:avLst/>
          </a:prstGeom>
          <a:ln w="2857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Arrow Connector 30">
            <a:extLst>
              <a:ext uri="{FF2B5EF4-FFF2-40B4-BE49-F238E27FC236}">
                <a16:creationId xmlns="" xmlns:a16="http://schemas.microsoft.com/office/drawing/2014/main" id="{F5EBDFE1-94D0-4EB6-9B2E-1527175607DB}"/>
              </a:ext>
            </a:extLst>
          </p:cNvPr>
          <p:cNvCxnSpPr/>
          <p:nvPr/>
        </p:nvCxnSpPr>
        <p:spPr>
          <a:xfrm flipV="1">
            <a:off x="3203848" y="3098342"/>
            <a:ext cx="0" cy="360000"/>
          </a:xfrm>
          <a:prstGeom prst="straightConnector1">
            <a:avLst/>
          </a:prstGeom>
          <a:ln w="2857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34">
            <a:extLst>
              <a:ext uri="{FF2B5EF4-FFF2-40B4-BE49-F238E27FC236}">
                <a16:creationId xmlns="" xmlns:a16="http://schemas.microsoft.com/office/drawing/2014/main" id="{437B0A36-6BF4-45DB-9082-67B69CEDDF6D}"/>
              </a:ext>
            </a:extLst>
          </p:cNvPr>
          <p:cNvCxnSpPr/>
          <p:nvPr/>
        </p:nvCxnSpPr>
        <p:spPr>
          <a:xfrm flipV="1">
            <a:off x="4909502" y="3098342"/>
            <a:ext cx="0" cy="360000"/>
          </a:xfrm>
          <a:prstGeom prst="straightConnector1">
            <a:avLst/>
          </a:prstGeom>
          <a:ln w="2857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35">
            <a:extLst>
              <a:ext uri="{FF2B5EF4-FFF2-40B4-BE49-F238E27FC236}">
                <a16:creationId xmlns="" xmlns:a16="http://schemas.microsoft.com/office/drawing/2014/main" id="{C8F8F514-C440-453C-BACE-388E8CFF714D}"/>
              </a:ext>
            </a:extLst>
          </p:cNvPr>
          <p:cNvCxnSpPr/>
          <p:nvPr/>
        </p:nvCxnSpPr>
        <p:spPr>
          <a:xfrm flipV="1">
            <a:off x="6588224" y="3098342"/>
            <a:ext cx="0" cy="360000"/>
          </a:xfrm>
          <a:prstGeom prst="straightConnector1">
            <a:avLst/>
          </a:prstGeom>
          <a:ln w="2857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38">
            <a:extLst>
              <a:ext uri="{FF2B5EF4-FFF2-40B4-BE49-F238E27FC236}">
                <a16:creationId xmlns="" xmlns:a16="http://schemas.microsoft.com/office/drawing/2014/main" id="{E29F918D-DBBA-4CDD-A26D-405CC52E76C1}"/>
              </a:ext>
            </a:extLst>
          </p:cNvPr>
          <p:cNvCxnSpPr/>
          <p:nvPr/>
        </p:nvCxnSpPr>
        <p:spPr>
          <a:xfrm flipV="1">
            <a:off x="8330714" y="3098342"/>
            <a:ext cx="0" cy="360000"/>
          </a:xfrm>
          <a:prstGeom prst="straightConnector1">
            <a:avLst/>
          </a:prstGeom>
          <a:ln w="2857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39">
            <a:extLst>
              <a:ext uri="{FF2B5EF4-FFF2-40B4-BE49-F238E27FC236}">
                <a16:creationId xmlns="" xmlns:a16="http://schemas.microsoft.com/office/drawing/2014/main" id="{7785116E-1B88-4BD8-A0DA-7280552279A0}"/>
              </a:ext>
            </a:extLst>
          </p:cNvPr>
          <p:cNvCxnSpPr/>
          <p:nvPr/>
        </p:nvCxnSpPr>
        <p:spPr>
          <a:xfrm flipV="1">
            <a:off x="1056219" y="3458342"/>
            <a:ext cx="0" cy="360000"/>
          </a:xfrm>
          <a:prstGeom prst="straightConnector1">
            <a:avLst/>
          </a:prstGeom>
          <a:ln w="28575">
            <a:solidFill>
              <a:schemeClr val="accent1">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40">
            <a:extLst>
              <a:ext uri="{FF2B5EF4-FFF2-40B4-BE49-F238E27FC236}">
                <a16:creationId xmlns="" xmlns:a16="http://schemas.microsoft.com/office/drawing/2014/main" id="{16A89D75-88E0-4471-8692-A4CA7A6B487C}"/>
              </a:ext>
            </a:extLst>
          </p:cNvPr>
          <p:cNvCxnSpPr/>
          <p:nvPr/>
        </p:nvCxnSpPr>
        <p:spPr>
          <a:xfrm flipV="1">
            <a:off x="4333198" y="3458342"/>
            <a:ext cx="0" cy="360000"/>
          </a:xfrm>
          <a:prstGeom prst="straightConnector1">
            <a:avLst/>
          </a:prstGeom>
          <a:ln w="28575">
            <a:solidFill>
              <a:schemeClr val="accent1">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41">
            <a:extLst>
              <a:ext uri="{FF2B5EF4-FFF2-40B4-BE49-F238E27FC236}">
                <a16:creationId xmlns="" xmlns:a16="http://schemas.microsoft.com/office/drawing/2014/main" id="{5AD11766-07C3-48D5-AFA0-345DA0528C53}"/>
              </a:ext>
            </a:extLst>
          </p:cNvPr>
          <p:cNvCxnSpPr/>
          <p:nvPr/>
        </p:nvCxnSpPr>
        <p:spPr>
          <a:xfrm flipV="1">
            <a:off x="6013357" y="3458342"/>
            <a:ext cx="0" cy="360000"/>
          </a:xfrm>
          <a:prstGeom prst="straightConnector1">
            <a:avLst/>
          </a:prstGeom>
          <a:ln w="28575">
            <a:solidFill>
              <a:schemeClr val="accent1">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46">
            <a:extLst>
              <a:ext uri="{FF2B5EF4-FFF2-40B4-BE49-F238E27FC236}">
                <a16:creationId xmlns="" xmlns:a16="http://schemas.microsoft.com/office/drawing/2014/main" id="{A0B0470E-E05E-4C82-AF6A-FC9DB08E7564}"/>
              </a:ext>
            </a:extLst>
          </p:cNvPr>
          <p:cNvCxnSpPr/>
          <p:nvPr/>
        </p:nvCxnSpPr>
        <p:spPr>
          <a:xfrm flipV="1">
            <a:off x="7790545" y="3458342"/>
            <a:ext cx="0" cy="360000"/>
          </a:xfrm>
          <a:prstGeom prst="straightConnector1">
            <a:avLst/>
          </a:prstGeom>
          <a:ln w="28575">
            <a:solidFill>
              <a:schemeClr val="accent1">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25" name="Group 21">
            <a:extLst>
              <a:ext uri="{FF2B5EF4-FFF2-40B4-BE49-F238E27FC236}">
                <a16:creationId xmlns="" xmlns:a16="http://schemas.microsoft.com/office/drawing/2014/main" id="{45271729-C3C8-4F79-9933-2DCC86E7CCEB}"/>
              </a:ext>
            </a:extLst>
          </p:cNvPr>
          <p:cNvGrpSpPr/>
          <p:nvPr/>
        </p:nvGrpSpPr>
        <p:grpSpPr>
          <a:xfrm>
            <a:off x="3468860" y="5252119"/>
            <a:ext cx="3047356" cy="541896"/>
            <a:chOff x="476420" y="5743568"/>
            <a:chExt cx="1455409" cy="541896"/>
          </a:xfrm>
        </p:grpSpPr>
        <p:sp>
          <p:nvSpPr>
            <p:cNvPr id="26" name="Freeform: Shape 94">
              <a:extLst>
                <a:ext uri="{FF2B5EF4-FFF2-40B4-BE49-F238E27FC236}">
                  <a16:creationId xmlns="" xmlns:a16="http://schemas.microsoft.com/office/drawing/2014/main" id="{FAEC6F34-F0B2-429B-94E6-DB0BF4471FAE}"/>
                </a:ext>
              </a:extLst>
            </p:cNvPr>
            <p:cNvSpPr/>
            <p:nvPr/>
          </p:nvSpPr>
          <p:spPr>
            <a:xfrm>
              <a:off x="476420" y="5743568"/>
              <a:ext cx="339649" cy="318988"/>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algn="ctr" defTabSz="533400">
                <a:lnSpc>
                  <a:spcPct val="90000"/>
                </a:lnSpc>
                <a:spcBef>
                  <a:spcPct val="0"/>
                </a:spcBef>
                <a:spcAft>
                  <a:spcPct val="35000"/>
                </a:spcAft>
              </a:pPr>
              <a:endParaRPr lang="fr-FR" sz="1100" b="1" dirty="0">
                <a:solidFill>
                  <a:prstClr val="white"/>
                </a:solidFill>
              </a:endParaRPr>
            </a:p>
          </p:txBody>
        </p:sp>
        <p:sp>
          <p:nvSpPr>
            <p:cNvPr id="27" name="Text Placeholder 4">
              <a:extLst>
                <a:ext uri="{FF2B5EF4-FFF2-40B4-BE49-F238E27FC236}">
                  <a16:creationId xmlns="" xmlns:a16="http://schemas.microsoft.com/office/drawing/2014/main" id="{1E5F8EC3-85A9-4F2E-A65C-DE59C6412E7A}"/>
                </a:ext>
              </a:extLst>
            </p:cNvPr>
            <p:cNvSpPr txBox="1">
              <a:spLocks/>
            </p:cNvSpPr>
            <p:nvPr/>
          </p:nvSpPr>
          <p:spPr>
            <a:xfrm>
              <a:off x="831346" y="5762244"/>
              <a:ext cx="1100483" cy="523220"/>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marL="0" indent="0" algn="l" defTabSz="914400" rtl="0" eaLnBrk="1" latinLnBrk="0" hangingPunct="1">
                <a:spcBef>
                  <a:spcPct val="20000"/>
                </a:spcBef>
                <a:buFont typeface="Arial" pitchFamily="34" charset="0"/>
                <a:buNone/>
                <a:defRPr sz="2400" kern="1200">
                  <a:solidFill>
                    <a:srgbClr val="404040"/>
                  </a:solidFill>
                  <a:latin typeface="+mn-lt"/>
                  <a:ea typeface="+mn-ea"/>
                  <a:cs typeface="+mn-cs"/>
                </a:defRPr>
              </a:lvl1pPr>
              <a:lvl2pPr marL="804672"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2pPr>
              <a:lvl3pPr marL="1261872" indent="-347472" algn="l" defTabSz="914400" rtl="0" eaLnBrk="1" latinLnBrk="0" hangingPunct="1">
                <a:spcBef>
                  <a:spcPct val="20000"/>
                </a:spcBef>
                <a:buFont typeface="Wingdings" pitchFamily="2" charset="2"/>
                <a:buChar char="ü"/>
                <a:defRPr sz="2400" kern="1200">
                  <a:solidFill>
                    <a:srgbClr val="404040"/>
                  </a:solidFill>
                  <a:latin typeface="+mn-lt"/>
                  <a:ea typeface="+mn-ea"/>
                  <a:cs typeface="+mn-cs"/>
                </a:defRPr>
              </a:lvl3pPr>
              <a:lvl4pPr marL="1600200"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4pPr>
              <a:lvl5pPr marL="2057400" indent="-347472" algn="l" defTabSz="914400" rtl="0" eaLnBrk="1" latinLnBrk="0" hangingPunct="1">
                <a:spcBef>
                  <a:spcPct val="20000"/>
                </a:spcBef>
                <a:buFont typeface="Arial" pitchFamily="34" charset="0"/>
                <a:buChar char="•"/>
                <a:defRPr sz="2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r>
                <a:rPr lang="fr-FR" sz="1400" i="1" dirty="0">
                  <a:solidFill>
                    <a:prstClr val="black"/>
                  </a:solidFill>
                </a:rPr>
                <a:t>Les besoins financiers clés</a:t>
              </a:r>
            </a:p>
          </p:txBody>
        </p:sp>
      </p:grpSp>
      <p:sp>
        <p:nvSpPr>
          <p:cNvPr id="28" name="Freeform: Shape 78">
            <a:extLst>
              <a:ext uri="{FF2B5EF4-FFF2-40B4-BE49-F238E27FC236}">
                <a16:creationId xmlns="" xmlns:a16="http://schemas.microsoft.com/office/drawing/2014/main" id="{BB6E37ED-B81F-43D0-9622-5BF712903C46}"/>
              </a:ext>
            </a:extLst>
          </p:cNvPr>
          <p:cNvSpPr/>
          <p:nvPr/>
        </p:nvSpPr>
        <p:spPr>
          <a:xfrm>
            <a:off x="1894353" y="3833051"/>
            <a:ext cx="1574507" cy="1029260"/>
          </a:xfrm>
          <a:custGeom>
            <a:avLst/>
            <a:gdLst>
              <a:gd name="connsiteX0" fmla="*/ 0 w 1223227"/>
              <a:gd name="connsiteY0" fmla="*/ 115174 h 691031"/>
              <a:gd name="connsiteX1" fmla="*/ 115174 w 1223227"/>
              <a:gd name="connsiteY1" fmla="*/ 0 h 691031"/>
              <a:gd name="connsiteX2" fmla="*/ 1108053 w 1223227"/>
              <a:gd name="connsiteY2" fmla="*/ 0 h 691031"/>
              <a:gd name="connsiteX3" fmla="*/ 1223227 w 1223227"/>
              <a:gd name="connsiteY3" fmla="*/ 115174 h 691031"/>
              <a:gd name="connsiteX4" fmla="*/ 1223227 w 1223227"/>
              <a:gd name="connsiteY4" fmla="*/ 575857 h 691031"/>
              <a:gd name="connsiteX5" fmla="*/ 1108053 w 1223227"/>
              <a:gd name="connsiteY5" fmla="*/ 691031 h 691031"/>
              <a:gd name="connsiteX6" fmla="*/ 115174 w 1223227"/>
              <a:gd name="connsiteY6" fmla="*/ 691031 h 691031"/>
              <a:gd name="connsiteX7" fmla="*/ 0 w 1223227"/>
              <a:gd name="connsiteY7" fmla="*/ 575857 h 691031"/>
              <a:gd name="connsiteX8" fmla="*/ 0 w 1223227"/>
              <a:gd name="connsiteY8" fmla="*/ 115174 h 69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27" h="691031">
                <a:moveTo>
                  <a:pt x="0" y="115174"/>
                </a:moveTo>
                <a:cubicBezTo>
                  <a:pt x="0" y="51565"/>
                  <a:pt x="51565" y="0"/>
                  <a:pt x="115174" y="0"/>
                </a:cubicBezTo>
                <a:lnTo>
                  <a:pt x="1108053" y="0"/>
                </a:lnTo>
                <a:cubicBezTo>
                  <a:pt x="1171662" y="0"/>
                  <a:pt x="1223227" y="51565"/>
                  <a:pt x="1223227" y="115174"/>
                </a:cubicBezTo>
                <a:lnTo>
                  <a:pt x="1223227" y="575857"/>
                </a:lnTo>
                <a:cubicBezTo>
                  <a:pt x="1223227" y="639466"/>
                  <a:pt x="1171662" y="691031"/>
                  <a:pt x="1108053" y="691031"/>
                </a:cubicBezTo>
                <a:lnTo>
                  <a:pt x="115174" y="691031"/>
                </a:lnTo>
                <a:cubicBezTo>
                  <a:pt x="51565" y="691031"/>
                  <a:pt x="0" y="639466"/>
                  <a:pt x="0" y="575857"/>
                </a:cubicBezTo>
                <a:lnTo>
                  <a:pt x="0" y="115174"/>
                </a:lnTo>
                <a:close/>
              </a:path>
            </a:pathLst>
          </a:custGeom>
          <a:noFill/>
          <a:ln w="3175">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53" tIns="79453" rIns="79453" bIns="79453" numCol="1" spcCol="1270" anchor="ctr" anchorCtr="0">
            <a:noAutofit/>
          </a:bodyPr>
          <a:lstStyle/>
          <a:p>
            <a:pPr algn="ctr" defTabSz="533400">
              <a:lnSpc>
                <a:spcPct val="90000"/>
              </a:lnSpc>
              <a:spcBef>
                <a:spcPct val="0"/>
              </a:spcBef>
              <a:spcAft>
                <a:spcPct val="35000"/>
              </a:spcAft>
            </a:pPr>
            <a:r>
              <a:rPr lang="fr-FR" sz="1600" dirty="0">
                <a:solidFill>
                  <a:schemeClr val="tx1"/>
                </a:solidFill>
              </a:rPr>
              <a:t>Éducation secondaire enseignement supérieur </a:t>
            </a:r>
          </a:p>
        </p:txBody>
      </p:sp>
      <p:cxnSp>
        <p:nvCxnSpPr>
          <p:cNvPr id="29" name="Straight Arrow Connector 39">
            <a:extLst>
              <a:ext uri="{FF2B5EF4-FFF2-40B4-BE49-F238E27FC236}">
                <a16:creationId xmlns="" xmlns:a16="http://schemas.microsoft.com/office/drawing/2014/main" id="{19E2015C-7C8A-4322-AE28-9F96E43D7DFA}"/>
              </a:ext>
            </a:extLst>
          </p:cNvPr>
          <p:cNvCxnSpPr/>
          <p:nvPr/>
        </p:nvCxnSpPr>
        <p:spPr>
          <a:xfrm flipV="1">
            <a:off x="2732987" y="3473051"/>
            <a:ext cx="0" cy="360000"/>
          </a:xfrm>
          <a:prstGeom prst="straightConnector1">
            <a:avLst/>
          </a:prstGeom>
          <a:ln w="28575">
            <a:solidFill>
              <a:schemeClr val="accent1">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0" name="Titre 2">
            <a:extLst>
              <a:ext uri="{FF2B5EF4-FFF2-40B4-BE49-F238E27FC236}">
                <a16:creationId xmlns="" xmlns:a16="http://schemas.microsoft.com/office/drawing/2014/main" id="{272C8700-AF13-4413-8F01-1CE0C8837E99}"/>
              </a:ext>
            </a:extLst>
          </p:cNvPr>
          <p:cNvSpPr>
            <a:spLocks noGrp="1"/>
          </p:cNvSpPr>
          <p:nvPr>
            <p:ph type="title"/>
          </p:nvPr>
        </p:nvSpPr>
        <p:spPr>
          <a:xfrm>
            <a:off x="457200" y="11088"/>
            <a:ext cx="7391400" cy="609600"/>
          </a:xfrm>
        </p:spPr>
        <p:txBody>
          <a:bodyPr/>
          <a:lstStyle/>
          <a:p>
            <a:r>
              <a:rPr lang="fr-FR" sz="2000" dirty="0">
                <a:solidFill>
                  <a:schemeClr val="tx1"/>
                </a:solidFill>
                <a:ea typeface="Calibri" panose="020F0502020204030204" pitchFamily="34" charset="0"/>
                <a:cs typeface="Times New Roman" panose="02020603050405020304" pitchFamily="18" charset="0"/>
              </a:rPr>
              <a:t>Les femmes font face à des besoins financiers liés à l’éducation secondaire, au mariage, à l’entreprenariat de même que les fêtes et évènements sociaux</a:t>
            </a:r>
            <a:endParaRPr lang="fr-FR" sz="2000" dirty="0"/>
          </a:p>
        </p:txBody>
      </p:sp>
    </p:spTree>
    <p:extLst>
      <p:ext uri="{BB962C8B-B14F-4D97-AF65-F5344CB8AC3E}">
        <p14:creationId xmlns:p14="http://schemas.microsoft.com/office/powerpoint/2010/main" val="3696970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D11ADE2E-1C5C-4414-A04A-B737173D9380}"/>
              </a:ext>
            </a:extLst>
          </p:cNvPr>
          <p:cNvSpPr>
            <a:spLocks noGrp="1"/>
          </p:cNvSpPr>
          <p:nvPr>
            <p:ph type="body" sz="quarter" idx="37"/>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DC0D3509-C591-4180-8D38-1FCDDA86C331}"/>
              </a:ext>
            </a:extLst>
          </p:cNvPr>
          <p:cNvSpPr>
            <a:spLocks noGrp="1"/>
          </p:cNvSpPr>
          <p:nvPr>
            <p:ph type="sldNum" sz="quarter" idx="4"/>
          </p:nvPr>
        </p:nvSpPr>
        <p:spPr/>
        <p:txBody>
          <a:bodyPr/>
          <a:lstStyle/>
          <a:p>
            <a:fld id="{56481AA1-0592-4126-91A5-3159F5A83C12}" type="slidenum">
              <a:rPr lang="en-GB" smtClean="0"/>
              <a:pPr/>
              <a:t>8</a:t>
            </a:fld>
            <a:endParaRPr lang="en-GB" dirty="0"/>
          </a:p>
        </p:txBody>
      </p:sp>
      <p:grpSp>
        <p:nvGrpSpPr>
          <p:cNvPr id="6" name="Group 8">
            <a:extLst>
              <a:ext uri="{FF2B5EF4-FFF2-40B4-BE49-F238E27FC236}">
                <a16:creationId xmlns="" xmlns:a16="http://schemas.microsoft.com/office/drawing/2014/main" id="{8A745FCF-1B2A-45A6-B33D-1B12081B79E1}"/>
              </a:ext>
            </a:extLst>
          </p:cNvPr>
          <p:cNvGrpSpPr/>
          <p:nvPr/>
        </p:nvGrpSpPr>
        <p:grpSpPr>
          <a:xfrm>
            <a:off x="50346" y="3503915"/>
            <a:ext cx="8986150" cy="1077213"/>
            <a:chOff x="130599" y="2204864"/>
            <a:chExt cx="8681758" cy="1224136"/>
          </a:xfrm>
        </p:grpSpPr>
        <p:sp>
          <p:nvSpPr>
            <p:cNvPr id="7" name="Rectangle 6">
              <a:extLst>
                <a:ext uri="{FF2B5EF4-FFF2-40B4-BE49-F238E27FC236}">
                  <a16:creationId xmlns="" xmlns:a16="http://schemas.microsoft.com/office/drawing/2014/main" id="{44FD8C7D-FDB1-4475-82FF-122FCE5BAF75}"/>
                </a:ext>
              </a:extLst>
            </p:cNvPr>
            <p:cNvSpPr/>
            <p:nvPr/>
          </p:nvSpPr>
          <p:spPr>
            <a:xfrm>
              <a:off x="130599" y="2204864"/>
              <a:ext cx="1631238" cy="122413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Adolescentes élèves / étudiantes </a:t>
              </a:r>
            </a:p>
          </p:txBody>
        </p:sp>
        <p:sp>
          <p:nvSpPr>
            <p:cNvPr id="8" name="Rectangle 7">
              <a:extLst>
                <a:ext uri="{FF2B5EF4-FFF2-40B4-BE49-F238E27FC236}">
                  <a16:creationId xmlns="" xmlns:a16="http://schemas.microsoft.com/office/drawing/2014/main" id="{0A6EA202-1C72-4E55-A9CC-EB09E53351E8}"/>
                </a:ext>
              </a:extLst>
            </p:cNvPr>
            <p:cNvSpPr/>
            <p:nvPr/>
          </p:nvSpPr>
          <p:spPr>
            <a:xfrm>
              <a:off x="1905852" y="2204864"/>
              <a:ext cx="1656185" cy="122413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Adolescentes non scolarisées déscolarisées</a:t>
              </a:r>
            </a:p>
          </p:txBody>
        </p:sp>
        <p:sp>
          <p:nvSpPr>
            <p:cNvPr id="9" name="Rectangle 8">
              <a:extLst>
                <a:ext uri="{FF2B5EF4-FFF2-40B4-BE49-F238E27FC236}">
                  <a16:creationId xmlns="" xmlns:a16="http://schemas.microsoft.com/office/drawing/2014/main" id="{93C7909A-E132-4005-BA57-5DCC32DDCFE7}"/>
                </a:ext>
              </a:extLst>
            </p:cNvPr>
            <p:cNvSpPr/>
            <p:nvPr/>
          </p:nvSpPr>
          <p:spPr>
            <a:xfrm>
              <a:off x="3659184" y="2204864"/>
              <a:ext cx="1645195" cy="122413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MPME Entrepreneures</a:t>
              </a:r>
            </a:p>
          </p:txBody>
        </p:sp>
        <p:sp>
          <p:nvSpPr>
            <p:cNvPr id="10" name="Rectangle 9">
              <a:extLst>
                <a:ext uri="{FF2B5EF4-FFF2-40B4-BE49-F238E27FC236}">
                  <a16:creationId xmlns="" xmlns:a16="http://schemas.microsoft.com/office/drawing/2014/main" id="{4E5B3519-3E5F-4D19-A31F-2D182D7472A0}"/>
                </a:ext>
              </a:extLst>
            </p:cNvPr>
            <p:cNvSpPr/>
            <p:nvPr/>
          </p:nvSpPr>
          <p:spPr>
            <a:xfrm>
              <a:off x="5408349" y="2204864"/>
              <a:ext cx="1654843" cy="122413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Employées</a:t>
              </a:r>
            </a:p>
          </p:txBody>
        </p:sp>
        <p:sp>
          <p:nvSpPr>
            <p:cNvPr id="11" name="Rectangle 10">
              <a:extLst>
                <a:ext uri="{FF2B5EF4-FFF2-40B4-BE49-F238E27FC236}">
                  <a16:creationId xmlns="" xmlns:a16="http://schemas.microsoft.com/office/drawing/2014/main" id="{616D7275-632D-430F-8095-C434F33A4ADA}"/>
                </a:ext>
              </a:extLst>
            </p:cNvPr>
            <p:cNvSpPr/>
            <p:nvPr/>
          </p:nvSpPr>
          <p:spPr>
            <a:xfrm>
              <a:off x="7167162" y="2204864"/>
              <a:ext cx="1645195" cy="122413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Agricultrices </a:t>
              </a:r>
            </a:p>
          </p:txBody>
        </p:sp>
      </p:grpSp>
      <p:pic>
        <p:nvPicPr>
          <p:cNvPr id="12" name="Picture 2" descr="https://d30y9cdsu7xlg0.cloudfront.net/png/26855-200.png">
            <a:extLst>
              <a:ext uri="{FF2B5EF4-FFF2-40B4-BE49-F238E27FC236}">
                <a16:creationId xmlns="" xmlns:a16="http://schemas.microsoft.com/office/drawing/2014/main" id="{5A0B8407-09DB-468A-BADB-8248B04A96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5495" y="2564905"/>
            <a:ext cx="533400" cy="6217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d30y9cdsu7xlg0.cloudfront.net/png/881223-200.png">
            <a:extLst>
              <a:ext uri="{FF2B5EF4-FFF2-40B4-BE49-F238E27FC236}">
                <a16:creationId xmlns="" xmlns:a16="http://schemas.microsoft.com/office/drawing/2014/main" id="{FF1F0B85-FCE5-452C-A5B1-661EBF4D1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89" b="19823"/>
          <a:stretch/>
        </p:blipFill>
        <p:spPr bwMode="auto">
          <a:xfrm>
            <a:off x="5883329" y="2564905"/>
            <a:ext cx="955024" cy="7327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d30y9cdsu7xlg0.cloudfront.net/png/1050448-200.png">
            <a:extLst>
              <a:ext uri="{FF2B5EF4-FFF2-40B4-BE49-F238E27FC236}">
                <a16:creationId xmlns="" xmlns:a16="http://schemas.microsoft.com/office/drawing/2014/main" id="{30D3ECC2-DE02-4AC3-BB69-D45BDA30C3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2564905"/>
            <a:ext cx="598527" cy="6592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s://d30y9cdsu7xlg0.cloudfront.net/png/27674-200.png">
            <a:extLst>
              <a:ext uri="{FF2B5EF4-FFF2-40B4-BE49-F238E27FC236}">
                <a16:creationId xmlns="" xmlns:a16="http://schemas.microsoft.com/office/drawing/2014/main" id="{959B56D8-548C-437C-BEC5-C9563F4E8F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1618" y="2564905"/>
            <a:ext cx="660764" cy="7327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s://d30y9cdsu7xlg0.cloudfront.net/png/840026-200.png">
            <a:extLst>
              <a:ext uri="{FF2B5EF4-FFF2-40B4-BE49-F238E27FC236}">
                <a16:creationId xmlns="" xmlns:a16="http://schemas.microsoft.com/office/drawing/2014/main" id="{C115E352-F53A-4B08-A421-F5B8596C1F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2564905"/>
            <a:ext cx="569499" cy="687139"/>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4">
            <a:extLst>
              <a:ext uri="{FF2B5EF4-FFF2-40B4-BE49-F238E27FC236}">
                <a16:creationId xmlns="" xmlns:a16="http://schemas.microsoft.com/office/drawing/2014/main" id="{4760D0A4-6FAE-40E7-998B-832D9A75AA7A}"/>
              </a:ext>
            </a:extLst>
          </p:cNvPr>
          <p:cNvSpPr>
            <a:spLocks noGrp="1"/>
          </p:cNvSpPr>
          <p:nvPr>
            <p:ph type="title"/>
          </p:nvPr>
        </p:nvSpPr>
        <p:spPr>
          <a:xfrm>
            <a:off x="457199" y="44624"/>
            <a:ext cx="7499177" cy="609600"/>
          </a:xfrm>
        </p:spPr>
        <p:txBody>
          <a:bodyPr/>
          <a:lstStyle/>
          <a:p>
            <a:r>
              <a:rPr lang="fr-FR" sz="2000" dirty="0">
                <a:solidFill>
                  <a:schemeClr val="tx1"/>
                </a:solidFill>
              </a:rPr>
              <a:t>En plus des étapes du cycle de vie, les femmes occupent des rôles économiques qui les exposent à des défis financiers distincts</a:t>
            </a:r>
            <a:endParaRPr lang="en-US" sz="2000" dirty="0">
              <a:solidFill>
                <a:schemeClr val="tx1"/>
              </a:solidFill>
            </a:endParaRPr>
          </a:p>
        </p:txBody>
      </p:sp>
    </p:spTree>
    <p:extLst>
      <p:ext uri="{BB962C8B-B14F-4D97-AF65-F5344CB8AC3E}">
        <p14:creationId xmlns:p14="http://schemas.microsoft.com/office/powerpoint/2010/main" val="391905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44624"/>
            <a:ext cx="7391400" cy="655067"/>
          </a:xfrm>
        </p:spPr>
        <p:txBody>
          <a:bodyPr/>
          <a:lstStyle/>
          <a:p>
            <a:r>
              <a:rPr lang="fr-FR" sz="2000" dirty="0">
                <a:solidFill>
                  <a:schemeClr val="tx1"/>
                </a:solidFill>
              </a:rPr>
              <a:t>Chaque groupe économique peut être caractérisé par les difficultés financières relatées dans les histoires ci-dessous</a:t>
            </a:r>
          </a:p>
        </p:txBody>
      </p:sp>
      <p:sp>
        <p:nvSpPr>
          <p:cNvPr id="4" name="Espace réservé du texte 3"/>
          <p:cNvSpPr>
            <a:spLocks noGrp="1"/>
          </p:cNvSpPr>
          <p:nvPr>
            <p:ph type="body" sz="quarter" idx="37"/>
          </p:nvPr>
        </p:nvSpPr>
        <p:spPr/>
        <p:txBody>
          <a:bodyPr/>
          <a:lstStyle/>
          <a:p>
            <a:r>
              <a:rPr lang="fr-FR" sz="900" dirty="0"/>
              <a:t>Sources : Histoire recueillies durant les discussions de groupe facilitées par Dalberg, UNCDF POWER 2017, Crédit photos – </a:t>
            </a:r>
            <a:r>
              <a:rPr lang="fr-FR" sz="900" dirty="0" err="1"/>
              <a:t>Creative</a:t>
            </a:r>
            <a:r>
              <a:rPr lang="fr-FR" sz="900" dirty="0"/>
              <a:t> Commons / Discussions de groupe Dalberg UNCDF</a:t>
            </a:r>
          </a:p>
        </p:txBody>
      </p:sp>
      <p:sp>
        <p:nvSpPr>
          <p:cNvPr id="5" name="TextBox 4"/>
          <p:cNvSpPr txBox="1"/>
          <p:nvPr/>
        </p:nvSpPr>
        <p:spPr>
          <a:xfrm>
            <a:off x="35496" y="1340808"/>
            <a:ext cx="1944216" cy="360000"/>
          </a:xfrm>
          <a:prstGeom prst="rect">
            <a:avLst/>
          </a:prstGeom>
          <a:noFill/>
        </p:spPr>
        <p:txBody>
          <a:bodyPr wrap="square" lIns="0" tIns="0" rIns="0" bIns="0" rtlCol="0" anchor="ctr">
            <a:noAutofit/>
          </a:bodyPr>
          <a:lstStyle/>
          <a:p>
            <a:pPr marL="231775" indent="-231775" algn="ctr"/>
            <a:r>
              <a:rPr lang="fr-FR" sz="1600" b="1" dirty="0"/>
              <a:t>Adolescentes élèves/étudiantes</a:t>
            </a:r>
          </a:p>
        </p:txBody>
      </p:sp>
      <p:sp>
        <p:nvSpPr>
          <p:cNvPr id="6" name="TextBox 5"/>
          <p:cNvSpPr txBox="1"/>
          <p:nvPr/>
        </p:nvSpPr>
        <p:spPr>
          <a:xfrm>
            <a:off x="1907704" y="1340808"/>
            <a:ext cx="1887715" cy="360000"/>
          </a:xfrm>
          <a:prstGeom prst="rect">
            <a:avLst/>
          </a:prstGeom>
          <a:noFill/>
        </p:spPr>
        <p:txBody>
          <a:bodyPr wrap="square" lIns="0" tIns="0" rIns="0" bIns="0" rtlCol="0" anchor="ctr">
            <a:noAutofit/>
          </a:bodyPr>
          <a:lstStyle/>
          <a:p>
            <a:pPr marL="231775" indent="-231775" algn="ctr"/>
            <a:r>
              <a:rPr lang="fr-FR" sz="1600" b="1" dirty="0"/>
              <a:t>Adolescentes non scolarisées déscolarisées</a:t>
            </a:r>
          </a:p>
        </p:txBody>
      </p:sp>
      <p:sp>
        <p:nvSpPr>
          <p:cNvPr id="7" name="TextBox 6"/>
          <p:cNvSpPr txBox="1"/>
          <p:nvPr/>
        </p:nvSpPr>
        <p:spPr>
          <a:xfrm>
            <a:off x="5510066" y="1312218"/>
            <a:ext cx="1798238" cy="388590"/>
          </a:xfrm>
          <a:prstGeom prst="rect">
            <a:avLst/>
          </a:prstGeom>
          <a:noFill/>
        </p:spPr>
        <p:txBody>
          <a:bodyPr wrap="square" lIns="0" tIns="0" rIns="0" bIns="0" rtlCol="0" anchor="ctr">
            <a:noAutofit/>
          </a:bodyPr>
          <a:lstStyle/>
          <a:p>
            <a:pPr marL="231775" indent="-231775" algn="ctr"/>
            <a:r>
              <a:rPr lang="fr-FR" sz="1600" b="1" dirty="0"/>
              <a:t>MPME Entrepreneures </a:t>
            </a:r>
          </a:p>
        </p:txBody>
      </p:sp>
      <p:sp>
        <p:nvSpPr>
          <p:cNvPr id="8" name="TextBox 7"/>
          <p:cNvSpPr txBox="1"/>
          <p:nvPr/>
        </p:nvSpPr>
        <p:spPr>
          <a:xfrm>
            <a:off x="7560472" y="1412816"/>
            <a:ext cx="1260000" cy="360000"/>
          </a:xfrm>
          <a:prstGeom prst="rect">
            <a:avLst/>
          </a:prstGeom>
          <a:noFill/>
        </p:spPr>
        <p:txBody>
          <a:bodyPr wrap="square" lIns="0" tIns="0" rIns="0" bIns="0" rtlCol="0" anchor="ctr">
            <a:noAutofit/>
          </a:bodyPr>
          <a:lstStyle/>
          <a:p>
            <a:pPr marL="231775" indent="-231775" algn="ctr"/>
            <a:r>
              <a:rPr lang="fr-FR" sz="1600" b="1" dirty="0"/>
              <a:t>Agricultrices </a:t>
            </a:r>
          </a:p>
        </p:txBody>
      </p:sp>
      <p:sp>
        <p:nvSpPr>
          <p:cNvPr id="9" name="TextBox 8"/>
          <p:cNvSpPr txBox="1"/>
          <p:nvPr/>
        </p:nvSpPr>
        <p:spPr>
          <a:xfrm>
            <a:off x="3851920" y="1384226"/>
            <a:ext cx="1495951" cy="388590"/>
          </a:xfrm>
          <a:prstGeom prst="rect">
            <a:avLst/>
          </a:prstGeom>
          <a:noFill/>
        </p:spPr>
        <p:txBody>
          <a:bodyPr wrap="square" lIns="0" tIns="0" rIns="0" bIns="0" rtlCol="0" anchor="ctr">
            <a:noAutofit/>
          </a:bodyPr>
          <a:lstStyle/>
          <a:p>
            <a:pPr marL="231775" indent="-231775" algn="ctr"/>
            <a:r>
              <a:rPr lang="fr-FR" sz="1600" b="1" dirty="0"/>
              <a:t>Employées </a:t>
            </a:r>
          </a:p>
        </p:txBody>
      </p:sp>
      <p:sp>
        <p:nvSpPr>
          <p:cNvPr id="11" name="Speech Bubble: Rectangle with Corners Rounded 12"/>
          <p:cNvSpPr/>
          <p:nvPr/>
        </p:nvSpPr>
        <p:spPr>
          <a:xfrm>
            <a:off x="3648549" y="3429001"/>
            <a:ext cx="1645493" cy="2880318"/>
          </a:xfrm>
          <a:prstGeom prst="wedgeRoundRectCallout">
            <a:avLst>
              <a:gd name="adj1" fmla="val -3009"/>
              <a:gd name="adj2" fmla="val -60114"/>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fr-FR" sz="1600" b="0" i="1" u="none" strike="noStrike" kern="1200" cap="none" spc="0" normalizeH="0" baseline="0" dirty="0">
                <a:ln>
                  <a:noFill/>
                </a:ln>
                <a:solidFill>
                  <a:prstClr val="black"/>
                </a:solidFill>
                <a:effectLst/>
                <a:uLnTx/>
                <a:uFillTx/>
                <a:latin typeface="Myriad Pro"/>
              </a:rPr>
              <a:t>« </a:t>
            </a:r>
            <a:r>
              <a:rPr lang="fr-FR" sz="1600" i="1" dirty="0">
                <a:solidFill>
                  <a:prstClr val="black"/>
                </a:solidFill>
              </a:rPr>
              <a:t>Je ne veux pas que ma fille subisse le même sort que moi. C’est pour cela, je travaille jour et nuit pour payer ses études</a:t>
            </a:r>
            <a:r>
              <a:rPr lang="fr-FR" sz="1600" dirty="0">
                <a:solidFill>
                  <a:prstClr val="black"/>
                </a:solidFill>
              </a:rPr>
              <a:t> »</a:t>
            </a:r>
            <a:endParaRPr kumimoji="0" lang="fr-FR" sz="1600" b="0" i="1" u="none" strike="noStrike" kern="1200" cap="none" spc="0" normalizeH="0" baseline="0" dirty="0">
              <a:ln>
                <a:noFill/>
              </a:ln>
              <a:solidFill>
                <a:prstClr val="black"/>
              </a:solidFill>
              <a:effectLst/>
              <a:uLnTx/>
              <a:uFillTx/>
              <a:latin typeface="Myriad Pro"/>
            </a:endParaRPr>
          </a:p>
        </p:txBody>
      </p:sp>
      <p:sp>
        <p:nvSpPr>
          <p:cNvPr id="13" name="Speech Bubble: Rectangle with Corners Rounded 14"/>
          <p:cNvSpPr/>
          <p:nvPr/>
        </p:nvSpPr>
        <p:spPr>
          <a:xfrm>
            <a:off x="341644" y="3429001"/>
            <a:ext cx="1451262" cy="2880319"/>
          </a:xfrm>
          <a:prstGeom prst="wedgeRoundRectCallout">
            <a:avLst>
              <a:gd name="adj1" fmla="val 998"/>
              <a:gd name="adj2" fmla="val -57762"/>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600" i="1" dirty="0">
                <a:solidFill>
                  <a:prstClr val="black"/>
                </a:solidFill>
              </a:rPr>
              <a:t>« Je risque de ne pas pouvoir payer mes études à cause de la difficulté financière que vit mes parents »</a:t>
            </a:r>
            <a:endParaRPr kumimoji="0" lang="fr-FR" sz="1600" b="0" i="1" u="none" strike="noStrike" kern="1200" cap="none" spc="0" normalizeH="0" baseline="0" dirty="0">
              <a:ln>
                <a:noFill/>
              </a:ln>
              <a:solidFill>
                <a:prstClr val="black"/>
              </a:solidFill>
              <a:effectLst/>
              <a:uLnTx/>
              <a:uFillTx/>
              <a:latin typeface="Myriad Pro"/>
            </a:endParaRPr>
          </a:p>
        </p:txBody>
      </p:sp>
      <p:sp>
        <p:nvSpPr>
          <p:cNvPr id="15" name="Speech Bubble: Rectangle with Corners Rounded 16"/>
          <p:cNvSpPr/>
          <p:nvPr/>
        </p:nvSpPr>
        <p:spPr>
          <a:xfrm>
            <a:off x="1893002" y="3429001"/>
            <a:ext cx="1574476" cy="2880318"/>
          </a:xfrm>
          <a:prstGeom prst="wedgeRoundRectCallout">
            <a:avLst>
              <a:gd name="adj1" fmla="val -2160"/>
              <a:gd name="adj2" fmla="val -59743"/>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600" i="1" dirty="0">
                <a:solidFill>
                  <a:prstClr val="black"/>
                </a:solidFill>
              </a:rPr>
              <a:t>« Il ne faut même pas compter sur les hommes d’aujourd’hui pour qu’ils te prennent en charge »</a:t>
            </a:r>
          </a:p>
        </p:txBody>
      </p:sp>
      <p:sp>
        <p:nvSpPr>
          <p:cNvPr id="17" name="Speech Bubble: Rectangle with Corners Rounded 10"/>
          <p:cNvSpPr/>
          <p:nvPr/>
        </p:nvSpPr>
        <p:spPr>
          <a:xfrm>
            <a:off x="5475113" y="3429001"/>
            <a:ext cx="1667261" cy="2880318"/>
          </a:xfrm>
          <a:prstGeom prst="wedgeRoundRectCallout">
            <a:avLst>
              <a:gd name="adj1" fmla="val 3300"/>
              <a:gd name="adj2" fmla="val -60813"/>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fr-FR" sz="1600" b="0" i="1" u="none" strike="noStrike" kern="1200" cap="none" spc="0" normalizeH="0" baseline="0" dirty="0">
                <a:ln>
                  <a:noFill/>
                </a:ln>
                <a:solidFill>
                  <a:prstClr val="black"/>
                </a:solidFill>
                <a:effectLst/>
                <a:uLnTx/>
                <a:uFillTx/>
                <a:latin typeface="Myriad Pro"/>
              </a:rPr>
              <a:t>« </a:t>
            </a:r>
            <a:r>
              <a:rPr lang="fr-FR" sz="1600" i="1" dirty="0">
                <a:solidFill>
                  <a:schemeClr val="tx1"/>
                </a:solidFill>
              </a:rPr>
              <a:t>Les IF disent que je ne dispose que de revenus imprévisibles raison pour laquelle, elles ne peuvent me financer</a:t>
            </a:r>
            <a:r>
              <a:rPr lang="fr-FR" sz="1600" dirty="0">
                <a:solidFill>
                  <a:schemeClr val="tx1"/>
                </a:solidFill>
              </a:rPr>
              <a:t> »</a:t>
            </a:r>
            <a:endParaRPr kumimoji="0" lang="fr-FR" sz="1600" b="0" i="1" u="none" strike="noStrike" kern="1200" cap="none" spc="0" normalizeH="0" baseline="0" dirty="0">
              <a:ln>
                <a:noFill/>
              </a:ln>
              <a:solidFill>
                <a:prstClr val="black"/>
              </a:solidFill>
              <a:effectLst/>
              <a:uLnTx/>
              <a:uFillTx/>
              <a:latin typeface="Myriad Pro"/>
            </a:endParaRPr>
          </a:p>
        </p:txBody>
      </p:sp>
      <p:sp>
        <p:nvSpPr>
          <p:cNvPr id="18" name="Speech Bubble: Rectangle with Corners Rounded 19"/>
          <p:cNvSpPr/>
          <p:nvPr/>
        </p:nvSpPr>
        <p:spPr>
          <a:xfrm>
            <a:off x="7308305" y="3429001"/>
            <a:ext cx="1810296" cy="2880318"/>
          </a:xfrm>
          <a:prstGeom prst="wedgeRoundRectCallout">
            <a:avLst>
              <a:gd name="adj1" fmla="val -1044"/>
              <a:gd name="adj2" fmla="val -60419"/>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600" i="1" dirty="0">
                <a:solidFill>
                  <a:prstClr val="black"/>
                </a:solidFill>
              </a:rPr>
              <a:t>« Je souhaite mieux comprendre les produits d’épargne qu’offrent les IF afin de commencer à garder l’argent dans un compte bancaire »</a:t>
            </a:r>
            <a:endParaRPr kumimoji="0" lang="fr-FR" sz="1600" b="0" i="1" u="none" strike="noStrike" kern="1200" cap="none" spc="0" normalizeH="0" baseline="0" dirty="0">
              <a:ln>
                <a:noFill/>
              </a:ln>
              <a:solidFill>
                <a:prstClr val="black"/>
              </a:solidFill>
              <a:effectLst/>
              <a:uLnTx/>
              <a:uFillTx/>
              <a:latin typeface="Myriad Pro"/>
            </a:endParaRPr>
          </a:p>
        </p:txBody>
      </p:sp>
      <p:sp>
        <p:nvSpPr>
          <p:cNvPr id="2" name="Espace réservé du numéro de diapositive 1"/>
          <p:cNvSpPr>
            <a:spLocks noGrp="1"/>
          </p:cNvSpPr>
          <p:nvPr>
            <p:ph type="sldNum" sz="quarter" idx="4"/>
          </p:nvPr>
        </p:nvSpPr>
        <p:spPr/>
        <p:txBody>
          <a:bodyPr/>
          <a:lstStyle/>
          <a:p>
            <a:fld id="{2595D1C1-32D3-4A09-A3BB-830F14256841}" type="slidenum">
              <a:rPr lang="en-US" smtClean="0">
                <a:solidFill>
                  <a:prstClr val="black">
                    <a:tint val="75000"/>
                  </a:prstClr>
                </a:solidFill>
              </a:rPr>
              <a:pPr/>
              <a:t>9</a:t>
            </a:fld>
            <a:endParaRPr lang="en-US" dirty="0">
              <a:solidFill>
                <a:prstClr val="black">
                  <a:tint val="75000"/>
                </a:prstClr>
              </a:solidFill>
            </a:endParaRPr>
          </a:p>
        </p:txBody>
      </p:sp>
      <p:pic>
        <p:nvPicPr>
          <p:cNvPr id="21" name="Image 20">
            <a:extLst>
              <a:ext uri="{FF2B5EF4-FFF2-40B4-BE49-F238E27FC236}">
                <a16:creationId xmlns="" xmlns:a16="http://schemas.microsoft.com/office/drawing/2014/main" id="{E4DB76BE-FF9C-4B2A-A220-E1FB8E8C0C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1916832"/>
            <a:ext cx="1334988" cy="1001241"/>
          </a:xfrm>
          <a:prstGeom prst="rect">
            <a:avLst/>
          </a:prstGeom>
        </p:spPr>
      </p:pic>
      <p:pic>
        <p:nvPicPr>
          <p:cNvPr id="24" name="Image 23" descr="Système éducatif sénégalais - Wikimini, l'encyclopédie pour ...">
            <a:extLst>
              <a:ext uri="{FF2B5EF4-FFF2-40B4-BE49-F238E27FC236}">
                <a16:creationId xmlns="" xmlns:a16="http://schemas.microsoft.com/office/drawing/2014/main" id="{80FF1C5F-A204-40A1-BD31-B9AE0E988F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50"/>
          <a:stretch/>
        </p:blipFill>
        <p:spPr>
          <a:xfrm>
            <a:off x="457200" y="1844824"/>
            <a:ext cx="1235468" cy="1094632"/>
          </a:xfrm>
          <a:prstGeom prst="rect">
            <a:avLst/>
          </a:prstGeom>
        </p:spPr>
      </p:pic>
      <p:pic>
        <p:nvPicPr>
          <p:cNvPr id="27" name="Image 26" descr="File:Salesgirl in &lt;strong&gt;Senegal&lt;/strong&gt;.jpg - Wikimedia Commons">
            <a:extLst>
              <a:ext uri="{FF2B5EF4-FFF2-40B4-BE49-F238E27FC236}">
                <a16:creationId xmlns="" xmlns:a16="http://schemas.microsoft.com/office/drawing/2014/main" id="{ED9CC576-D0AA-4E0D-B7C9-C1EE7B71D5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4564" y="1954261"/>
            <a:ext cx="803476" cy="1204970"/>
          </a:xfrm>
          <a:prstGeom prst="rect">
            <a:avLst/>
          </a:prstGeom>
        </p:spPr>
      </p:pic>
      <p:pic>
        <p:nvPicPr>
          <p:cNvPr id="28" name="Image 27">
            <a:extLst>
              <a:ext uri="{FF2B5EF4-FFF2-40B4-BE49-F238E27FC236}">
                <a16:creationId xmlns="" xmlns:a16="http://schemas.microsoft.com/office/drawing/2014/main" id="{44E32EA7-228D-40D3-9734-5EBDF6ED944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439" t="12201" r="22437"/>
          <a:stretch/>
        </p:blipFill>
        <p:spPr>
          <a:xfrm>
            <a:off x="3950018" y="1852740"/>
            <a:ext cx="1077577" cy="1144212"/>
          </a:xfrm>
          <a:prstGeom prst="rect">
            <a:avLst/>
          </a:prstGeom>
        </p:spPr>
      </p:pic>
      <p:pic>
        <p:nvPicPr>
          <p:cNvPr id="29" name="Image 28">
            <a:extLst>
              <a:ext uri="{FF2B5EF4-FFF2-40B4-BE49-F238E27FC236}">
                <a16:creationId xmlns="" xmlns:a16="http://schemas.microsoft.com/office/drawing/2014/main" id="{0EC4158D-F94C-45AF-B2BD-B4118543A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8104" y="1868140"/>
            <a:ext cx="1606682" cy="1069236"/>
          </a:xfrm>
          <a:prstGeom prst="rect">
            <a:avLst/>
          </a:prstGeom>
        </p:spPr>
      </p:pic>
    </p:spTree>
    <p:extLst>
      <p:ext uri="{BB962C8B-B14F-4D97-AF65-F5344CB8AC3E}">
        <p14:creationId xmlns:p14="http://schemas.microsoft.com/office/powerpoint/2010/main" val="10431384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5&quot;&gt;&lt;elem m_fUsage=&quot;2.16044100000000005579E+00&quot;&gt;&lt;m_msothmcolidx val=&quot;0&quot;/&gt;&lt;m_rgb r=&quot;DC&quot; g=&quot;E6&quot; b=&quot;F2&quot;/&gt;&lt;m_nBrightness val=&quot;0&quot;/&gt;&lt;/elem&gt;&lt;elem m_fUsage=&quot;1.81000000000000005329E+00&quot;&gt;&lt;m_msothmcolidx val=&quot;0&quot;/&gt;&lt;m_rgb r=&quot;98&quot; g=&quot;B5&quot; b=&quot;D8&quot;/&gt;&lt;m_nBrightness val=&quot;0&quot;/&gt;&lt;/elem&gt;&lt;elem m_fUsage=&quot;6.56100000000000127542E-01&quot;&gt;&lt;m_msothmcolidx val=&quot;0&quot;/&gt;&lt;m_rgb r=&quot;F2&quot; g=&quot;DC&quot; b=&quot;DB&quot;/&gt;&lt;m_nBrightness val=&quot;0&quot;/&gt;&lt;/elem&gt;&lt;elem m_fUsage=&quot;5.90490000000000181402E-01&quot;&gt;&lt;m_msothmcolidx val=&quot;0&quot;/&gt;&lt;m_rgb r=&quot;F0&quot; g=&quot;DC&quot; b=&quot;DB&quot;/&gt;&lt;m_nBrightness val=&quot;0&quot;/&gt;&lt;/elem&gt;&lt;elem m_fUsage=&quot;4.78296900000000135833E-01&quot;&gt;&lt;m_msothmcolidx val=&quot;0&quot;/&gt;&lt;m_rgb r=&quot;DC&quot; g=&quot;F0&quot; b=&quot;E8&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yFIsoyPgQN.s2KMOEialP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CjLN3XBRd.6CI.1yJjdn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TG0hfiGdQLq_w05T68GhZ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GCtaNme8SmmPd9HJdp0k8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wyV091mwRQiHs2gUc5r.h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4qvFOG0ySs6mhyq1Ppd1g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yFA1mtyoS6GTtySXuegQ_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SBYNEXZMQ2yER72TTAxpi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_TSHQU2gTU.QxiOcCX2y9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lds_DhIRTwOwjOCcMRTto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XhJeeApSSyKJlvvEWqlKM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st_CDroCQkuqldv1J90Pj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R0lIp1OnQq.axwQkq77Bl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YUnstEywQWWePTKAQTVKk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ibEyohDCQjutDt6atrdK0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MWWoqBIdSMmYvojvUNh16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pYzXy57uRhKrqgkFNZ4ha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uxaYzUTyTXS7J_lIC2Zqw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rrLtYAdiQcO0kh9Cl9Y4X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R4YX0CTkScuvRe30V4W4u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bvDFUYHPSj6Sl0mqqivUo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NRDLsWCfQ5qD85HwR741C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6.074CfsQE.WMSA5_7vfF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Xo2zfhuwRFerfjjtTwGH0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v42bGZbNTk6x4QDYAm1y4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y8QziIzWRGuWmj_2NNyz3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_CM2pABDSHulP_ONyirJP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yQEN5NAZQcSyuDhVWsjqx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qcxOI_5sQAC1zhkAy5v9y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R4YX0CTkScuvRe30V4W4u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xjb9Ye0HQtSfYsZQH9W2A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1EkdignEQM.v7RV8uvJbs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oNfZYdH4R4abax8GydAC2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R1lHyk9TtCS1vIBm0K_N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53..3ADJQiqfhkIOa.XmB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P1MuOaEFR6iI6Vj5kGQDO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ABTI6a8OQPSOqweisKZhx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lV0vgQZyQGe_P5zMXN3tC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Z8y3Mu5sRsCUo9PJ5ttcs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XdR100_XThKEN4zEG2WId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pIAdQVIPQUa.KQ6lVwvhF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EwZlI97SmmtybIuDGAY3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dkJpWlWiSY6sSHV_xmNND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_aSUbSf3TeSlb_0_biyoM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rLWDsFMURjqYq9nNRrYX3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Idu2F7hxQGCRLEIls77rV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95DRDiwcQmy2aMddyN_wo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uMxLilJmT5uSWf95UrPmd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ZjPyFcs4SyqWrw3k6v3Hu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O2F1dIDSgy9glt9hEWhm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nY1Lp9UkRJu1LqtkfRuWk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UC95ouaxRHaIwHxcboiHC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ZFUeDxCVSMqviPKTmxnca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exDElM6zQ4GvBUlmoa.7M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AeKl61fTS7CQMt0A9NjR8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f5e_8Sd.RcSXFmMafLXV5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clN1634Rp6nbgXw0y.Bz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Vj.AkhwqQDSwnZeYmH1G5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lT0huEpoToGHlpE5VX83d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49FOnHFdQ4SIDGK6zRfD5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ZfkCiRKhTnSWgqZ_TCca4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0znNgrZCQgaMiFf_3mxwU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VMbp3xlZT.KbyJfDH1ED7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nVIo55rTmWXrP9mcmY8D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5o7xc46ATb.cqgSUUYes_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vUA9z6zTNq2XSuWFYRja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G6Fqd83RTM2UzDDdIbe5y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ltLUBHb1TrScSgDljlXiI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2B0YwAaLS920WU68Tgxk2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PS46B2flT3yokj_x0kosW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YAkBnT_CR0OOOW9Tw2Dqo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6VwgZ6EQZW7RgsJFkb00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wSIWAw__QiOwXAGolE535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vVtIkmO9RiqMxG7mfgyfC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ZrvAFlXhR8KfQBzVWJkWe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1a3xuZgWRpC9II11UfzMV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KshS0DouT..2g86MSoPjK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dmfrUQdQQImjc7J8QkaOU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76qWSghwQOaK6HNRn6SKM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CPvXzvQGS_q5_uVYAiNLk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0tnzJ5AqT6CK8mtnGC2KC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Wp5CMghuR.ykgn1NsOXhH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E7CSa_JcRdGf1ZMaNqbFv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j77rWdEWRd2uV8lSjVakU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mTOD9dLRTEa_yxnRAAKhL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KnlMY4kKQtibJpF.7Tosd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7pPj51OwR2yJIOJWTJXCr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ySMqwt.fSiiGzebZ2Ll1R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kbTMru.jQ36WEb7Cragq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p8QijPhtRGq0iCEFeIX__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Up09VSufRp2CCU5kFlsXc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p4h76YuWQmevn8Yo6n20T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KdEStN9rSjuxNVH7a2E4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vhzNooihSpmQZlfppRlW3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IYqpJ4vPQau9LT24KpECz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X8KwR8jxT5KWrwq0pBwTA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WuoAlxWhTsC3_N4POoRJi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YN1pxK2jRuqfL3m2R3OHP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Zl8rLLLOTc6aEbam9My_e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MKOV0pd7Sd6K0xuEpscfB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4Ap2LVtgQzKmnVZ5jrCBN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yajFV8V5TbCli.rlVAy56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Mf_Fd4UjTpqKbXe2ClFbW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IDBSHl58QaatvVdX_rNF2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3Ia.YfdxSO.GmIt_js2Xs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1S0_4gCQRNSPRQrc2cpvX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8H6oBGEqQ8egUitHYdJel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3Au7aw8PQXCtJrBgb5qv9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Ji0SvX6qQSS3nJxsgedVE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g_xtvTN1T7Gk2_kqvU.AR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2rJSbnZDQRWon3mYtX91N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9SA0AezQQrq.pL4RzeWLI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waARuhcERsintx_djElFH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eYKTwcoHTsOKcsj_aXjH_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1Z6QdVqbRziHt8Trl9Q4B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vp8DRxCgS3CBymz4SuJVJ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S_K2RNDEQ0Wk_FG5u1k8z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Y.jzbLCBSXCDnn3H9cD31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CiUK71EDTwGDEIK65VWxa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Y_ZdwVlpSZWjWF3fNPkS_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y8vam__ZQ9GrvIiMDoD6u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lF1iI4wURo2Sqe.pN5OHq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Mi5_0NkIQiyIxu9RYlrRe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zTrd1aJ_TxmMf282Tj.81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RGT0zok8T2SO5kNHmVfF5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XJGLrCuaR0ehO9XvN6PUq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uOJh7dOIT7yDK1mxhGWdr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9EQXv1r5QtKLc4VlKh7ww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AdyaywZtQGGvTigrRFNmR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RK90Hr5hSSG9WQ1WXjqV_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y8vam__ZQ9GrvIiMDoD6u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3.0T29sKRQWmF.XhuAvvv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tJrKLZEPQQyEFFYN9fMmG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x4ddJYUBQFiUq4Mh40EN8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oTq6zqgVSFuz9Y05qI1YZ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MxCy5Y5fR3eMqCzNeB6C5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9RPWOqA2SWWWJuk8WX64z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AnVYM1dNStykK.w9c5rrn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qjCkINuhSeCe4C73q7qKD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y8vam__ZQ9GrvIiMDoD6u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zM6P4k7KTVGQ.MfESzyUY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rfQQbu6SQai.P6kIH4gJ1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k_1z1GrcRWiqD_r8bO6mJ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6Q7FKNayRCmsVSPw31nPP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Pgwd5AeXTh.6X18Q4kECc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114z67lCTTOmF3Q2Vvink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R31xNmszR1u7BlGvuNx70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iF9RP068SVexX7pzneh3C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jf.ocWXqSKKtKAEpFSDIP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NG3I01eiRLqTXg22IZm8Z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VMnveePVRzSKEbC4tM8ns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s4FMCz90Rja32.xq2tjmW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r9CV.jDmTVmTCO.2aECDA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jLe_EJnMRH.gfN_SsrLZ5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4YNYk881THGJRAYRA_s_E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WzEDOb4RQieDT_l5UCs4v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o2dEBw8AS6WMxh4rjaTJ.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AljwCpp2TauVYT4dK57cX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WqBwc4NAR9GyAs8Ux8I2l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pRw6WAE7RjSDb9Lg579Vt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Ivsakmw9TUWJk9qWEWb6Y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PLI.VwiQ9iohuvE2XDrl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OK_u.HOTRdWjobn2TWyXl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NG3I01eiRLqTXg22IZm8Z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NNMx3RNgRZezS3gcmPKo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yf9Y62tSPezbQFwTUGBE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YsIVZwMQxCCgoagk0LEJ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VnFJqC5cSUCR7Y17zMRjw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nNadzFyhRCmRDfMC5AE5N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xEcLmWfTSjm0g3rhyDjFO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E8dGva2RDukvFpzJowt.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1LSm97C.RKaag76KhLL5x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OtYEIuoJTrKzzeP9JFtwW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wXlBgUZNSK2Ur528RP7Ck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wbxDGxfjSH2NMR5nK_90M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Vn0wvSeaSZuIFVrkA9BP8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ivLq__59SpWAiv7fEbux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gxIgA9IzQ_m01qaKyToeR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8LIy4ClERIOD6gFCcRmTw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cpgtVVuAQTe8Qiv0vTEFM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fcSUz7olRuikz_fMcNXp4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ch0wJupORYWxmwoXBTl6l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wx5MTuQBSn.Qz9.493YgG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gd3ssbUFSDqGn0iIjckds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n5wdCm4zSj2qgkV1pPvo9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YD.SrqFrRKmB2CCCcReI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EAbaKCgaRWWtzSwLIlIQ4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RtFQSDTaRlmTaL9F_QSuK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Nmt616ckQze2R_RT2mcmR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4K_dZVvStqyKx6I8xafC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jHRtQ2p_SLyKR7syzaLCw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WQy7UvrIQ7aM98Zj6XCCg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k7BzoaXQRg.QFKJuHariS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n5S0p8LUSNCG.oEHvbuip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22hQNszYSTK9HKGJlPqeY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r7AklDGQRESiCfXGoG7ZX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A1Lu0XrsSMO13HqcvJ1Re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x0lv0PAnTCqg7PAtEyDkI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JTchJ5kGQ_iRrH897bvo2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bCF6X92qRKW5wv1.0OOeP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ZGpfJGYlRIeSv0r7jwLiR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BXiPoOrsSK.HqdQYS3UEB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8wP25Q_2TiC.diurxvemi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a_A8m6VsQMOULkFDedMIN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kczpyfckSEGJWTcXLM7yi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AG11tQ.kRcm4cASwixiGO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_cGutJ3qSzGQtdfAm1gmx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D_R8VGeaQfyi8Vh_Zw24W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a2PKjQOPR768y25mYPtwm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0k4pbicRtWROCwqjD1Co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AWkOTOZWR2i.42CO05K.E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i30TgURITiawxAUmljUbz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rh5kH7SITGWNyZ7JHut1e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tgp6TWW6TEC6tzL4HDTnr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84U2zCikRCKqyxOWO4gqz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uO7SNAWRq6RXPX0s9X77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m.kC2wvT4WqWgAP9gKnX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LY5yhPjSLapxmlzxs09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CEYeQBIiSc6xUcxr5A3Ti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pGjWqBpT1WhaZ.AMQr7K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5kRTH8yDTf2puikWX1b_H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qH6zboo.THqLoIUZB8x.n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mv81JznSo24fsJAC8KN9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Afh0aUaPTAizfBjXINoLl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u4JgqodCRTaPVb.Wh7Riy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r1k3__qXROW1CrLiusNeI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PwlxWMBSUKiYAIKAiU1M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mvPvH59ZQSautHUpUHRWN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LV69.BpTvGet4si1Nsdd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PDRmHiR6R9uPumoCLqHWi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4NkJG24WSWGG0f09mFuyv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F2n9VHUUS8..Yt6fW7LE8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uOZy6pZmSVixKSKvmCk_N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X1w0YVlcR.WjnUPiM3gJy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mW5C1iDgSlS43q7wHTAvq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ryyPzJRQRASVZ6e8wX6KO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n.pw7Vn2SYW0kOt1pljO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rRFzNSzSRcey8flurPNXO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3d6BAwdqQ7ConeG_9GbO5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oGub5wozQ0yQiblOsRpjA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ULKB6Vy7TOScKxx4CPGFn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_2d5QAOEQvGH3OTseMvqy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B0ykvPwQSpO4iz9jVxxXz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uRMDzZccSW6mSvZD8FKp9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kpeiLbQ5RAq1GiXi1ybaY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g_pvTmzQ1ayhDM9XWOb8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BZN.geZKSwK8JxbLsF7WY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_4b1mrOOTSm.uZvDZ2arf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ZMQ89d4xSsyc6JR4a8oj4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suon8HBNShqh2h2BK_4GV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nRKIWxLTRpetoeF8oAEar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RolydRnkTPKD6bhoB9ee3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tasmbYSFQsu5PvXxAjxWh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EK3Wi.5SSgyzdvuiUt30W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txWoqR4PQkGZVKlD001Zw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FWVKWhTKQSu0dgcxxPcpG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jbDW_5MRRSmhkZgR4P9sf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UAInWNdnTFSYi842GxOvl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APCYKbkShO6yLRzbpXyo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cwU8pNjST8Okd3T4pl8CE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OUwCDJYfQq64MUJIpSa1A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VbRFfTzSgew8nhgDCKvJ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SmBIYaUbRbCzZUXWGftV1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lTQEKXaPQpumIlQI09RlJ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YjTfSHaKSjSmq7GLLbPAQ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W9zKCf0LQ9y.vZDCQSckU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T_c.J5zIQief6gKs0e9s1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0K3qbMjzTu2CILZbqfG6O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b0CwR6kYRda3QZu9coSOM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5b4s3VbtQVS_2FIOMwD5A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y6XRwY3EQ7O7LTVfe5Q7H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bgdBVP0Rvun1M19s2XwZ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JmwYkhqRt.gGnKnpGv16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Mn_1g8dpRbC42staP.LTf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VTCvlVS.TSeV6NJADwP50g"/>
</p:tagLst>
</file>

<file path=ppt/theme/theme1.xml><?xml version="1.0" encoding="utf-8"?>
<a:theme xmlns:a="http://schemas.openxmlformats.org/drawingml/2006/main" name="1_6">
  <a:themeElements>
    <a:clrScheme name="Custom 1">
      <a:dk1>
        <a:srgbClr val="000000"/>
      </a:dk1>
      <a:lt1>
        <a:srgbClr val="FFFFFF"/>
      </a:lt1>
      <a:dk2>
        <a:srgbClr val="000000"/>
      </a:dk2>
      <a:lt2>
        <a:srgbClr val="808080"/>
      </a:lt2>
      <a:accent1>
        <a:srgbClr val="000000"/>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UNCDF">
      <a:majorFont>
        <a:latin typeface="Myriad Pro"/>
        <a:ea typeface="ヒラギノ角ゴ ProN W3"/>
        <a:cs typeface="ヒラギノ角ゴ ProN W3"/>
      </a:majorFont>
      <a:minorFont>
        <a:latin typeface="Myriad Pr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template" id="{CE7CE5FB-9C0B-3546-8820-89414C3104C3}" vid="{679B2CCE-8A8D-5143-92D5-F6C71499E5F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ner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CDF">
      <a:majorFont>
        <a:latin typeface="Myriad Pro"/>
        <a:ea typeface="ヒラギノ角ゴ ProN W3"/>
        <a:cs typeface="ヒラギノ角ゴ ProN W3"/>
      </a:majorFont>
      <a:minorFont>
        <a:latin typeface="Myriad Pr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template" id="{CE7CE5FB-9C0B-3546-8820-89414C3104C3}" vid="{DF453760-4C5A-004F-BBE1-1D82F44C042F}"/>
    </a:ext>
  </a:extLst>
</a:theme>
</file>

<file path=ppt/theme/theme3.xml><?xml version="1.0" encoding="utf-8"?>
<a:theme xmlns:a="http://schemas.openxmlformats.org/drawingml/2006/main" name="3_Gener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CDF">
      <a:majorFont>
        <a:latin typeface="Myriad Pro"/>
        <a:ea typeface="ヒラギノ角ゴ ProN W3"/>
        <a:cs typeface="ヒラギノ角ゴ ProN W3"/>
      </a:majorFont>
      <a:minorFont>
        <a:latin typeface="Myriad Pr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Gener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CDF">
      <a:majorFont>
        <a:latin typeface="Myriad Pro"/>
        <a:ea typeface="ヒラギノ角ゴ ProN W3"/>
        <a:cs typeface="ヒラギノ角ゴ ProN W3"/>
      </a:majorFont>
      <a:minorFont>
        <a:latin typeface="Myriad Pr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template" id="{CE7CE5FB-9C0B-3546-8820-89414C3104C3}" vid="{DF453760-4C5A-004F-BBE1-1D82F44C042F}"/>
    </a:ext>
  </a:extLst>
</a:theme>
</file>

<file path=ppt/theme/theme5.xml><?xml version="1.0" encoding="utf-8"?>
<a:theme xmlns:a="http://schemas.openxmlformats.org/drawingml/2006/main" name="2_Gener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CDF">
      <a:majorFont>
        <a:latin typeface="Myriad Pro"/>
        <a:ea typeface="ヒラギノ角ゴ ProN W3"/>
        <a:cs typeface="ヒラギノ角ゴ ProN W3"/>
      </a:majorFont>
      <a:minorFont>
        <a:latin typeface="Myriad Pr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template" id="{CE7CE5FB-9C0B-3546-8820-89414C3104C3}" vid="{DF453760-4C5A-004F-BBE1-1D82F44C042F}"/>
    </a:ext>
  </a:extLst>
</a:theme>
</file>

<file path=ppt/theme/theme6.xml><?xml version="1.0" encoding="utf-8"?>
<a:theme xmlns:a="http://schemas.openxmlformats.org/drawingml/2006/main" name="4_Gener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CDF">
      <a:majorFont>
        <a:latin typeface="Myriad Pro"/>
        <a:ea typeface="ヒラギノ角ゴ ProN W3"/>
        <a:cs typeface="ヒラギノ角ゴ ProN W3"/>
      </a:majorFont>
      <a:minorFont>
        <a:latin typeface="Myriad Pr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template" id="{CE7CE5FB-9C0B-3546-8820-89414C3104C3}" vid="{DF453760-4C5A-004F-BBE1-1D82F44C042F}"/>
    </a:ext>
  </a:extLst>
</a:theme>
</file>

<file path=ppt/theme/theme7.xml><?xml version="1.0" encoding="utf-8"?>
<a:theme xmlns:a="http://schemas.openxmlformats.org/drawingml/2006/main" name="6">
  <a:themeElements>
    <a:clrScheme name="Custom 1">
      <a:dk1>
        <a:srgbClr val="000000"/>
      </a:dk1>
      <a:lt1>
        <a:srgbClr val="FFFFFF"/>
      </a:lt1>
      <a:dk2>
        <a:srgbClr val="000000"/>
      </a:dk2>
      <a:lt2>
        <a:srgbClr val="808080"/>
      </a:lt2>
      <a:accent1>
        <a:srgbClr val="000000"/>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UNCDF">
      <a:majorFont>
        <a:latin typeface="Myriad Pro"/>
        <a:ea typeface="ヒラギノ角ゴ ProN W3"/>
        <a:cs typeface="ヒラギノ角ゴ ProN W3"/>
      </a:majorFont>
      <a:minorFont>
        <a:latin typeface="Myriad Pr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template" id="{CE7CE5FB-9C0B-3546-8820-89414C3104C3}" vid="{6C92B69C-0AB7-D440-8891-A648987AB2BD}"/>
    </a:ext>
  </a:extLst>
</a:theme>
</file>

<file path=ppt/theme/theme8.xml><?xml version="1.0" encoding="utf-8"?>
<a:theme xmlns:a="http://schemas.openxmlformats.org/drawingml/2006/main" name="5_Gener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CDF">
      <a:majorFont>
        <a:latin typeface="Myriad Pro"/>
        <a:ea typeface="ヒラギノ角ゴ ProN W3"/>
        <a:cs typeface="ヒラギノ角ゴ ProN W3"/>
      </a:majorFont>
      <a:minorFont>
        <a:latin typeface="Myriad Pr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template" id="{CE7CE5FB-9C0B-3546-8820-89414C3104C3}" vid="{DF453760-4C5A-004F-BBE1-1D82F44C042F}"/>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ppt_template_2</Template>
  <TotalTime>47672</TotalTime>
  <Words>3574</Words>
  <Application>Microsoft Macintosh PowerPoint</Application>
  <PresentationFormat>On-screen Show (4:3)</PresentationFormat>
  <Paragraphs>566</Paragraphs>
  <Slides>33</Slides>
  <Notes>9</Notes>
  <HiddenSlides>0</HiddenSlides>
  <MMClips>0</MMClips>
  <ScaleCrop>false</ScaleCrop>
  <HeadingPairs>
    <vt:vector size="8" baseType="variant">
      <vt:variant>
        <vt:lpstr>Fonts Used</vt:lpstr>
      </vt:variant>
      <vt:variant>
        <vt:i4>9</vt:i4>
      </vt:variant>
      <vt:variant>
        <vt:lpstr>Theme</vt:lpstr>
      </vt:variant>
      <vt:variant>
        <vt:i4>8</vt:i4>
      </vt:variant>
      <vt:variant>
        <vt:lpstr>Embedded OLE Servers</vt:lpstr>
      </vt:variant>
      <vt:variant>
        <vt:i4>2</vt:i4>
      </vt:variant>
      <vt:variant>
        <vt:lpstr>Slide Titles</vt:lpstr>
      </vt:variant>
      <vt:variant>
        <vt:i4>33</vt:i4>
      </vt:variant>
    </vt:vector>
  </HeadingPairs>
  <TitlesOfParts>
    <vt:vector size="52" baseType="lpstr">
      <vt:lpstr>Calibri</vt:lpstr>
      <vt:lpstr>Gill Sans MT</vt:lpstr>
      <vt:lpstr>Myriad Pro</vt:lpstr>
      <vt:lpstr>SimSun</vt:lpstr>
      <vt:lpstr>Times New Roman</vt:lpstr>
      <vt:lpstr>Univers 55</vt:lpstr>
      <vt:lpstr>Wingdings</vt:lpstr>
      <vt:lpstr>ヒラギノ角ゴ ProN W3</vt:lpstr>
      <vt:lpstr>Arial</vt:lpstr>
      <vt:lpstr>1_6</vt:lpstr>
      <vt:lpstr>General Slide</vt:lpstr>
      <vt:lpstr>3_General Slide</vt:lpstr>
      <vt:lpstr>1_General Slide</vt:lpstr>
      <vt:lpstr>2_General Slide</vt:lpstr>
      <vt:lpstr>4_General Slide</vt:lpstr>
      <vt:lpstr>6</vt:lpstr>
      <vt:lpstr>5_General Slide</vt:lpstr>
      <vt:lpstr>Diapositive think-cell</vt:lpstr>
      <vt:lpstr>Chart</vt:lpstr>
      <vt:lpstr>  Préparé par Dalberg Global Development Advisors</vt:lpstr>
      <vt:lpstr>Table des matières</vt:lpstr>
      <vt:lpstr>Table des matières</vt:lpstr>
      <vt:lpstr>En matière d’inclusion financière, il existe un écart basé sur le genre de 11%, écart conduit par l’accès à un compte bancaire et un compte de monnaie mobile</vt:lpstr>
      <vt:lpstr>31% des entrepreneurs sont des femmes avec une prédominance dans les secteurs de l’hôtellerie, bars restaurants et du commerce</vt:lpstr>
      <vt:lpstr>Table des matières</vt:lpstr>
      <vt:lpstr>Les femmes font face à des besoins financiers liés à l’éducation secondaire, au mariage, à l’entreprenariat de même que les fêtes et évènements sociaux</vt:lpstr>
      <vt:lpstr>En plus des étapes du cycle de vie, les femmes occupent des rôles économiques qui les exposent à des défis financiers distincts</vt:lpstr>
      <vt:lpstr>Chaque groupe économique peut être caractérisé par les difficultés financières relatées dans les histoires ci-dessous</vt:lpstr>
      <vt:lpstr>Ces groupes économiques font face à différents besoins financiers avec une faible connaissance et utilisation des services formels</vt:lpstr>
      <vt:lpstr>Table des matières</vt:lpstr>
      <vt:lpstr> Il y a un nombre relativement faible de points d’accès aux services financiers ce qui affecte les femmes particulièrement</vt:lpstr>
      <vt:lpstr>La non ouverture d’un compte bancaire est surtout liée au manque d’argent, à la cherté, ainsi que la distance</vt:lpstr>
      <vt:lpstr>La monnaie mobile pourrait être un moyen d’y remédier mais les écarts dans la possession et l’accès à un téléphone sont des contraintes à son utilisation</vt:lpstr>
      <vt:lpstr>Ceci est dû au faible taux d’alphabétisme des femmes et à la structure hybride du marché dominé par l’offre des services « Over The Counter (OTC) »</vt:lpstr>
      <vt:lpstr>Table des matières</vt:lpstr>
      <vt:lpstr>La possession d’une garantie est une contrainte avec plus de 85% des femmes âgées de 15-49 ans qui n’ont pas accès à des biens immobiliers</vt:lpstr>
      <vt:lpstr>Pour palier au manque de garantie, certaines IMF comme le PAMECAS et FANSOTO offrent des crédits de groupe qui ne requièrent pas de garantie</vt:lpstr>
      <vt:lpstr>Table des matières</vt:lpstr>
      <vt:lpstr>Les données sont faibles mais les femmes enquêtées épargnent pour trois raisons : subsistance, scolarité et urgences non médicales</vt:lpstr>
      <vt:lpstr>Les trois raisons principales de l’emprunt chez les femmes sont les mêmes que pour l’épargne : subsistance, scolarité et urgences non médicales</vt:lpstr>
      <vt:lpstr>Ceci contribue au fait que les femmes utilisent les méthodes informelles d'épargne et de crédit, avec une prédominance des clubs d’épargne informels</vt:lpstr>
      <vt:lpstr>Les clubs d’épargne informels ou tontines peuvent être un moyen puissant de couvrir les dépenses des femmes mais elles ont aussi des limites</vt:lpstr>
      <vt:lpstr>Les efforts sont limités pour créer des produits pour les femmes en raison du manque de données et de connaissance des potentiels du marché : Offre</vt:lpstr>
      <vt:lpstr>Table des matières</vt:lpstr>
      <vt:lpstr>PowerPoint Presentation</vt:lpstr>
      <vt:lpstr>La connaissance et l'utilisation de l’épargne sont largement contrôlées par les femmes avec quelques fois l’implication du mari</vt:lpstr>
      <vt:lpstr>PowerPoint Presentation</vt:lpstr>
      <vt:lpstr>Sur le plan social, des contraintes comme la prise en charge des dépenses d’autres membres de la famille sont aussi un frein à la stabilité financière des femmes</vt:lpstr>
      <vt:lpstr>Ceci est problématique parce que l’inclusion financière sert de locomotive pour l’autonomisation économique des femmes</vt:lpstr>
      <vt:lpstr>L’inclusion financière permettrait aussi aux femmes d’accéder à de nouvelles opportunités économiques</vt:lpstr>
      <vt:lpstr>PowerPoint Presentation</vt:lpstr>
      <vt:lpstr>La possession de carte d’identité n’est pas un frein à l’ouverture de compte bancaire pour les femmes au Sénégal</vt:lpstr>
    </vt:vector>
  </TitlesOfParts>
  <Manager/>
  <Company/>
  <LinksUpToDate>false</LinksUpToDate>
  <SharedDoc>false</SharedDoc>
  <HyperlinkBase/>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Katheine Miles</dc:creator>
  <cp:keywords>Template</cp:keywords>
  <dc:description/>
  <cp:lastModifiedBy>Katherine Miles</cp:lastModifiedBy>
  <cp:revision>2455</cp:revision>
  <dcterms:created xsi:type="dcterms:W3CDTF">2017-02-14T14:45:15Z</dcterms:created>
  <dcterms:modified xsi:type="dcterms:W3CDTF">2017-12-01T11:39:30Z</dcterms:modified>
  <cp:category/>
</cp:coreProperties>
</file>