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22" r:id="rId1"/>
    <p:sldMasterId id="2147483961" r:id="rId2"/>
    <p:sldMasterId id="2147483974" r:id="rId3"/>
  </p:sldMasterIdLst>
  <p:notesMasterIdLst>
    <p:notesMasterId r:id="rId25"/>
  </p:notesMasterIdLst>
  <p:handoutMasterIdLst>
    <p:handoutMasterId r:id="rId26"/>
  </p:handoutMasterIdLst>
  <p:sldIdLst>
    <p:sldId id="309" r:id="rId4"/>
    <p:sldId id="323" r:id="rId5"/>
    <p:sldId id="341" r:id="rId6"/>
    <p:sldId id="353" r:id="rId7"/>
    <p:sldId id="384" r:id="rId8"/>
    <p:sldId id="385" r:id="rId9"/>
    <p:sldId id="354" r:id="rId10"/>
    <p:sldId id="381" r:id="rId11"/>
    <p:sldId id="355" r:id="rId12"/>
    <p:sldId id="357" r:id="rId13"/>
    <p:sldId id="343" r:id="rId14"/>
    <p:sldId id="358" r:id="rId15"/>
    <p:sldId id="359" r:id="rId16"/>
    <p:sldId id="360" r:id="rId17"/>
    <p:sldId id="351" r:id="rId18"/>
    <p:sldId id="383" r:id="rId19"/>
    <p:sldId id="361" r:id="rId20"/>
    <p:sldId id="363" r:id="rId21"/>
    <p:sldId id="382" r:id="rId22"/>
    <p:sldId id="362" r:id="rId23"/>
    <p:sldId id="379" r:id="rId24"/>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B1CA"/>
    <a:srgbClr val="94C6A2"/>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5" autoAdjust="0"/>
    <p:restoredTop sz="94033" autoAdjust="0"/>
  </p:normalViewPr>
  <p:slideViewPr>
    <p:cSldViewPr snapToGrid="0" snapToObjects="1">
      <p:cViewPr varScale="1">
        <p:scale>
          <a:sx n="72" d="100"/>
          <a:sy n="72" d="100"/>
        </p:scale>
        <p:origin x="98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0F1A8363-CB54-CC42-814E-26121CC2E488}" type="datetimeFigureOut">
              <a:rPr lang="en-US" smtClean="0"/>
              <a:t>5/18/2019</a:t>
            </a:fld>
            <a:endParaRPr lang="en-US"/>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A25196EB-1241-F54C-9EC1-924540D66FF0}" type="slidenum">
              <a:rPr lang="en-US" smtClean="0"/>
              <a:t>‹#›</a:t>
            </a:fld>
            <a:endParaRPr lang="en-US"/>
          </a:p>
        </p:txBody>
      </p:sp>
    </p:spTree>
    <p:extLst>
      <p:ext uri="{BB962C8B-B14F-4D97-AF65-F5344CB8AC3E}">
        <p14:creationId xmlns:p14="http://schemas.microsoft.com/office/powerpoint/2010/main" val="2616928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81D5D5CF-490D-41DB-908A-8A7E70CFD6E0}" type="datetimeFigureOut">
              <a:rPr lang="en-GB" smtClean="0"/>
              <a:t>18/05/2019</a:t>
            </a:fld>
            <a:endParaRPr lang="en-GB"/>
          </a:p>
        </p:txBody>
      </p:sp>
      <p:sp>
        <p:nvSpPr>
          <p:cNvPr id="4" name="Slide Image Placeholder 3"/>
          <p:cNvSpPr>
            <a:spLocks noGrp="1" noRot="1" noChangeAspect="1"/>
          </p:cNvSpPr>
          <p:nvPr>
            <p:ph type="sldImg" idx="2"/>
          </p:nvPr>
        </p:nvSpPr>
        <p:spPr>
          <a:xfrm>
            <a:off x="1176338" y="1233488"/>
            <a:ext cx="4445000" cy="3333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B7BCCB26-DE99-464A-9878-951ADC1F970B}" type="slidenum">
              <a:rPr lang="en-GB" smtClean="0"/>
              <a:t>‹#›</a:t>
            </a:fld>
            <a:endParaRPr lang="en-GB"/>
          </a:p>
        </p:txBody>
      </p:sp>
    </p:spTree>
    <p:extLst>
      <p:ext uri="{BB962C8B-B14F-4D97-AF65-F5344CB8AC3E}">
        <p14:creationId xmlns:p14="http://schemas.microsoft.com/office/powerpoint/2010/main" val="4008104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7BCCB26-DE99-464A-9878-951ADC1F970B}" type="slidenum">
              <a:rPr lang="en-GB" smtClean="0"/>
              <a:t>1</a:t>
            </a:fld>
            <a:endParaRPr lang="en-GB"/>
          </a:p>
        </p:txBody>
      </p:sp>
    </p:spTree>
    <p:extLst>
      <p:ext uri="{BB962C8B-B14F-4D97-AF65-F5344CB8AC3E}">
        <p14:creationId xmlns:p14="http://schemas.microsoft.com/office/powerpoint/2010/main" val="3896078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A863E77-0CA9-4400-9192-CB2624613E8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6405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DB83BFF-1567-4339-936E-A3AA7370F164}"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390040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CA0EA8-E2E4-4601-9AE9-4790BF5DB2A6}"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76629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27100"/>
            <a:ext cx="2057400" cy="51990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27100"/>
            <a:ext cx="6019800" cy="51990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53F07A-21DB-4C58-8FA1-BA8ABB6186D0}"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1738031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892562" y="6692900"/>
            <a:ext cx="2895600" cy="155575"/>
          </a:xfrm>
        </p:spPr>
        <p:txBody>
          <a:bodyPr/>
          <a:lstStyle/>
          <a:p>
            <a:endParaRPr lang="en-US"/>
          </a:p>
        </p:txBody>
      </p:sp>
      <p:sp>
        <p:nvSpPr>
          <p:cNvPr id="8" name="Picture Placeholder 7"/>
          <p:cNvSpPr>
            <a:spLocks noGrp="1"/>
          </p:cNvSpPr>
          <p:nvPr>
            <p:ph type="pic" sz="quarter" idx="13"/>
          </p:nvPr>
        </p:nvSpPr>
        <p:spPr>
          <a:xfrm>
            <a:off x="1387487" y="457383"/>
            <a:ext cx="2505075" cy="2497137"/>
          </a:xfrm>
        </p:spPr>
        <p:txBody>
          <a:bodyPr>
            <a:normAutofit/>
          </a:bodyPr>
          <a:lstStyle>
            <a:lvl1pPr>
              <a:defRPr sz="1800"/>
            </a:lvl1pPr>
          </a:lstStyle>
          <a:p>
            <a:r>
              <a:rPr lang="en-US"/>
              <a:t>Click icon to add picture</a:t>
            </a:r>
            <a:endParaRPr lang="en-US" dirty="0"/>
          </a:p>
        </p:txBody>
      </p:sp>
      <p:sp>
        <p:nvSpPr>
          <p:cNvPr id="7" name="Title 3"/>
          <p:cNvSpPr>
            <a:spLocks noGrp="1"/>
          </p:cNvSpPr>
          <p:nvPr>
            <p:ph type="title"/>
          </p:nvPr>
        </p:nvSpPr>
        <p:spPr>
          <a:xfrm>
            <a:off x="4178300" y="2790967"/>
            <a:ext cx="4660900" cy="1963596"/>
          </a:xfrm>
        </p:spPr>
        <p:txBody>
          <a:bodyPr/>
          <a:lstStyle/>
          <a:p>
            <a:r>
              <a:rPr lang="en-US"/>
              <a:t>Click to edit Master title style</a:t>
            </a:r>
            <a:endParaRPr lang="en-US" dirty="0"/>
          </a:p>
        </p:txBody>
      </p:sp>
      <p:sp>
        <p:nvSpPr>
          <p:cNvPr id="10" name="Picture Placeholder 7"/>
          <p:cNvSpPr>
            <a:spLocks noGrp="1"/>
          </p:cNvSpPr>
          <p:nvPr>
            <p:ph type="pic" sz="quarter" idx="14"/>
          </p:nvPr>
        </p:nvSpPr>
        <p:spPr>
          <a:xfrm>
            <a:off x="1378262" y="4642168"/>
            <a:ext cx="1778595" cy="1780404"/>
          </a:xfrm>
        </p:spPr>
        <p:txBody>
          <a:bodyPr>
            <a:normAutofit/>
          </a:bodyPr>
          <a:lstStyle>
            <a:lvl1pPr>
              <a:defRPr sz="1800"/>
            </a:lvl1pPr>
          </a:lstStyle>
          <a:p>
            <a:r>
              <a:rPr lang="en-US"/>
              <a:t>Click icon to add picture</a:t>
            </a:r>
            <a:endParaRPr lang="en-US" dirty="0"/>
          </a:p>
        </p:txBody>
      </p:sp>
    </p:spTree>
    <p:extLst>
      <p:ext uri="{BB962C8B-B14F-4D97-AF65-F5344CB8AC3E}">
        <p14:creationId xmlns:p14="http://schemas.microsoft.com/office/powerpoint/2010/main" val="769091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15737840-150A-4608-8A1A-8DA426928849}"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260236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23407F-4E33-42D2-9B8C-8D3A4ACEE407}"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2937932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C0B14E-C62D-4502-8CB1-528B8AA0B455}"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572349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FC37021-DDD1-4EAB-90BC-DA10CD28E5D4}" type="datetime1">
              <a:rPr lang="en-US" smtClean="0"/>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0069657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D0BAD7-A64B-4F97-AB85-8BDBD3290047}" type="datetime1">
              <a:rPr lang="en-US" smtClean="0"/>
              <a:t>5/18/2019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9423694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8AC00C-1324-4231-AFC9-65210523323C}" type="datetime1">
              <a:rPr lang="en-US" smtClean="0"/>
              <a:t>5/18/2019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3517395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02B584-1161-425F-A279-97EA937B463F}" type="datetime1">
              <a:rPr lang="en-US" smtClean="0"/>
              <a:t>5/18/2019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2191369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B67450-81AB-4DF7-8276-CEC111B949C2}"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0849970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68A6C0B-E3D1-43B4-9D2C-83D97C335C56}" type="datetime1">
              <a:rPr lang="en-US" smtClean="0"/>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41819339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8C62ABE-44D1-4C75-92F5-87D12E98D53A}" type="datetime1">
              <a:rPr lang="en-US" smtClean="0"/>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5278217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EAA783-7A38-427D-A4A9-FC5B047C2A99}"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11830868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0BFBDA-8975-40FC-8689-D5E36EF047C1}"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22223225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892562" y="6692900"/>
            <a:ext cx="2895600" cy="155575"/>
          </a:xfrm>
        </p:spPr>
        <p:txBody>
          <a:bodyPr/>
          <a:lstStyle/>
          <a:p>
            <a:endParaRPr lang="en-US"/>
          </a:p>
        </p:txBody>
      </p:sp>
      <p:sp>
        <p:nvSpPr>
          <p:cNvPr id="8" name="Picture Placeholder 7"/>
          <p:cNvSpPr>
            <a:spLocks noGrp="1"/>
          </p:cNvSpPr>
          <p:nvPr>
            <p:ph type="pic" sz="quarter" idx="13"/>
          </p:nvPr>
        </p:nvSpPr>
        <p:spPr>
          <a:xfrm>
            <a:off x="1387487" y="457383"/>
            <a:ext cx="2505075" cy="2497137"/>
          </a:xfrm>
        </p:spPr>
        <p:txBody>
          <a:bodyPr>
            <a:normAutofit/>
          </a:bodyPr>
          <a:lstStyle>
            <a:lvl1pPr>
              <a:defRPr sz="1800"/>
            </a:lvl1pPr>
          </a:lstStyle>
          <a:p>
            <a:r>
              <a:rPr lang="en-US"/>
              <a:t>Click icon to add picture</a:t>
            </a:r>
            <a:endParaRPr lang="en-US" dirty="0"/>
          </a:p>
        </p:txBody>
      </p:sp>
      <p:sp>
        <p:nvSpPr>
          <p:cNvPr id="7" name="Title 3"/>
          <p:cNvSpPr>
            <a:spLocks noGrp="1"/>
          </p:cNvSpPr>
          <p:nvPr>
            <p:ph type="title"/>
          </p:nvPr>
        </p:nvSpPr>
        <p:spPr>
          <a:xfrm>
            <a:off x="4178300" y="2790967"/>
            <a:ext cx="4660900" cy="1963596"/>
          </a:xfrm>
        </p:spPr>
        <p:txBody>
          <a:bodyPr/>
          <a:lstStyle/>
          <a:p>
            <a:r>
              <a:rPr lang="en-US"/>
              <a:t>Click to edit Master title style</a:t>
            </a:r>
            <a:endParaRPr lang="en-US" dirty="0"/>
          </a:p>
        </p:txBody>
      </p:sp>
      <p:sp>
        <p:nvSpPr>
          <p:cNvPr id="10" name="Picture Placeholder 7"/>
          <p:cNvSpPr>
            <a:spLocks noGrp="1"/>
          </p:cNvSpPr>
          <p:nvPr>
            <p:ph type="pic" sz="quarter" idx="14"/>
          </p:nvPr>
        </p:nvSpPr>
        <p:spPr>
          <a:xfrm>
            <a:off x="1378262" y="4642168"/>
            <a:ext cx="1778595" cy="1780404"/>
          </a:xfrm>
        </p:spPr>
        <p:txBody>
          <a:bodyPr>
            <a:normAutofit/>
          </a:bodyPr>
          <a:lstStyle>
            <a:lvl1pPr>
              <a:defRPr sz="1800"/>
            </a:lvl1pPr>
          </a:lstStyle>
          <a:p>
            <a:r>
              <a:rPr lang="en-US"/>
              <a:t>Click icon to add picture</a:t>
            </a:r>
            <a:endParaRPr lang="en-US" dirty="0"/>
          </a:p>
        </p:txBody>
      </p:sp>
    </p:spTree>
    <p:extLst>
      <p:ext uri="{BB962C8B-B14F-4D97-AF65-F5344CB8AC3E}">
        <p14:creationId xmlns:p14="http://schemas.microsoft.com/office/powerpoint/2010/main" val="15825881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15737840-150A-4608-8A1A-8DA426928849}" type="datetime1">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63039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23407F-4E33-42D2-9B8C-8D3A4ACEE407}" type="datetime1">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8997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C0B14E-C62D-4502-8CB1-528B8AA0B455}" type="datetime1">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31793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FC37021-DDD1-4EAB-90BC-DA10CD28E5D4}" type="datetime1">
              <a:rPr lang="en-US" smtClean="0">
                <a:solidFill>
                  <a:prstClr val="black">
                    <a:tint val="75000"/>
                  </a:prstClr>
                </a:solidFill>
              </a:rPr>
              <a:pPr/>
              <a:t>5/18/2019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11160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D0BAD7-A64B-4F97-AB85-8BDBD3290047}" type="datetime1">
              <a:rPr lang="en-US" smtClean="0">
                <a:solidFill>
                  <a:prstClr val="black">
                    <a:tint val="75000"/>
                  </a:prstClr>
                </a:solidFill>
              </a:rPr>
              <a:pPr/>
              <a:t>5/18/2019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198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479801"/>
            <a:ext cx="7772400" cy="2314574"/>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1231901"/>
            <a:ext cx="7772400" cy="22478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EF93C8-08E6-4069-A3FA-6F45FD351313}" type="datetime1">
              <a:rPr lang="en-US" smtClean="0"/>
              <a:t>5/18/2019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158593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8AC00C-1324-4231-AFC9-65210523323C}" type="datetime1">
              <a:rPr lang="en-US" smtClean="0">
                <a:solidFill>
                  <a:prstClr val="black">
                    <a:tint val="75000"/>
                  </a:prstClr>
                </a:solidFill>
              </a:rPr>
              <a:pPr/>
              <a:t>5/18/2019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51261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02B584-1161-425F-A279-97EA937B463F}" type="datetime1">
              <a:rPr lang="en-US" smtClean="0">
                <a:solidFill>
                  <a:prstClr val="black">
                    <a:tint val="75000"/>
                  </a:prstClr>
                </a:solidFill>
              </a:rPr>
              <a:pPr/>
              <a:t>5/18/2019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151593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68A6C0B-E3D1-43B4-9D2C-83D97C335C56}" type="datetime1">
              <a:rPr lang="en-US" smtClean="0">
                <a:solidFill>
                  <a:prstClr val="black">
                    <a:tint val="75000"/>
                  </a:prstClr>
                </a:solidFill>
              </a:rPr>
              <a:pPr/>
              <a:t>5/18/2019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25024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8C62ABE-44D1-4C75-92F5-87D12E98D53A}" type="datetime1">
              <a:rPr lang="en-US" smtClean="0">
                <a:solidFill>
                  <a:prstClr val="black">
                    <a:tint val="75000"/>
                  </a:prstClr>
                </a:solidFill>
              </a:rPr>
              <a:pPr/>
              <a:t>5/18/2019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915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EAA783-7A38-427D-A4A9-FC5B047C2A99}" type="datetime1">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6741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0BFBDA-8975-40FC-8689-D5E36EF047C1}" type="datetime1">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4531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892562" y="6692900"/>
            <a:ext cx="2895600" cy="155575"/>
          </a:xfrm>
        </p:spPr>
        <p:txBody>
          <a:bodyPr/>
          <a:lstStyle/>
          <a:p>
            <a:endParaRPr lang="en-US">
              <a:solidFill>
                <a:prstClr val="black">
                  <a:tint val="75000"/>
                </a:prstClr>
              </a:solidFill>
            </a:endParaRPr>
          </a:p>
        </p:txBody>
      </p:sp>
      <p:sp>
        <p:nvSpPr>
          <p:cNvPr id="8" name="Picture Placeholder 7"/>
          <p:cNvSpPr>
            <a:spLocks noGrp="1"/>
          </p:cNvSpPr>
          <p:nvPr>
            <p:ph type="pic" sz="quarter" idx="13"/>
          </p:nvPr>
        </p:nvSpPr>
        <p:spPr>
          <a:xfrm>
            <a:off x="1387487" y="457383"/>
            <a:ext cx="2505075" cy="2497137"/>
          </a:xfrm>
        </p:spPr>
        <p:txBody>
          <a:bodyPr>
            <a:normAutofit/>
          </a:bodyPr>
          <a:lstStyle>
            <a:lvl1pPr>
              <a:defRPr sz="1800"/>
            </a:lvl1pPr>
          </a:lstStyle>
          <a:p>
            <a:r>
              <a:rPr lang="en-US"/>
              <a:t>Click icon to add picture</a:t>
            </a:r>
            <a:endParaRPr lang="en-US" dirty="0"/>
          </a:p>
        </p:txBody>
      </p:sp>
      <p:sp>
        <p:nvSpPr>
          <p:cNvPr id="7" name="Title 3"/>
          <p:cNvSpPr>
            <a:spLocks noGrp="1"/>
          </p:cNvSpPr>
          <p:nvPr>
            <p:ph type="title"/>
          </p:nvPr>
        </p:nvSpPr>
        <p:spPr>
          <a:xfrm>
            <a:off x="4178300" y="2790967"/>
            <a:ext cx="4660900" cy="1963596"/>
          </a:xfrm>
        </p:spPr>
        <p:txBody>
          <a:bodyPr/>
          <a:lstStyle/>
          <a:p>
            <a:r>
              <a:rPr lang="en-US"/>
              <a:t>Click to edit Master title style</a:t>
            </a:r>
            <a:endParaRPr lang="en-US" dirty="0"/>
          </a:p>
        </p:txBody>
      </p:sp>
      <p:sp>
        <p:nvSpPr>
          <p:cNvPr id="10" name="Picture Placeholder 7"/>
          <p:cNvSpPr>
            <a:spLocks noGrp="1"/>
          </p:cNvSpPr>
          <p:nvPr>
            <p:ph type="pic" sz="quarter" idx="14"/>
          </p:nvPr>
        </p:nvSpPr>
        <p:spPr>
          <a:xfrm>
            <a:off x="1378262" y="4642168"/>
            <a:ext cx="1778595" cy="1780404"/>
          </a:xfrm>
        </p:spPr>
        <p:txBody>
          <a:bodyPr>
            <a:normAutofit/>
          </a:bodyPr>
          <a:lstStyle>
            <a:lvl1pPr>
              <a:defRPr sz="1800"/>
            </a:lvl1pPr>
          </a:lstStyle>
          <a:p>
            <a:r>
              <a:rPr lang="en-US"/>
              <a:t>Click icon to add picture</a:t>
            </a:r>
            <a:endParaRPr lang="en-US" dirty="0"/>
          </a:p>
        </p:txBody>
      </p:sp>
    </p:spTree>
    <p:extLst>
      <p:ext uri="{BB962C8B-B14F-4D97-AF65-F5344CB8AC3E}">
        <p14:creationId xmlns:p14="http://schemas.microsoft.com/office/powerpoint/2010/main" val="13411451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Slide content">
    <p:spTree>
      <p:nvGrpSpPr>
        <p:cNvPr id="1" name=""/>
        <p:cNvGrpSpPr/>
        <p:nvPr/>
      </p:nvGrpSpPr>
      <p:grpSpPr>
        <a:xfrm>
          <a:off x="0" y="0"/>
          <a:ext cx="0" cy="0"/>
          <a:chOff x="0" y="0"/>
          <a:chExt cx="0" cy="0"/>
        </a:xfrm>
      </p:grpSpPr>
      <p:sp>
        <p:nvSpPr>
          <p:cNvPr id="16" name="Text Placeholder 15"/>
          <p:cNvSpPr>
            <a:spLocks noGrp="1"/>
          </p:cNvSpPr>
          <p:nvPr>
            <p:ph type="body" sz="quarter" idx="10"/>
          </p:nvPr>
        </p:nvSpPr>
        <p:spPr>
          <a:xfrm>
            <a:off x="457200" y="1295400"/>
            <a:ext cx="8153400" cy="5257800"/>
          </a:xfrm>
          <a:prstGeom prst="rect">
            <a:avLst/>
          </a:prstGeom>
        </p:spPr>
        <p:txBody>
          <a:bodyPr/>
          <a:lstStyle>
            <a:lvl1pPr marL="0" indent="0">
              <a:buNone/>
              <a:defRPr sz="2400">
                <a:solidFill>
                  <a:srgbClr val="404040"/>
                </a:solidFill>
              </a:defRPr>
            </a:lvl1pPr>
            <a:lvl2pPr marL="804672" indent="-347472">
              <a:buFont typeface="Arial" pitchFamily="34" charset="0"/>
              <a:buChar char="•"/>
              <a:defRPr sz="2400">
                <a:solidFill>
                  <a:srgbClr val="404040"/>
                </a:solidFill>
              </a:defRPr>
            </a:lvl2pPr>
            <a:lvl3pPr marL="1261872" indent="-347472">
              <a:buFont typeface="Wingdings" pitchFamily="2" charset="2"/>
              <a:buChar char="ü"/>
              <a:defRPr sz="2400">
                <a:solidFill>
                  <a:srgbClr val="404040"/>
                </a:solidFill>
              </a:defRPr>
            </a:lvl3pPr>
            <a:lvl4pPr indent="-347472">
              <a:defRPr sz="2400">
                <a:solidFill>
                  <a:srgbClr val="404040"/>
                </a:solidFill>
              </a:defRPr>
            </a:lvl4pPr>
            <a:lvl5pPr indent="-347472">
              <a:buFont typeface="Arial" pitchFamily="34" charset="0"/>
              <a:buChar char="•"/>
              <a:defRPr sz="2400">
                <a:solidFill>
                  <a:srgbClr val="40404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3"/>
          <p:cNvSpPr>
            <a:spLocks noGrp="1"/>
          </p:cNvSpPr>
          <p:nvPr>
            <p:ph type="title" hasCustomPrompt="1"/>
          </p:nvPr>
        </p:nvSpPr>
        <p:spPr>
          <a:xfrm>
            <a:off x="457200" y="304800"/>
            <a:ext cx="7391400" cy="609600"/>
          </a:xfrm>
          <a:prstGeom prst="rect">
            <a:avLst/>
          </a:prstGeom>
        </p:spPr>
        <p:txBody>
          <a:bodyPr/>
          <a:lstStyle>
            <a:lvl1pPr algn="l">
              <a:defRPr sz="3200" b="1">
                <a:solidFill>
                  <a:srgbClr val="404040"/>
                </a:solidFill>
              </a:defRPr>
            </a:lvl1p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dirty="0">
                <a:solidFill>
                  <a:srgbClr val="000000"/>
                </a:solidFill>
                <a:latin typeface="Myriad Pro" pitchFamily="34" charset="0"/>
              </a:rPr>
              <a:t>Title. 32pt Myriad Pro bold. Align center</a:t>
            </a:r>
            <a:endParaRPr lang="en-US" sz="3200" dirty="0">
              <a:solidFill>
                <a:srgbClr val="000000"/>
              </a:solidFill>
              <a:latin typeface="Myriad Pro" pitchFamily="34" charset="0"/>
            </a:endParaRPr>
          </a:p>
        </p:txBody>
      </p:sp>
    </p:spTree>
    <p:extLst>
      <p:ext uri="{BB962C8B-B14F-4D97-AF65-F5344CB8AC3E}">
        <p14:creationId xmlns:p14="http://schemas.microsoft.com/office/powerpoint/2010/main" val="168341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93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93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9EF83-95F8-460A-8BC6-88EED384F07B}" type="datetime1">
              <a:rPr lang="en-US" smtClean="0"/>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37567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60400" y="9763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60400" y="16160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48225" y="9763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48225" y="16160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E9B493-AA0F-4EE3-B699-43BB67DC06CE}" type="datetime1">
              <a:rPr lang="en-US" smtClean="0"/>
              <a:t>5/18/2019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1774236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941781-D559-45DF-9E41-1A52ACE6A18A}" type="datetime1">
              <a:rPr lang="en-US" smtClean="0"/>
              <a:t>5/18/2019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02345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D6772C-BD52-4B30-9D6F-1FBB194EEDED}" type="datetime1">
              <a:rPr lang="en-US" smtClean="0"/>
              <a:t>5/18/2019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3415893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9398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082800"/>
            <a:ext cx="3008313" cy="4043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D5A2BB-1D5D-4DC0-ABD7-7210E5FF75DB}" type="datetime1">
              <a:rPr lang="en-US" smtClean="0"/>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2056515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06499"/>
            <a:ext cx="5486400" cy="3521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A1ED14-69F1-4C22-9CD7-E6945E4CCFE5}" type="datetime1">
              <a:rPr lang="en-US" smtClean="0"/>
              <a:t>5/18/2019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D4CA99-DF90-4FF3-B442-BB7438910425}" type="slidenum">
              <a:rPr lang="en-US" smtClean="0"/>
              <a:t>‹#›</a:t>
            </a:fld>
            <a:endParaRPr lang="en-US"/>
          </a:p>
        </p:txBody>
      </p:sp>
    </p:spTree>
    <p:extLst>
      <p:ext uri="{BB962C8B-B14F-4D97-AF65-F5344CB8AC3E}">
        <p14:creationId xmlns:p14="http://schemas.microsoft.com/office/powerpoint/2010/main" val="174821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1.jpe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4"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2311400" y="127000"/>
            <a:ext cx="6604000" cy="5715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990600"/>
            <a:ext cx="8458200" cy="5135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1B5758-380E-4454-9ECE-FF2873BAD557}" type="datetime1">
              <a:rPr lang="en-US" smtClean="0"/>
              <a:t>5/18/2019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4CA99-DF90-4FF3-B442-BB7438910425}" type="slidenum">
              <a:rPr lang="en-US" smtClean="0"/>
              <a:t>‹#›</a:t>
            </a:fld>
            <a:endParaRPr lang="en-US"/>
          </a:p>
        </p:txBody>
      </p:sp>
    </p:spTree>
    <p:extLst>
      <p:ext uri="{BB962C8B-B14F-4D97-AF65-F5344CB8AC3E}">
        <p14:creationId xmlns:p14="http://schemas.microsoft.com/office/powerpoint/2010/main" val="3553309968"/>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 id="2147483934" r:id="rId12"/>
  </p:sldLayoutIdLst>
  <p:hf hdr="0" ftr="0" dt="0"/>
  <p:txStyles>
    <p:titleStyle>
      <a:lvl1pPr algn="ctr"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C1F9E68-C120-4B29-8F59-95C073F4741E}" type="datetime1">
              <a:rPr lang="en-US" smtClean="0"/>
              <a:t>5/18/2019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D4CA99-DF90-4FF3-B442-BB7438910425}" type="slidenum">
              <a:rPr lang="en-US" smtClean="0"/>
              <a:t>‹#›</a:t>
            </a:fld>
            <a:endParaRPr lang="en-US"/>
          </a:p>
        </p:txBody>
      </p:sp>
      <p:pic>
        <p:nvPicPr>
          <p:cNvPr id="7" name="Picture 6"/>
          <p:cNvPicPr>
            <a:picLocks noChangeAspect="1"/>
          </p:cNvPicPr>
          <p:nvPr userDrawn="1"/>
        </p:nvPicPr>
        <p:blipFill>
          <a:blip r:embed="rId14"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999760383"/>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 id="2147483973"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C1F9E68-C120-4B29-8F59-95C073F4741E}" type="datetime1">
              <a:rPr lang="en-US" smtClean="0">
                <a:solidFill>
                  <a:prstClr val="black">
                    <a:tint val="75000"/>
                  </a:prstClr>
                </a:solidFill>
              </a:rPr>
              <a:pPr/>
              <a:t>5/18/2019</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D4CA99-DF90-4FF3-B442-BB7438910425}" type="slidenum">
              <a:rPr lang="en-US" smtClean="0">
                <a:solidFill>
                  <a:prstClr val="black">
                    <a:tint val="75000"/>
                  </a:prstClr>
                </a:solidFill>
              </a:rPr>
              <a:pPr/>
              <a:t>‹#›</a:t>
            </a:fld>
            <a:endParaRPr lang="en-US">
              <a:solidFill>
                <a:prstClr val="black">
                  <a:tint val="75000"/>
                </a:prstClr>
              </a:solidFill>
            </a:endParaRPr>
          </a:p>
        </p:txBody>
      </p:sp>
      <p:pic>
        <p:nvPicPr>
          <p:cNvPr id="7" name="Picture 6"/>
          <p:cNvPicPr>
            <a:picLocks noChangeAspect="1"/>
          </p:cNvPicPr>
          <p:nvPr userDrawn="1"/>
        </p:nvPicPr>
        <p:blipFill>
          <a:blip r:embed="rId15"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902204478"/>
      </p:ext>
    </p:extLst>
  </p:cSld>
  <p:clrMap bg1="lt1" tx1="dk1" bg2="lt2" tx2="dk2" accent1="accent1" accent2="accent2" accent3="accent3" accent4="accent4" accent5="accent5" accent6="accent6" hlink="hlink" folHlink="folHlink"/>
  <p:sldLayoutIdLst>
    <p:sldLayoutId id="2147483975" r:id="rId1"/>
    <p:sldLayoutId id="2147483976" r:id="rId2"/>
    <p:sldLayoutId id="2147483977" r:id="rId3"/>
    <p:sldLayoutId id="2147483978" r:id="rId4"/>
    <p:sldLayoutId id="2147483979" r:id="rId5"/>
    <p:sldLayoutId id="2147483980" r:id="rId6"/>
    <p:sldLayoutId id="2147483981" r:id="rId7"/>
    <p:sldLayoutId id="2147483982" r:id="rId8"/>
    <p:sldLayoutId id="2147483983" r:id="rId9"/>
    <p:sldLayoutId id="2147483984" r:id="rId10"/>
    <p:sldLayoutId id="2147483985" r:id="rId11"/>
    <p:sldLayoutId id="2147483986" r:id="rId12"/>
    <p:sldLayoutId id="2147483987" r:id="rId13"/>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4.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hyperlink" Target="http://www.undp.org/content/dam/undp/library/corporate/Social-and-Environmental-Policies-and-Procedures/UNDPs-Social-and-Environmental-Standards-ENGLISH.pdf" TargetMode="Externa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hyperlink" Target="mailto:ls.procurement@undp.org" TargetMode="Externa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8" Type="http://schemas.openxmlformats.org/officeDocument/2006/relationships/hyperlink" Target="mailto:ls.procurement@undp.org" TargetMode="External"/><Relationship Id="rId3" Type="http://schemas.openxmlformats.org/officeDocument/2006/relationships/image" Target="../media/image10.emf"/><Relationship Id="rId7" Type="http://schemas.openxmlformats.org/officeDocument/2006/relationships/hyperlink" Target="https://eur03.safelinks.protection.outlook.com/?url=http%3A%2F%2Funcdf.link%2Fse4all&amp;data=02%7C01%7Cdmitry.pozhidaev%40uncdf.org%7Cced5ef2d86d844fb7df208d6d550914f%7Cb3e5db5e2944483799f57488ace54319%7C0%7C0%7C636930939338511067&amp;sdata=pEMVK1FKcffdHVIQ9MG8R5gjY7sgEdturm6RILPMpL8%3D&amp;reserved=0" TargetMode="External"/><Relationship Id="rId2" Type="http://schemas.openxmlformats.org/officeDocument/2006/relationships/image" Target="../media/image9.png"/><Relationship Id="rId1" Type="http://schemas.openxmlformats.org/officeDocument/2006/relationships/slideLayout" Target="../slideLayouts/slideLayout18.xml"/><Relationship Id="rId6" Type="http://schemas.openxmlformats.org/officeDocument/2006/relationships/hyperlink" Target="http://procurement-notices.undp.org/view_notice.cfm?notice_id=55547" TargetMode="External"/><Relationship Id="rId5" Type="http://schemas.openxmlformats.org/officeDocument/2006/relationships/image" Target="../media/image12.emf"/><Relationship Id="rId4" Type="http://schemas.openxmlformats.org/officeDocument/2006/relationships/image" Target="../media/image11.emf"/><Relationship Id="rId9"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hyperlink" Target="mailto:ls.procurement@undp.org" TargetMode="Externa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2.xml"/><Relationship Id="rId1" Type="http://schemas.openxmlformats.org/officeDocument/2006/relationships/slideLayout" Target="../slideLayouts/slideLayout31.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5.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50485" y="3441040"/>
            <a:ext cx="7724285" cy="643697"/>
          </a:xfrm>
        </p:spPr>
        <p:txBody>
          <a:bodyPr>
            <a:noAutofit/>
          </a:bodyPr>
          <a:lstStyle/>
          <a:p>
            <a:r>
              <a:rPr lang="en-ZA" sz="4000" dirty="0">
                <a:latin typeface="+mn-lt"/>
              </a:rPr>
              <a:t>FINANCIAL SUPPORT SCHEME (FSS)</a:t>
            </a:r>
            <a:endParaRPr lang="en-US" sz="4000" dirty="0">
              <a:latin typeface="+mn-lt"/>
            </a:endParaRPr>
          </a:p>
        </p:txBody>
      </p:sp>
      <p:sp>
        <p:nvSpPr>
          <p:cNvPr id="2" name="TextBox 1"/>
          <p:cNvSpPr txBox="1"/>
          <p:nvPr/>
        </p:nvSpPr>
        <p:spPr>
          <a:xfrm>
            <a:off x="878292" y="4809572"/>
            <a:ext cx="7507719" cy="646331"/>
          </a:xfrm>
          <a:prstGeom prst="rect">
            <a:avLst/>
          </a:prstGeom>
          <a:noFill/>
        </p:spPr>
        <p:txBody>
          <a:bodyPr wrap="square" rtlCol="0">
            <a:spAutoFit/>
          </a:bodyPr>
          <a:lstStyle/>
          <a:p>
            <a:r>
              <a:rPr lang="en-US" b="1" dirty="0"/>
              <a:t>Funding 10 renewable energy-based mini-grids and 10 Village Energy Centres in 5 districts of Lesotho</a:t>
            </a:r>
          </a:p>
        </p:txBody>
      </p:sp>
      <p:sp>
        <p:nvSpPr>
          <p:cNvPr id="16" name="TextBox 15">
            <a:extLst>
              <a:ext uri="{FF2B5EF4-FFF2-40B4-BE49-F238E27FC236}">
                <a16:creationId xmlns:a16="http://schemas.microsoft.com/office/drawing/2014/main" id="{26D526B4-BD78-4369-A679-64A016A36E4E}"/>
              </a:ext>
            </a:extLst>
          </p:cNvPr>
          <p:cNvSpPr txBox="1"/>
          <p:nvPr/>
        </p:nvSpPr>
        <p:spPr>
          <a:xfrm>
            <a:off x="0" y="903014"/>
            <a:ext cx="8578516" cy="830996"/>
          </a:xfrm>
          <a:prstGeom prst="rect">
            <a:avLst/>
          </a:prstGeom>
          <a:noFill/>
        </p:spPr>
        <p:txBody>
          <a:bodyPr wrap="square" rtlCol="0">
            <a:spAutoFit/>
          </a:bodyPr>
          <a:lstStyle/>
          <a:p>
            <a:endParaRPr lang="en-US" sz="2400" dirty="0"/>
          </a:p>
        </p:txBody>
      </p:sp>
      <p:pic>
        <p:nvPicPr>
          <p:cNvPr id="2058" name="Picture 4" descr="SE4ALL logos-03">
            <a:extLst>
              <a:ext uri="{FF2B5EF4-FFF2-40B4-BE49-F238E27FC236}">
                <a16:creationId xmlns:a16="http://schemas.microsoft.com/office/drawing/2014/main" id="{F7F6B6A8-CB52-473B-9FA1-2CAC34A0851B}"/>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86200" y="914400"/>
            <a:ext cx="685800" cy="733425"/>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1">
            <a:extLst>
              <a:ext uri="{FF2B5EF4-FFF2-40B4-BE49-F238E27FC236}">
                <a16:creationId xmlns:a16="http://schemas.microsoft.com/office/drawing/2014/main" id="{21A740FC-23D1-420E-8F90-0EBBDC9257D3}"/>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7839075" y="903013"/>
            <a:ext cx="714375" cy="69532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2" descr="UNDP_LOGO">
            <a:extLst>
              <a:ext uri="{FF2B5EF4-FFF2-40B4-BE49-F238E27FC236}">
                <a16:creationId xmlns:a16="http://schemas.microsoft.com/office/drawing/2014/main" id="{DE314CEF-635D-4C75-A657-93D7DCC97377}"/>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6445250" y="914400"/>
            <a:ext cx="434975" cy="838200"/>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
            <a:extLst>
              <a:ext uri="{FF2B5EF4-FFF2-40B4-BE49-F238E27FC236}">
                <a16:creationId xmlns:a16="http://schemas.microsoft.com/office/drawing/2014/main" id="{CF3A1FA6-2C61-4671-8FB9-B8AE79300C9B}"/>
              </a:ext>
            </a:extLst>
          </p:cNvPr>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2024856" y="908133"/>
            <a:ext cx="760413" cy="750887"/>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3">
            <a:extLst>
              <a:ext uri="{FF2B5EF4-FFF2-40B4-BE49-F238E27FC236}">
                <a16:creationId xmlns:a16="http://schemas.microsoft.com/office/drawing/2014/main" id="{5D4EC167-A295-4754-AFE5-B9FFEB3515D1}"/>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4">
            <a:extLst>
              <a:ext uri="{FF2B5EF4-FFF2-40B4-BE49-F238E27FC236}">
                <a16:creationId xmlns:a16="http://schemas.microsoft.com/office/drawing/2014/main" id="{90FEA974-D309-413D-B0AD-C6861B0BF3A4}"/>
              </a:ext>
            </a:extLst>
          </p:cNvPr>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ZA" altLang="en-US" sz="1400" b="0" i="0" u="none" strike="noStrike" cap="none" normalizeH="0" baseline="0">
                <a:ln>
                  <a:noFill/>
                </a:ln>
                <a:solidFill>
                  <a:srgbClr val="1F497D"/>
                </a:solidFill>
                <a:effectLst/>
                <a:latin typeface="Arial" panose="020B0604020202020204" pitchFamily="34" charset="0"/>
                <a:ea typeface="Times New Roman" panose="02020603050405020304" pitchFamily="18" charset="0"/>
                <a:cs typeface="Times New Roman" panose="02020603050405020304" pitchFamily="18" charset="0"/>
              </a:rPr>
              <a:t>                                       </a:t>
            </a:r>
            <a:endParaRPr kumimoji="0" lang="en-ZA"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15">
            <a:extLst>
              <a:ext uri="{FF2B5EF4-FFF2-40B4-BE49-F238E27FC236}">
                <a16:creationId xmlns:a16="http://schemas.microsoft.com/office/drawing/2014/main" id="{DB86022D-B749-40F5-9210-1653B77E36E3}"/>
              </a:ext>
            </a:extLst>
          </p:cNvPr>
          <p:cNvSpPr>
            <a:spLocks noChangeArrowheads="1"/>
          </p:cNvSpPr>
          <p:nvPr/>
        </p:nvSpPr>
        <p:spPr bwMode="auto">
          <a:xfrm>
            <a:off x="0" y="11906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ZA" altLang="en-US" sz="1400" b="0" i="0" u="none" strike="noStrike" cap="none" normalizeH="0" baseline="0">
                <a:ln>
                  <a:noFill/>
                </a:ln>
                <a:solidFill>
                  <a:srgbClr val="1F497D"/>
                </a:solidFill>
                <a:effectLst/>
                <a:latin typeface="Arial" panose="020B0604020202020204" pitchFamily="34" charset="0"/>
                <a:ea typeface="Times New Roman" panose="02020603050405020304" pitchFamily="18" charset="0"/>
                <a:cs typeface="Times New Roman" panose="02020603050405020304" pitchFamily="18" charset="0"/>
              </a:rPr>
              <a:t>           	</a:t>
            </a:r>
            <a:endParaRPr kumimoji="0" lang="en-ZA"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16">
            <a:extLst>
              <a:ext uri="{FF2B5EF4-FFF2-40B4-BE49-F238E27FC236}">
                <a16:creationId xmlns:a16="http://schemas.microsoft.com/office/drawing/2014/main" id="{72C34E2F-E903-42FA-866A-B926D798379D}"/>
              </a:ext>
            </a:extLst>
          </p:cNvPr>
          <p:cNvSpPr>
            <a:spLocks noChangeArrowheads="1"/>
          </p:cNvSpPr>
          <p:nvPr/>
        </p:nvSpPr>
        <p:spPr bwMode="auto">
          <a:xfrm>
            <a:off x="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16">
            <a:extLst>
              <a:ext uri="{FF2B5EF4-FFF2-40B4-BE49-F238E27FC236}">
                <a16:creationId xmlns:a16="http://schemas.microsoft.com/office/drawing/2014/main" id="{3BD90DC0-882B-4C3B-824D-6738C435F10B}"/>
              </a:ext>
            </a:extLst>
          </p:cNvPr>
          <p:cNvSpPr/>
          <p:nvPr/>
        </p:nvSpPr>
        <p:spPr>
          <a:xfrm>
            <a:off x="878291" y="1843899"/>
            <a:ext cx="7796479" cy="779444"/>
          </a:xfrm>
          <a:prstGeom prst="rect">
            <a:avLst/>
          </a:prstGeom>
        </p:spPr>
        <p:txBody>
          <a:bodyPr wrap="square">
            <a:spAutoFit/>
          </a:bodyPr>
          <a:lstStyle/>
          <a:p>
            <a:pPr>
              <a:lnSpc>
                <a:spcPct val="115000"/>
              </a:lnSpc>
            </a:pPr>
            <a:r>
              <a:rPr lang="en-US" sz="2000" b="1" dirty="0">
                <a:ea typeface="Times New Roman" panose="02020603050405020304" pitchFamily="18" charset="0"/>
                <a:cs typeface="Arial" panose="020B0604020202020204" pitchFamily="34" charset="0"/>
              </a:rPr>
              <a:t>Development of Cornerstone Public Policies and Institutional Capacities to acceleration Sustainable Energy for All (SE4All) Progress</a:t>
            </a:r>
            <a:endParaRPr lang="en-US" sz="2000" dirty="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77555914"/>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74563"/>
            <a:ext cx="7886700" cy="615553"/>
          </a:xfrm>
        </p:spPr>
        <p:txBody>
          <a:bodyPr>
            <a:noAutofit/>
          </a:bodyPr>
          <a:lstStyle/>
          <a:p>
            <a:r>
              <a:rPr lang="en-US" sz="2800" b="1" dirty="0">
                <a:solidFill>
                  <a:schemeClr val="accent1"/>
                </a:solidFill>
              </a:rPr>
              <a:t>Financial Services provided by the FSS to each of the Village Energy Centres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D4CA99-DF90-4FF3-B442-BB7438910425}"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9DE7D101-8244-4C2A-862D-A5536EB2FD49}"/>
              </a:ext>
            </a:extLst>
          </p:cNvPr>
          <p:cNvSpPr/>
          <p:nvPr/>
        </p:nvSpPr>
        <p:spPr>
          <a:xfrm>
            <a:off x="2286000" y="31331"/>
            <a:ext cx="6589058" cy="61555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400" b="0" i="0" u="none" strike="noStrike" kern="1200" cap="none" spc="0" normalizeH="0" baseline="0" noProof="0" dirty="0">
                <a:ln>
                  <a:noFill/>
                </a:ln>
                <a:solidFill>
                  <a:prstClr val="white"/>
                </a:solidFill>
                <a:effectLst/>
                <a:uLnTx/>
                <a:uFillTx/>
                <a:latin typeface="Calibri" panose="020F0502020204030204"/>
                <a:ea typeface="+mn-ea"/>
                <a:cs typeface="+mn-cs"/>
              </a:rPr>
              <a:t>FINANCIAL SUPPORT SCHEME (FSS)</a:t>
            </a:r>
            <a:endParaRPr kumimoji="0" lang="en-US" sz="3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Content Placeholder 6">
            <a:extLst>
              <a:ext uri="{FF2B5EF4-FFF2-40B4-BE49-F238E27FC236}">
                <a16:creationId xmlns:a16="http://schemas.microsoft.com/office/drawing/2014/main" id="{CF7FAB2F-F17D-48E8-9BDB-048869648EE2}"/>
              </a:ext>
            </a:extLst>
          </p:cNvPr>
          <p:cNvSpPr>
            <a:spLocks noGrp="1"/>
          </p:cNvSpPr>
          <p:nvPr>
            <p:ph idx="1"/>
          </p:nvPr>
        </p:nvSpPr>
        <p:spPr>
          <a:xfrm>
            <a:off x="592554" y="1945944"/>
            <a:ext cx="7886700" cy="3215608"/>
          </a:xfrm>
        </p:spPr>
        <p:txBody>
          <a:bodyPr>
            <a:noAutofit/>
          </a:bodyPr>
          <a:lstStyle/>
          <a:p>
            <a:pPr marL="457200" indent="-457200" algn="just">
              <a:buFont typeface="+mj-lt"/>
              <a:buAutoNum type="arabicParenR"/>
            </a:pPr>
            <a:r>
              <a:rPr lang="en-US" sz="2400" dirty="0"/>
              <a:t>Each Energy Centre will be eligible for a subsidy in the amount of $7,500 for a period not exceeding 4 years</a:t>
            </a:r>
          </a:p>
          <a:p>
            <a:pPr lvl="1" algn="just">
              <a:buFont typeface="Wingdings" panose="05000000000000000000" pitchFamily="2" charset="2"/>
              <a:buChar char="Ø"/>
            </a:pPr>
            <a:endParaRPr lang="en-US" sz="2000" dirty="0"/>
          </a:p>
          <a:p>
            <a:pPr lvl="1" algn="just">
              <a:buFont typeface="Wingdings" panose="05000000000000000000" pitchFamily="2" charset="2"/>
              <a:buChar char="Ø"/>
            </a:pPr>
            <a:r>
              <a:rPr lang="en-US" dirty="0"/>
              <a:t>subject to demonstrating proof that they facilitate access to </a:t>
            </a:r>
            <a:r>
              <a:rPr lang="en-US" dirty="0" err="1"/>
              <a:t>modernised</a:t>
            </a:r>
            <a:r>
              <a:rPr lang="en-US" dirty="0"/>
              <a:t> energy services to the communities they serve. </a:t>
            </a:r>
          </a:p>
          <a:p>
            <a:pPr marL="0" indent="0" algn="just">
              <a:buNone/>
            </a:pPr>
            <a:endParaRPr lang="en-US" sz="1800" dirty="0"/>
          </a:p>
          <a:p>
            <a:pPr lvl="1" algn="just">
              <a:buFont typeface="Wingdings" panose="05000000000000000000" pitchFamily="2" charset="2"/>
              <a:buChar char="Ø"/>
            </a:pPr>
            <a:r>
              <a:rPr lang="en-US" dirty="0"/>
              <a:t>the total subsidy to each Energy Centre by the end of the project should not have exceeded 50% of the initial cost of its establishment.</a:t>
            </a:r>
          </a:p>
          <a:p>
            <a:pPr marL="0" lvl="0" indent="0" algn="just">
              <a:buNone/>
            </a:pPr>
            <a:endParaRPr lang="en-US" sz="2400" dirty="0"/>
          </a:p>
        </p:txBody>
      </p:sp>
    </p:spTree>
    <p:extLst>
      <p:ext uri="{BB962C8B-B14F-4D97-AF65-F5344CB8AC3E}">
        <p14:creationId xmlns:p14="http://schemas.microsoft.com/office/powerpoint/2010/main" val="1612579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42211"/>
            <a:ext cx="7886700" cy="529389"/>
          </a:xfrm>
        </p:spPr>
        <p:txBody>
          <a:bodyPr>
            <a:noAutofit/>
          </a:bodyPr>
          <a:lstStyle/>
          <a:p>
            <a:r>
              <a:rPr lang="en-US" sz="1800" b="1" dirty="0">
                <a:solidFill>
                  <a:schemeClr val="accent1">
                    <a:lumMod val="75000"/>
                  </a:schemeClr>
                </a:solidFill>
                <a:latin typeface="+mn-lt"/>
              </a:rPr>
              <a:t>Eligibility Criteria for Renewable Energy Mini-Grids and Village Energy Centers (1)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78749830"/>
              </p:ext>
            </p:extLst>
          </p:nvPr>
        </p:nvGraphicFramePr>
        <p:xfrm>
          <a:off x="628650" y="1435353"/>
          <a:ext cx="7886700" cy="3562351"/>
        </p:xfrm>
        <a:graphic>
          <a:graphicData uri="http://schemas.openxmlformats.org/drawingml/2006/table">
            <a:tbl>
              <a:tblPr firstRow="1" firstCol="1" bandRow="1">
                <a:tableStyleId>{7DF18680-E054-41AD-8BC1-D1AEF772440D}</a:tableStyleId>
              </a:tblPr>
              <a:tblGrid>
                <a:gridCol w="2045479">
                  <a:extLst>
                    <a:ext uri="{9D8B030D-6E8A-4147-A177-3AD203B41FA5}">
                      <a16:colId xmlns:a16="http://schemas.microsoft.com/office/drawing/2014/main" val="20000"/>
                    </a:ext>
                  </a:extLst>
                </a:gridCol>
                <a:gridCol w="5841221">
                  <a:extLst>
                    <a:ext uri="{9D8B030D-6E8A-4147-A177-3AD203B41FA5}">
                      <a16:colId xmlns:a16="http://schemas.microsoft.com/office/drawing/2014/main" val="20001"/>
                    </a:ext>
                  </a:extLst>
                </a:gridCol>
              </a:tblGrid>
              <a:tr h="501094">
                <a:tc>
                  <a:txBody>
                    <a:bodyPr/>
                    <a:lstStyle/>
                    <a:p>
                      <a:pPr marL="0" marR="0" algn="just">
                        <a:lnSpc>
                          <a:spcPct val="107000"/>
                        </a:lnSpc>
                        <a:spcBef>
                          <a:spcPts val="0"/>
                        </a:spcBef>
                        <a:spcAft>
                          <a:spcPts val="0"/>
                        </a:spcAft>
                      </a:pPr>
                      <a:r>
                        <a:rPr lang="en-US" sz="1600" dirty="0">
                          <a:solidFill>
                            <a:schemeClr val="tx1"/>
                          </a:solidFill>
                          <a:effectLst/>
                        </a:rPr>
                        <a:t>Dimension</a:t>
                      </a:r>
                    </a:p>
                    <a:p>
                      <a:pPr marL="0" marR="0" algn="just">
                        <a:lnSpc>
                          <a:spcPct val="107000"/>
                        </a:lnSpc>
                        <a:spcBef>
                          <a:spcPts val="0"/>
                        </a:spcBef>
                        <a:spcAft>
                          <a:spcPts val="0"/>
                        </a:spcAft>
                      </a:pP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tc>
                  <a:txBody>
                    <a:bodyPr/>
                    <a:lstStyle/>
                    <a:p>
                      <a:pPr marL="0" marR="0" algn="just">
                        <a:lnSpc>
                          <a:spcPct val="107000"/>
                        </a:lnSpc>
                        <a:spcBef>
                          <a:spcPts val="0"/>
                        </a:spcBef>
                        <a:spcAft>
                          <a:spcPts val="0"/>
                        </a:spcAft>
                      </a:pPr>
                      <a:r>
                        <a:rPr lang="en-US" sz="1600" dirty="0">
                          <a:solidFill>
                            <a:schemeClr val="tx1"/>
                          </a:solidFill>
                          <a:effectLst/>
                        </a:rPr>
                        <a:t>Criteria</a:t>
                      </a: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0"/>
                  </a:ext>
                </a:extLst>
              </a:tr>
              <a:tr h="422889">
                <a:tc>
                  <a:txBody>
                    <a:bodyPr/>
                    <a:lstStyle/>
                    <a:p>
                      <a:pPr marL="0" marR="0" algn="just" defTabSz="685800" rtl="0" eaLnBrk="1" latinLnBrk="0" hangingPunct="1">
                        <a:lnSpc>
                          <a:spcPct val="107000"/>
                        </a:lnSpc>
                        <a:spcBef>
                          <a:spcPts val="0"/>
                        </a:spcBef>
                        <a:spcAft>
                          <a:spcPts val="0"/>
                        </a:spcAft>
                      </a:pPr>
                      <a:r>
                        <a:rPr lang="en-GB" sz="1600" b="1" kern="1200" dirty="0">
                          <a:solidFill>
                            <a:schemeClr val="lt1"/>
                          </a:solidFill>
                          <a:effectLst/>
                          <a:latin typeface="+mn-lt"/>
                          <a:ea typeface="+mn-ea"/>
                          <a:cs typeface="+mn-cs"/>
                        </a:rPr>
                        <a:t>Geographical Coverage</a:t>
                      </a:r>
                      <a:endParaRPr lang="en-US" sz="1600" b="1" kern="1200" dirty="0">
                        <a:solidFill>
                          <a:schemeClr val="lt1"/>
                        </a:solidFill>
                        <a:effectLst/>
                        <a:latin typeface="+mn-lt"/>
                        <a:ea typeface="+mn-ea"/>
                        <a:cs typeface="+mn-cs"/>
                      </a:endParaRPr>
                    </a:p>
                  </a:txBody>
                  <a:tcPr marL="21402" marR="21402" marT="0" marB="0"/>
                </a:tc>
                <a:tc>
                  <a:txBody>
                    <a:bodyPr/>
                    <a:lstStyle/>
                    <a:p>
                      <a:pPr marL="342900" marR="0" lvl="0" indent="-342900" algn="just" rtl="0">
                        <a:lnSpc>
                          <a:spcPct val="107000"/>
                        </a:lnSpc>
                        <a:spcBef>
                          <a:spcPts val="0"/>
                        </a:spcBef>
                        <a:spcAft>
                          <a:spcPts val="0"/>
                        </a:spcAft>
                        <a:buFont typeface="Calibri" panose="020F0502020204030204" pitchFamily="34" charset="0"/>
                        <a:buChar char="•"/>
                      </a:pPr>
                      <a:r>
                        <a:rPr lang="en-GB" sz="1350" kern="1200" dirty="0">
                          <a:solidFill>
                            <a:schemeClr val="dk1"/>
                          </a:solidFill>
                          <a:effectLst/>
                          <a:latin typeface="+mn-lt"/>
                          <a:ea typeface="+mn-ea"/>
                          <a:cs typeface="+mn-cs"/>
                        </a:rPr>
                        <a:t>Qualifying project proposals should be implemented within the identified locations in Lesotho as specified above. </a:t>
                      </a:r>
                      <a:endParaRPr lang="en-US" sz="1400" dirty="0">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1"/>
                  </a:ext>
                </a:extLst>
              </a:tr>
              <a:tr h="1071536">
                <a:tc>
                  <a:txBody>
                    <a:bodyPr/>
                    <a:lstStyle/>
                    <a:p>
                      <a:pPr marL="0" marR="0" algn="just">
                        <a:lnSpc>
                          <a:spcPct val="107000"/>
                        </a:lnSpc>
                        <a:spcBef>
                          <a:spcPts val="0"/>
                        </a:spcBef>
                        <a:spcAft>
                          <a:spcPts val="0"/>
                        </a:spcAft>
                      </a:pPr>
                      <a:r>
                        <a:rPr lang="en-GB" sz="1600" b="1" kern="1200" dirty="0">
                          <a:solidFill>
                            <a:schemeClr val="lt1"/>
                          </a:solidFill>
                          <a:effectLst/>
                          <a:latin typeface="+mn-lt"/>
                          <a:ea typeface="+mn-ea"/>
                          <a:cs typeface="+mn-cs"/>
                        </a:rPr>
                        <a:t>Project type</a:t>
                      </a:r>
                      <a:endParaRPr lang="en-US" sz="1600" b="1" kern="1200" dirty="0">
                        <a:solidFill>
                          <a:schemeClr val="lt1"/>
                        </a:solidFill>
                        <a:effectLst/>
                        <a:latin typeface="+mn-lt"/>
                        <a:ea typeface="+mn-ea"/>
                        <a:cs typeface="+mn-cs"/>
                      </a:endParaRPr>
                    </a:p>
                  </a:txBody>
                  <a:tcPr marL="21402" marR="21402" marT="0" marB="0"/>
                </a:tc>
                <a:tc>
                  <a:txBody>
                    <a:bodyPr/>
                    <a:lstStyle/>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GB" sz="1350" kern="1200" dirty="0">
                          <a:solidFill>
                            <a:schemeClr val="dk1"/>
                          </a:solidFill>
                          <a:effectLst/>
                          <a:latin typeface="+mn-lt"/>
                          <a:ea typeface="+mn-ea"/>
                          <a:cs typeface="+mn-cs"/>
                        </a:rPr>
                        <a:t>Solar or hydro mini-grids or Village Energy Centres (interchangeable) </a:t>
                      </a: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endParaRPr lang="en-US" sz="1350" kern="1200" dirty="0">
                        <a:solidFill>
                          <a:schemeClr val="dk1"/>
                        </a:solidFill>
                        <a:effectLst/>
                        <a:latin typeface="+mn-lt"/>
                        <a:ea typeface="+mn-ea"/>
                        <a:cs typeface="+mn-cs"/>
                      </a:endParaRP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GB" sz="1350" kern="1200" dirty="0">
                          <a:solidFill>
                            <a:schemeClr val="dk1"/>
                          </a:solidFill>
                          <a:effectLst/>
                          <a:latin typeface="+mn-lt"/>
                          <a:ea typeface="+mn-ea"/>
                          <a:cs typeface="+mn-cs"/>
                        </a:rPr>
                        <a:t>It is permissible to substitute one type of a project (e.g., a mini-grid) with another type of a project (e.g., an Energy Centre) provided both types are comparable in terms of the overall coverage of facilities/households. </a:t>
                      </a:r>
                      <a:endParaRPr lang="en-US" sz="1350" kern="1200" dirty="0">
                        <a:solidFill>
                          <a:schemeClr val="dk1"/>
                        </a:solidFill>
                        <a:effectLst/>
                        <a:latin typeface="+mn-lt"/>
                        <a:ea typeface="+mn-ea"/>
                        <a:cs typeface="+mn-cs"/>
                      </a:endParaRPr>
                    </a:p>
                  </a:txBody>
                  <a:tcPr marL="21402" marR="21402" marT="0" marB="0">
                    <a:solidFill>
                      <a:schemeClr val="accent5">
                        <a:lumMod val="20000"/>
                        <a:lumOff val="80000"/>
                      </a:schemeClr>
                    </a:solidFill>
                  </a:tcPr>
                </a:tc>
                <a:extLst>
                  <a:ext uri="{0D108BD9-81ED-4DB2-BD59-A6C34878D82A}">
                    <a16:rowId xmlns:a16="http://schemas.microsoft.com/office/drawing/2014/main" val="10002"/>
                  </a:ext>
                </a:extLst>
              </a:tr>
              <a:tr h="1503967">
                <a:tc>
                  <a:txBody>
                    <a:bodyPr/>
                    <a:lstStyle/>
                    <a:p>
                      <a:pPr marL="0" marR="0" algn="just">
                        <a:lnSpc>
                          <a:spcPct val="107000"/>
                        </a:lnSpc>
                        <a:spcBef>
                          <a:spcPts val="0"/>
                        </a:spcBef>
                        <a:spcAft>
                          <a:spcPts val="0"/>
                        </a:spcAft>
                      </a:pPr>
                      <a:r>
                        <a:rPr lang="en-GB" sz="1600" b="1" kern="1200" dirty="0">
                          <a:solidFill>
                            <a:schemeClr val="lt1"/>
                          </a:solidFill>
                          <a:effectLst/>
                          <a:latin typeface="+mn-lt"/>
                          <a:ea typeface="+mn-ea"/>
                          <a:cs typeface="+mn-cs"/>
                        </a:rPr>
                        <a:t>Applicant</a:t>
                      </a:r>
                      <a:endParaRPr lang="en-US" sz="1600" b="1" kern="1200" dirty="0">
                        <a:solidFill>
                          <a:schemeClr val="lt1"/>
                        </a:solidFill>
                        <a:effectLst/>
                        <a:latin typeface="+mn-lt"/>
                        <a:ea typeface="+mn-ea"/>
                        <a:cs typeface="+mn-cs"/>
                      </a:endParaRPr>
                    </a:p>
                  </a:txBody>
                  <a:tcPr marL="21402" marR="21402" marT="0" marB="0"/>
                </a:tc>
                <a:tc>
                  <a:txBody>
                    <a:bodyPr/>
                    <a:lstStyle/>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US" sz="1350" kern="1200" dirty="0">
                          <a:solidFill>
                            <a:schemeClr val="dk1"/>
                          </a:solidFill>
                          <a:effectLst/>
                          <a:latin typeface="+mn-lt"/>
                          <a:ea typeface="+mn-ea"/>
                          <a:cs typeface="+mn-cs"/>
                        </a:rPr>
                        <a:t>A legal person and a </a:t>
                      </a:r>
                      <a:r>
                        <a:rPr lang="en-GB" sz="1350" kern="1200" dirty="0">
                          <a:solidFill>
                            <a:schemeClr val="dk1"/>
                          </a:solidFill>
                          <a:effectLst/>
                          <a:latin typeface="+mn-lt"/>
                          <a:ea typeface="+mn-ea"/>
                          <a:cs typeface="+mn-cs"/>
                        </a:rPr>
                        <a:t>specific type of organisation such as: private company, non-governmental organisation or research institute</a:t>
                      </a:r>
                      <a:r>
                        <a:rPr lang="en-US" sz="1350" kern="1200" dirty="0">
                          <a:solidFill>
                            <a:schemeClr val="dk1"/>
                          </a:solidFill>
                          <a:effectLst/>
                          <a:latin typeface="+mn-lt"/>
                          <a:ea typeface="+mn-ea"/>
                          <a:cs typeface="+mn-cs"/>
                        </a:rPr>
                        <a:t> with registration in Lesotho</a:t>
                      </a:r>
                      <a:r>
                        <a:rPr lang="en-GB" sz="1350" kern="1200" dirty="0">
                          <a:solidFill>
                            <a:schemeClr val="dk1"/>
                          </a:solidFill>
                          <a:effectLst/>
                          <a:latin typeface="+mn-lt"/>
                          <a:ea typeface="+mn-ea"/>
                          <a:cs typeface="+mn-cs"/>
                        </a:rPr>
                        <a:t>. </a:t>
                      </a: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endParaRPr lang="en-US" sz="1350" kern="1200" dirty="0">
                        <a:solidFill>
                          <a:schemeClr val="dk1"/>
                        </a:solidFill>
                        <a:effectLst/>
                        <a:latin typeface="+mn-lt"/>
                        <a:ea typeface="+mn-ea"/>
                        <a:cs typeface="+mn-cs"/>
                      </a:endParaRP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US" sz="1350" kern="1200" dirty="0">
                          <a:solidFill>
                            <a:schemeClr val="dk1"/>
                          </a:solidFill>
                          <a:effectLst/>
                          <a:latin typeface="+mn-lt"/>
                          <a:ea typeface="+mn-ea"/>
                          <a:cs typeface="+mn-cs"/>
                        </a:rPr>
                        <a:t>Can provide, either from its own resources or in combination with other shareholders, contribution (in kind or in cash) equal to at least 20% of the total cost of the project.</a:t>
                      </a:r>
                    </a:p>
                  </a:txBody>
                  <a:tcPr marL="21402" marR="21402" marT="0" marB="0"/>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11</a:t>
            </a:fld>
            <a:endParaRPr lang="en-US"/>
          </a:p>
        </p:txBody>
      </p:sp>
      <p:sp>
        <p:nvSpPr>
          <p:cNvPr id="6" name="Rectangle 5">
            <a:extLst>
              <a:ext uri="{FF2B5EF4-FFF2-40B4-BE49-F238E27FC236}">
                <a16:creationId xmlns:a16="http://schemas.microsoft.com/office/drawing/2014/main" id="{35D49418-75A6-4C8C-AD2E-AE36E225D783}"/>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graphicFrame>
        <p:nvGraphicFramePr>
          <p:cNvPr id="3" name="Table 2">
            <a:extLst>
              <a:ext uri="{FF2B5EF4-FFF2-40B4-BE49-F238E27FC236}">
                <a16:creationId xmlns:a16="http://schemas.microsoft.com/office/drawing/2014/main" id="{2C6FFCEE-D6FC-4D56-9BEC-64ED1259240F}"/>
              </a:ext>
            </a:extLst>
          </p:cNvPr>
          <p:cNvGraphicFramePr>
            <a:graphicFrameLocks noGrp="1"/>
          </p:cNvGraphicFramePr>
          <p:nvPr>
            <p:extLst>
              <p:ext uri="{D42A27DB-BD31-4B8C-83A1-F6EECF244321}">
                <p14:modId xmlns:p14="http://schemas.microsoft.com/office/powerpoint/2010/main" val="2529856696"/>
              </p:ext>
            </p:extLst>
          </p:nvPr>
        </p:nvGraphicFramePr>
        <p:xfrm>
          <a:off x="628650" y="4998593"/>
          <a:ext cx="7886700" cy="692344"/>
        </p:xfrm>
        <a:graphic>
          <a:graphicData uri="http://schemas.openxmlformats.org/drawingml/2006/table">
            <a:tbl>
              <a:tblPr firstRow="1" firstCol="1" bandRow="1">
                <a:tableStyleId>{7DF18680-E054-41AD-8BC1-D1AEF772440D}</a:tableStyleId>
              </a:tblPr>
              <a:tblGrid>
                <a:gridCol w="2045479">
                  <a:extLst>
                    <a:ext uri="{9D8B030D-6E8A-4147-A177-3AD203B41FA5}">
                      <a16:colId xmlns:a16="http://schemas.microsoft.com/office/drawing/2014/main" val="1706979619"/>
                    </a:ext>
                  </a:extLst>
                </a:gridCol>
                <a:gridCol w="5841221">
                  <a:extLst>
                    <a:ext uri="{9D8B030D-6E8A-4147-A177-3AD203B41FA5}">
                      <a16:colId xmlns:a16="http://schemas.microsoft.com/office/drawing/2014/main" val="1375312993"/>
                    </a:ext>
                  </a:extLst>
                </a:gridCol>
              </a:tblGrid>
              <a:tr h="692344">
                <a:tc>
                  <a:txBody>
                    <a:bodyPr/>
                    <a:lstStyle/>
                    <a:p>
                      <a:pPr marL="0" marR="0" algn="just">
                        <a:lnSpc>
                          <a:spcPct val="107000"/>
                        </a:lnSpc>
                        <a:spcBef>
                          <a:spcPts val="0"/>
                        </a:spcBef>
                        <a:spcAft>
                          <a:spcPts val="0"/>
                        </a:spcAft>
                      </a:pPr>
                      <a:r>
                        <a:rPr lang="en-GB" sz="1600" b="1" kern="1200" dirty="0">
                          <a:solidFill>
                            <a:schemeClr val="lt1"/>
                          </a:solidFill>
                          <a:effectLst/>
                          <a:latin typeface="+mn-lt"/>
                          <a:ea typeface="+mn-ea"/>
                          <a:cs typeface="+mn-cs"/>
                        </a:rPr>
                        <a:t>Prior Experience</a:t>
                      </a:r>
                      <a:endParaRPr lang="en-US" sz="1600" b="1" kern="1200" dirty="0">
                        <a:solidFill>
                          <a:schemeClr val="lt1"/>
                        </a:solidFill>
                        <a:effectLst/>
                        <a:latin typeface="+mn-lt"/>
                        <a:ea typeface="+mn-ea"/>
                        <a:cs typeface="+mn-cs"/>
                      </a:endParaRPr>
                    </a:p>
                  </a:txBody>
                  <a:tcPr marL="21402" marR="21402" marT="0" marB="0"/>
                </a:tc>
                <a:tc>
                  <a:txBody>
                    <a:bodyPr/>
                    <a:lstStyle/>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US" sz="1350" b="0" kern="1200" dirty="0">
                          <a:solidFill>
                            <a:schemeClr val="dk1"/>
                          </a:solidFill>
                          <a:effectLst/>
                          <a:latin typeface="+mn-lt"/>
                          <a:ea typeface="+mn-ea"/>
                          <a:cs typeface="+mn-cs"/>
                        </a:rPr>
                        <a:t>Track record and requisite skills in delivering energy services in rural communities through </a:t>
                      </a:r>
                      <a:r>
                        <a:rPr lang="en-US" sz="1350" b="0" kern="1200" dirty="0" err="1">
                          <a:solidFill>
                            <a:schemeClr val="dk1"/>
                          </a:solidFill>
                          <a:effectLst/>
                          <a:latin typeface="+mn-lt"/>
                          <a:ea typeface="+mn-ea"/>
                          <a:cs typeface="+mn-cs"/>
                        </a:rPr>
                        <a:t>i</a:t>
                      </a:r>
                      <a:r>
                        <a:rPr lang="en-GB" sz="1350" b="0" kern="1200" dirty="0" err="1">
                          <a:solidFill>
                            <a:schemeClr val="dk1"/>
                          </a:solidFill>
                          <a:effectLst/>
                          <a:latin typeface="+mn-lt"/>
                          <a:ea typeface="+mn-ea"/>
                          <a:cs typeface="+mn-cs"/>
                        </a:rPr>
                        <a:t>solated</a:t>
                      </a:r>
                      <a:r>
                        <a:rPr lang="en-GB" sz="1350" b="0" kern="1200" dirty="0">
                          <a:solidFill>
                            <a:schemeClr val="dk1"/>
                          </a:solidFill>
                          <a:effectLst/>
                          <a:latin typeface="+mn-lt"/>
                          <a:ea typeface="+mn-ea"/>
                          <a:cs typeface="+mn-cs"/>
                        </a:rPr>
                        <a:t> renewable energy-based mini-grids or Village Energy Centres and other energy access schemes. </a:t>
                      </a:r>
                      <a:endParaRPr lang="en-US" sz="1350" b="0" kern="1200" dirty="0">
                        <a:solidFill>
                          <a:schemeClr val="dk1"/>
                        </a:solidFill>
                        <a:effectLst/>
                        <a:latin typeface="+mn-lt"/>
                        <a:ea typeface="+mn-ea"/>
                        <a:cs typeface="+mn-cs"/>
                      </a:endParaRPr>
                    </a:p>
                  </a:txBody>
                  <a:tcPr marL="21402" marR="21402" marT="0" marB="0">
                    <a:solidFill>
                      <a:schemeClr val="accent5">
                        <a:lumMod val="20000"/>
                        <a:lumOff val="80000"/>
                      </a:schemeClr>
                    </a:solidFill>
                  </a:tcPr>
                </a:tc>
                <a:extLst>
                  <a:ext uri="{0D108BD9-81ED-4DB2-BD59-A6C34878D82A}">
                    <a16:rowId xmlns:a16="http://schemas.microsoft.com/office/drawing/2014/main" val="2788963429"/>
                  </a:ext>
                </a:extLst>
              </a:tr>
            </a:tbl>
          </a:graphicData>
        </a:graphic>
      </p:graphicFrame>
    </p:spTree>
    <p:extLst>
      <p:ext uri="{BB962C8B-B14F-4D97-AF65-F5344CB8AC3E}">
        <p14:creationId xmlns:p14="http://schemas.microsoft.com/office/powerpoint/2010/main" val="3494671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42211"/>
            <a:ext cx="7886700" cy="529389"/>
          </a:xfrm>
        </p:spPr>
        <p:txBody>
          <a:bodyPr>
            <a:normAutofit/>
          </a:bodyPr>
          <a:lstStyle/>
          <a:p>
            <a:r>
              <a:rPr lang="en-US" sz="1800" b="1" dirty="0">
                <a:solidFill>
                  <a:schemeClr val="accent1">
                    <a:lumMod val="75000"/>
                  </a:schemeClr>
                </a:solidFill>
              </a:rPr>
              <a:t>Eligibility Criteria for Renewable Energy Mini-Grids and Village Energy Centers (2)</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79549613"/>
              </p:ext>
            </p:extLst>
          </p:nvPr>
        </p:nvGraphicFramePr>
        <p:xfrm>
          <a:off x="628650" y="1435354"/>
          <a:ext cx="7769392" cy="4087507"/>
        </p:xfrm>
        <a:graphic>
          <a:graphicData uri="http://schemas.openxmlformats.org/drawingml/2006/table">
            <a:tbl>
              <a:tblPr firstRow="1" firstCol="1" bandRow="1">
                <a:tableStyleId>{7DF18680-E054-41AD-8BC1-D1AEF772440D}</a:tableStyleId>
              </a:tblPr>
              <a:tblGrid>
                <a:gridCol w="2015054">
                  <a:extLst>
                    <a:ext uri="{9D8B030D-6E8A-4147-A177-3AD203B41FA5}">
                      <a16:colId xmlns:a16="http://schemas.microsoft.com/office/drawing/2014/main" val="20000"/>
                    </a:ext>
                  </a:extLst>
                </a:gridCol>
                <a:gridCol w="5754338">
                  <a:extLst>
                    <a:ext uri="{9D8B030D-6E8A-4147-A177-3AD203B41FA5}">
                      <a16:colId xmlns:a16="http://schemas.microsoft.com/office/drawing/2014/main" val="20001"/>
                    </a:ext>
                  </a:extLst>
                </a:gridCol>
              </a:tblGrid>
              <a:tr h="468902">
                <a:tc>
                  <a:txBody>
                    <a:bodyPr/>
                    <a:lstStyle/>
                    <a:p>
                      <a:pPr marL="0" marR="0" algn="just">
                        <a:lnSpc>
                          <a:spcPct val="107000"/>
                        </a:lnSpc>
                        <a:spcBef>
                          <a:spcPts val="0"/>
                        </a:spcBef>
                        <a:spcAft>
                          <a:spcPts val="0"/>
                        </a:spcAft>
                      </a:pPr>
                      <a:r>
                        <a:rPr lang="en-US" sz="1600" dirty="0">
                          <a:solidFill>
                            <a:schemeClr val="tx1"/>
                          </a:solidFill>
                          <a:effectLst/>
                        </a:rPr>
                        <a:t>Dimension</a:t>
                      </a:r>
                    </a:p>
                    <a:p>
                      <a:pPr marL="0" marR="0" algn="just">
                        <a:lnSpc>
                          <a:spcPct val="107000"/>
                        </a:lnSpc>
                        <a:spcBef>
                          <a:spcPts val="0"/>
                        </a:spcBef>
                        <a:spcAft>
                          <a:spcPts val="0"/>
                        </a:spcAft>
                      </a:pP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tc>
                  <a:txBody>
                    <a:bodyPr/>
                    <a:lstStyle/>
                    <a:p>
                      <a:pPr marL="0" marR="0" algn="just">
                        <a:lnSpc>
                          <a:spcPct val="107000"/>
                        </a:lnSpc>
                        <a:spcBef>
                          <a:spcPts val="0"/>
                        </a:spcBef>
                        <a:spcAft>
                          <a:spcPts val="0"/>
                        </a:spcAft>
                      </a:pPr>
                      <a:r>
                        <a:rPr lang="en-US" sz="1600" dirty="0">
                          <a:solidFill>
                            <a:schemeClr val="tx1"/>
                          </a:solidFill>
                          <a:effectLst/>
                        </a:rPr>
                        <a:t>Criteria</a:t>
                      </a: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0"/>
                  </a:ext>
                </a:extLst>
              </a:tr>
              <a:tr h="468902">
                <a:tc>
                  <a:txBody>
                    <a:bodyPr/>
                    <a:lstStyle/>
                    <a:p>
                      <a:pPr marL="0" marR="0" algn="l" defTabSz="685800" rtl="0" eaLnBrk="1" latinLnBrk="0" hangingPunct="1">
                        <a:lnSpc>
                          <a:spcPct val="107000"/>
                        </a:lnSpc>
                        <a:spcBef>
                          <a:spcPts val="0"/>
                        </a:spcBef>
                        <a:spcAft>
                          <a:spcPts val="0"/>
                        </a:spcAft>
                      </a:pPr>
                      <a:r>
                        <a:rPr lang="en-US" sz="1600" b="1" kern="1200" dirty="0">
                          <a:solidFill>
                            <a:schemeClr val="lt1"/>
                          </a:solidFill>
                          <a:effectLst/>
                          <a:latin typeface="+mn-lt"/>
                          <a:ea typeface="+mn-ea"/>
                          <a:cs typeface="+mn-cs"/>
                        </a:rPr>
                        <a:t>Renewable energy-based source</a:t>
                      </a:r>
                    </a:p>
                  </a:txBody>
                  <a:tcPr marL="21402" marR="21402" marT="0" marB="0"/>
                </a:tc>
                <a:tc>
                  <a:txBody>
                    <a:bodyPr/>
                    <a:lstStyle/>
                    <a:p>
                      <a:pPr marL="342900" marR="0" lvl="0" indent="-342900" algn="just" rtl="0">
                        <a:lnSpc>
                          <a:spcPct val="107000"/>
                        </a:lnSpc>
                        <a:spcBef>
                          <a:spcPts val="0"/>
                        </a:spcBef>
                        <a:spcAft>
                          <a:spcPts val="0"/>
                        </a:spcAft>
                        <a:buFont typeface="Calibri" panose="020F0502020204030204" pitchFamily="34" charset="0"/>
                        <a:buChar char="•"/>
                      </a:pPr>
                      <a:r>
                        <a:rPr lang="en-US" sz="1400" kern="1200" dirty="0">
                          <a:solidFill>
                            <a:schemeClr val="dk1"/>
                          </a:solidFill>
                          <a:effectLst/>
                          <a:latin typeface="+mn-lt"/>
                          <a:ea typeface="+mn-ea"/>
                          <a:cs typeface="+mn-cs"/>
                        </a:rPr>
                        <a:t>Source </a:t>
                      </a:r>
                      <a:r>
                        <a:rPr lang="en-US" sz="1400" b="1" kern="1200" dirty="0">
                          <a:solidFill>
                            <a:schemeClr val="dk1"/>
                          </a:solidFill>
                          <a:effectLst/>
                          <a:latin typeface="+mn-lt"/>
                          <a:ea typeface="+mn-ea"/>
                          <a:cs typeface="+mn-cs"/>
                        </a:rPr>
                        <a:t>MUST</a:t>
                      </a:r>
                      <a:r>
                        <a:rPr lang="en-US" sz="1400" kern="1200" dirty="0">
                          <a:solidFill>
                            <a:schemeClr val="dk1"/>
                          </a:solidFill>
                          <a:effectLst/>
                          <a:latin typeface="+mn-lt"/>
                          <a:ea typeface="+mn-ea"/>
                          <a:cs typeface="+mn-cs"/>
                        </a:rPr>
                        <a:t> be either solar or micro-hydro.</a:t>
                      </a:r>
                      <a:endParaRPr lang="en-US" sz="1400" dirty="0">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1"/>
                  </a:ext>
                </a:extLst>
              </a:tr>
              <a:tr h="1669079">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1600" b="1" kern="1200" dirty="0">
                          <a:solidFill>
                            <a:schemeClr val="lt1"/>
                          </a:solidFill>
                          <a:effectLst/>
                          <a:latin typeface="+mn-lt"/>
                          <a:ea typeface="+mn-ea"/>
                          <a:cs typeface="+mn-cs"/>
                        </a:rPr>
                        <a:t>Financing</a:t>
                      </a:r>
                    </a:p>
                    <a:p>
                      <a:pPr marL="0" marR="0" algn="l">
                        <a:lnSpc>
                          <a:spcPct val="107000"/>
                        </a:lnSpc>
                        <a:spcBef>
                          <a:spcPts val="0"/>
                        </a:spcBef>
                        <a:spcAft>
                          <a:spcPts val="0"/>
                        </a:spcAft>
                      </a:pPr>
                      <a:endParaRPr lang="en-US" sz="1600" b="1" kern="1200" dirty="0">
                        <a:solidFill>
                          <a:schemeClr val="lt1"/>
                        </a:solidFill>
                        <a:effectLst/>
                        <a:latin typeface="+mn-lt"/>
                        <a:ea typeface="+mn-ea"/>
                        <a:cs typeface="+mn-cs"/>
                      </a:endParaRPr>
                    </a:p>
                  </a:txBody>
                  <a:tcPr marL="21402" marR="21402" marT="0" marB="0"/>
                </a:tc>
                <a:tc>
                  <a:txBody>
                    <a:bodyPr/>
                    <a:lstStyle/>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US" sz="1400" kern="1200" dirty="0">
                          <a:solidFill>
                            <a:schemeClr val="dk1"/>
                          </a:solidFill>
                          <a:effectLst/>
                          <a:latin typeface="+mn-lt"/>
                          <a:ea typeface="+mn-ea"/>
                          <a:cs typeface="+mn-cs"/>
                        </a:rPr>
                        <a:t>For mini-grids, the project developer must indicate sources of complementary funding required to cover total project costs including feasibility studies and business plans beyond the maximum grant of $60,000.</a:t>
                      </a: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endParaRPr lang="en-US" sz="1400" kern="1200" dirty="0">
                        <a:solidFill>
                          <a:schemeClr val="dk1"/>
                        </a:solidFill>
                        <a:effectLst/>
                        <a:latin typeface="+mn-lt"/>
                        <a:ea typeface="+mn-ea"/>
                        <a:cs typeface="+mn-cs"/>
                      </a:endParaRP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US" sz="1400" kern="1200" dirty="0">
                          <a:solidFill>
                            <a:schemeClr val="dk1"/>
                          </a:solidFill>
                          <a:effectLst/>
                          <a:latin typeface="+mn-lt"/>
                          <a:ea typeface="+mn-ea"/>
                          <a:cs typeface="+mn-cs"/>
                        </a:rPr>
                        <a:t>For village energy centers, the project developer must demonstrate availability and sources of funding for the total project cost.</a:t>
                      </a: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endParaRPr lang="en-US" sz="1400" kern="1200" dirty="0">
                        <a:solidFill>
                          <a:schemeClr val="dk1"/>
                        </a:solidFill>
                        <a:effectLst/>
                        <a:latin typeface="+mn-lt"/>
                        <a:ea typeface="+mn-ea"/>
                        <a:cs typeface="+mn-cs"/>
                      </a:endParaRPr>
                    </a:p>
                  </a:txBody>
                  <a:tcPr marL="21402" marR="21402" marT="0" marB="0">
                    <a:solidFill>
                      <a:schemeClr val="accent5">
                        <a:lumMod val="20000"/>
                        <a:lumOff val="80000"/>
                      </a:schemeClr>
                    </a:solidFill>
                  </a:tcPr>
                </a:tc>
                <a:extLst>
                  <a:ext uri="{0D108BD9-81ED-4DB2-BD59-A6C34878D82A}">
                    <a16:rowId xmlns:a16="http://schemas.microsoft.com/office/drawing/2014/main" val="10002"/>
                  </a:ext>
                </a:extLst>
              </a:tr>
              <a:tr h="1251659">
                <a:tc>
                  <a:txBody>
                    <a:bodyPr/>
                    <a:lstStyle/>
                    <a:p>
                      <a:pPr marL="0" marR="0" algn="l">
                        <a:lnSpc>
                          <a:spcPct val="107000"/>
                        </a:lnSpc>
                        <a:spcBef>
                          <a:spcPts val="0"/>
                        </a:spcBef>
                        <a:spcAft>
                          <a:spcPts val="0"/>
                        </a:spcAft>
                      </a:pPr>
                      <a:r>
                        <a:rPr lang="en-GB" sz="1600" b="1" kern="1200" dirty="0">
                          <a:solidFill>
                            <a:schemeClr val="lt1"/>
                          </a:solidFill>
                          <a:effectLst/>
                          <a:latin typeface="+mn-lt"/>
                          <a:ea typeface="+mn-ea"/>
                          <a:cs typeface="+mn-cs"/>
                        </a:rPr>
                        <a:t>Qualified management</a:t>
                      </a:r>
                      <a:endParaRPr lang="en-US" sz="1600" b="1" kern="1200" dirty="0">
                        <a:solidFill>
                          <a:schemeClr val="lt1"/>
                        </a:solidFill>
                        <a:effectLst/>
                        <a:latin typeface="+mn-lt"/>
                        <a:ea typeface="+mn-ea"/>
                        <a:cs typeface="+mn-cs"/>
                      </a:endParaRPr>
                    </a:p>
                  </a:txBody>
                  <a:tcPr marL="21402" marR="21402" marT="0" marB="0"/>
                </a:tc>
                <a:tc>
                  <a:txBody>
                    <a:bodyPr/>
                    <a:lstStyle/>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GB" sz="1400" kern="1200" dirty="0">
                          <a:solidFill>
                            <a:schemeClr val="dk1"/>
                          </a:solidFill>
                          <a:effectLst/>
                          <a:latin typeface="+mn-lt"/>
                          <a:ea typeface="+mn-ea"/>
                          <a:cs typeface="+mn-cs"/>
                        </a:rPr>
                        <a:t>The proposal should show evidence that the proposed management team has the necessary technical and managerial skills to oversee the successful setup, sustainable operation and maintenance of the mini-grid or village energy centres.</a:t>
                      </a:r>
                      <a:endParaRPr lang="en-US" sz="1400" kern="1200" dirty="0">
                        <a:solidFill>
                          <a:schemeClr val="dk1"/>
                        </a:solidFill>
                        <a:effectLst/>
                        <a:latin typeface="+mn-lt"/>
                        <a:ea typeface="+mn-ea"/>
                        <a:cs typeface="+mn-cs"/>
                      </a:endParaRPr>
                    </a:p>
                  </a:txBody>
                  <a:tcPr marL="21402" marR="21402" marT="0" marB="0"/>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12</a:t>
            </a:fld>
            <a:endParaRPr lang="en-US"/>
          </a:p>
        </p:txBody>
      </p:sp>
      <p:sp>
        <p:nvSpPr>
          <p:cNvPr id="6" name="Rectangle 5">
            <a:extLst>
              <a:ext uri="{FF2B5EF4-FFF2-40B4-BE49-F238E27FC236}">
                <a16:creationId xmlns:a16="http://schemas.microsoft.com/office/drawing/2014/main" id="{35D49418-75A6-4C8C-AD2E-AE36E225D783}"/>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522649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42211"/>
            <a:ext cx="7886700" cy="529389"/>
          </a:xfrm>
        </p:spPr>
        <p:txBody>
          <a:bodyPr>
            <a:normAutofit/>
          </a:bodyPr>
          <a:lstStyle/>
          <a:p>
            <a:r>
              <a:rPr lang="en-US" sz="1800" b="1" dirty="0">
                <a:solidFill>
                  <a:schemeClr val="accent1">
                    <a:lumMod val="75000"/>
                  </a:schemeClr>
                </a:solidFill>
              </a:rPr>
              <a:t>Eligibility Criteria for Renewable Energy Mini-Grids and Village Energy Centers (3)</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17271360"/>
              </p:ext>
            </p:extLst>
          </p:nvPr>
        </p:nvGraphicFramePr>
        <p:xfrm>
          <a:off x="628650" y="1435354"/>
          <a:ext cx="7769392" cy="3217863"/>
        </p:xfrm>
        <a:graphic>
          <a:graphicData uri="http://schemas.openxmlformats.org/drawingml/2006/table">
            <a:tbl>
              <a:tblPr firstRow="1" firstCol="1" bandRow="1">
                <a:tableStyleId>{7DF18680-E054-41AD-8BC1-D1AEF772440D}</a:tableStyleId>
              </a:tblPr>
              <a:tblGrid>
                <a:gridCol w="2015054">
                  <a:extLst>
                    <a:ext uri="{9D8B030D-6E8A-4147-A177-3AD203B41FA5}">
                      <a16:colId xmlns:a16="http://schemas.microsoft.com/office/drawing/2014/main" val="20000"/>
                    </a:ext>
                  </a:extLst>
                </a:gridCol>
                <a:gridCol w="5754338">
                  <a:extLst>
                    <a:ext uri="{9D8B030D-6E8A-4147-A177-3AD203B41FA5}">
                      <a16:colId xmlns:a16="http://schemas.microsoft.com/office/drawing/2014/main" val="20001"/>
                    </a:ext>
                  </a:extLst>
                </a:gridCol>
              </a:tblGrid>
              <a:tr h="457900">
                <a:tc>
                  <a:txBody>
                    <a:bodyPr/>
                    <a:lstStyle/>
                    <a:p>
                      <a:pPr marL="0" marR="0" algn="just">
                        <a:lnSpc>
                          <a:spcPct val="107000"/>
                        </a:lnSpc>
                        <a:spcBef>
                          <a:spcPts val="0"/>
                        </a:spcBef>
                        <a:spcAft>
                          <a:spcPts val="0"/>
                        </a:spcAft>
                      </a:pPr>
                      <a:r>
                        <a:rPr lang="en-US" sz="1600" dirty="0">
                          <a:solidFill>
                            <a:schemeClr val="tx1"/>
                          </a:solidFill>
                          <a:effectLst/>
                        </a:rPr>
                        <a:t>Dimension</a:t>
                      </a:r>
                    </a:p>
                    <a:p>
                      <a:pPr marL="0" marR="0" algn="just">
                        <a:lnSpc>
                          <a:spcPct val="107000"/>
                        </a:lnSpc>
                        <a:spcBef>
                          <a:spcPts val="0"/>
                        </a:spcBef>
                        <a:spcAft>
                          <a:spcPts val="0"/>
                        </a:spcAft>
                      </a:pP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tc>
                  <a:txBody>
                    <a:bodyPr/>
                    <a:lstStyle/>
                    <a:p>
                      <a:pPr marL="0" marR="0" algn="just">
                        <a:lnSpc>
                          <a:spcPct val="107000"/>
                        </a:lnSpc>
                        <a:spcBef>
                          <a:spcPts val="0"/>
                        </a:spcBef>
                        <a:spcAft>
                          <a:spcPts val="0"/>
                        </a:spcAft>
                      </a:pPr>
                      <a:r>
                        <a:rPr lang="en-US" sz="1600" dirty="0">
                          <a:solidFill>
                            <a:schemeClr val="tx1"/>
                          </a:solidFill>
                          <a:effectLst/>
                        </a:rPr>
                        <a:t>Criteria</a:t>
                      </a: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0"/>
                  </a:ext>
                </a:extLst>
              </a:tr>
              <a:tr h="788544">
                <a:tc>
                  <a:txBody>
                    <a:bodyPr/>
                    <a:lstStyle/>
                    <a:p>
                      <a:pPr marL="0" marR="0" algn="l" defTabSz="685800" rtl="0" eaLnBrk="1" latinLnBrk="0" hangingPunct="1">
                        <a:lnSpc>
                          <a:spcPct val="107000"/>
                        </a:lnSpc>
                        <a:spcBef>
                          <a:spcPts val="0"/>
                        </a:spcBef>
                        <a:spcAft>
                          <a:spcPts val="0"/>
                        </a:spcAft>
                      </a:pPr>
                      <a:r>
                        <a:rPr lang="en-US" sz="1600" b="1" kern="1200" dirty="0">
                          <a:solidFill>
                            <a:schemeClr val="lt1"/>
                          </a:solidFill>
                          <a:effectLst/>
                          <a:latin typeface="+mn-lt"/>
                          <a:ea typeface="+mn-ea"/>
                          <a:cs typeface="+mn-cs"/>
                        </a:rPr>
                        <a:t>Business models</a:t>
                      </a:r>
                    </a:p>
                  </a:txBody>
                  <a:tcPr marL="21402" marR="21402" marT="0" marB="0"/>
                </a:tc>
                <a:tc>
                  <a:txBody>
                    <a:bodyPr/>
                    <a:lstStyle/>
                    <a:p>
                      <a:pPr marL="342900" marR="0" lvl="0" indent="-342900" algn="just" rtl="0">
                        <a:lnSpc>
                          <a:spcPct val="107000"/>
                        </a:lnSpc>
                        <a:spcBef>
                          <a:spcPts val="0"/>
                        </a:spcBef>
                        <a:spcAft>
                          <a:spcPts val="0"/>
                        </a:spcAft>
                        <a:buFont typeface="Calibri" panose="020F0502020204030204" pitchFamily="34" charset="0"/>
                        <a:buChar char="•"/>
                      </a:pPr>
                      <a:r>
                        <a:rPr lang="en-US" sz="1400" kern="1200" dirty="0">
                          <a:solidFill>
                            <a:schemeClr val="dk1"/>
                          </a:solidFill>
                          <a:effectLst/>
                          <a:latin typeface="+mn-lt"/>
                          <a:ea typeface="+mn-ea"/>
                          <a:cs typeface="+mn-cs"/>
                        </a:rPr>
                        <a:t>The project developer should indicate a sound business model demonstrating that there is a long-term business opportunity with solid after-sales services as opposed to a more short-term project opportunity.</a:t>
                      </a:r>
                    </a:p>
                    <a:p>
                      <a:pPr marL="342900" marR="0" lvl="0" indent="-342900" algn="just" rtl="0">
                        <a:lnSpc>
                          <a:spcPct val="107000"/>
                        </a:lnSpc>
                        <a:spcBef>
                          <a:spcPts val="0"/>
                        </a:spcBef>
                        <a:spcAft>
                          <a:spcPts val="0"/>
                        </a:spcAft>
                        <a:buFont typeface="Calibri" panose="020F0502020204030204" pitchFamily="34" charset="0"/>
                        <a:buChar char="•"/>
                      </a:pPr>
                      <a:endParaRPr lang="en-US" sz="1400" dirty="0">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1"/>
                  </a:ext>
                </a:extLst>
              </a:tr>
              <a:tr h="584014">
                <a:tc>
                  <a:txBody>
                    <a:bodyPr/>
                    <a:lstStyle/>
                    <a:p>
                      <a:pPr marL="0" marR="0" algn="l">
                        <a:lnSpc>
                          <a:spcPct val="107000"/>
                        </a:lnSpc>
                        <a:spcBef>
                          <a:spcPts val="0"/>
                        </a:spcBef>
                        <a:spcAft>
                          <a:spcPts val="0"/>
                        </a:spcAft>
                      </a:pPr>
                      <a:r>
                        <a:rPr lang="en-US" sz="1600" b="1" kern="1200" dirty="0">
                          <a:solidFill>
                            <a:schemeClr val="lt1"/>
                          </a:solidFill>
                          <a:effectLst/>
                          <a:latin typeface="+mn-lt"/>
                          <a:ea typeface="+mn-ea"/>
                          <a:cs typeface="+mn-cs"/>
                        </a:rPr>
                        <a:t>Socio-economic conditions</a:t>
                      </a:r>
                    </a:p>
                  </a:txBody>
                  <a:tcPr marL="21402" marR="21402" marT="0" marB="0"/>
                </a:tc>
                <a:tc>
                  <a:txBody>
                    <a:bodyPr/>
                    <a:lstStyle/>
                    <a:p>
                      <a:pPr marL="342900" marR="0" lvl="0" indent="-34290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r>
                        <a:rPr lang="en-US" sz="1400" kern="1200" dirty="0">
                          <a:solidFill>
                            <a:schemeClr val="dk1"/>
                          </a:solidFill>
                          <a:effectLst/>
                          <a:latin typeface="+mn-lt"/>
                          <a:ea typeface="+mn-ea"/>
                          <a:cs typeface="+mn-cs"/>
                        </a:rPr>
                        <a:t>Priority will be given to those applications that demonstrate reduction in climatic and ecological impacts.</a:t>
                      </a:r>
                    </a:p>
                    <a:p>
                      <a:pPr marL="342900" marR="0" lvl="0" indent="-34290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endParaRPr lang="en-US" sz="1400" kern="1200" dirty="0">
                        <a:solidFill>
                          <a:schemeClr val="dk1"/>
                        </a:solidFill>
                        <a:effectLst/>
                        <a:latin typeface="+mn-lt"/>
                        <a:ea typeface="+mn-ea"/>
                        <a:cs typeface="+mn-cs"/>
                      </a:endParaRPr>
                    </a:p>
                  </a:txBody>
                  <a:tcPr marL="21402" marR="21402" marT="0" marB="0">
                    <a:solidFill>
                      <a:schemeClr val="accent5">
                        <a:lumMod val="20000"/>
                        <a:lumOff val="80000"/>
                      </a:schemeClr>
                    </a:solidFill>
                  </a:tcPr>
                </a:tc>
                <a:extLst>
                  <a:ext uri="{0D108BD9-81ED-4DB2-BD59-A6C34878D82A}">
                    <a16:rowId xmlns:a16="http://schemas.microsoft.com/office/drawing/2014/main" val="10002"/>
                  </a:ext>
                </a:extLst>
              </a:tr>
              <a:tr h="812894">
                <a:tc>
                  <a:txBody>
                    <a:bodyPr/>
                    <a:lstStyle/>
                    <a:p>
                      <a:pPr marL="0" marR="0" algn="l">
                        <a:lnSpc>
                          <a:spcPct val="107000"/>
                        </a:lnSpc>
                        <a:spcBef>
                          <a:spcPts val="0"/>
                        </a:spcBef>
                        <a:spcAft>
                          <a:spcPts val="0"/>
                        </a:spcAft>
                      </a:pPr>
                      <a:r>
                        <a:rPr lang="en-US" sz="1600" b="1" kern="1200" dirty="0">
                          <a:solidFill>
                            <a:schemeClr val="lt1"/>
                          </a:solidFill>
                          <a:effectLst/>
                          <a:latin typeface="+mn-lt"/>
                          <a:ea typeface="+mn-ea"/>
                          <a:cs typeface="+mn-cs"/>
                        </a:rPr>
                        <a:t>Development Impact</a:t>
                      </a:r>
                    </a:p>
                  </a:txBody>
                  <a:tcPr marL="21402" marR="21402" marT="0" marB="0"/>
                </a:tc>
                <a:tc>
                  <a:txBody>
                    <a:bodyPr/>
                    <a:lstStyle/>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GB" sz="1400" kern="1200" dirty="0">
                          <a:solidFill>
                            <a:schemeClr val="dk1"/>
                          </a:solidFill>
                          <a:effectLst/>
                          <a:latin typeface="+mn-lt"/>
                          <a:ea typeface="+mn-ea"/>
                          <a:cs typeface="+mn-cs"/>
                        </a:rPr>
                        <a:t>Proposal must show how the </a:t>
                      </a:r>
                      <a:r>
                        <a:rPr lang="en-US" sz="1400" kern="1200" dirty="0">
                          <a:solidFill>
                            <a:schemeClr val="dk1"/>
                          </a:solidFill>
                          <a:effectLst/>
                          <a:latin typeface="+mn-lt"/>
                          <a:ea typeface="+mn-ea"/>
                          <a:cs typeface="+mn-cs"/>
                        </a:rPr>
                        <a:t>business </a:t>
                      </a:r>
                      <a:r>
                        <a:rPr lang="en-GB" sz="1400" kern="1200" dirty="0">
                          <a:solidFill>
                            <a:schemeClr val="dk1"/>
                          </a:solidFill>
                          <a:effectLst/>
                          <a:latin typeface="+mn-lt"/>
                          <a:ea typeface="+mn-ea"/>
                          <a:cs typeface="+mn-cs"/>
                        </a:rPr>
                        <a:t>will generate positive benefits to the community and local economy at large, e.g. reduction of GHG emissions, job creation, income generation, access to energy equipment etc.</a:t>
                      </a: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endParaRPr lang="en-US" sz="1400" kern="1200" dirty="0">
                        <a:solidFill>
                          <a:schemeClr val="dk1"/>
                        </a:solidFill>
                        <a:effectLst/>
                        <a:latin typeface="+mn-lt"/>
                        <a:ea typeface="+mn-ea"/>
                        <a:cs typeface="+mn-cs"/>
                      </a:endParaRPr>
                    </a:p>
                  </a:txBody>
                  <a:tcPr marL="21402" marR="21402" marT="0" marB="0"/>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13</a:t>
            </a:fld>
            <a:endParaRPr lang="en-US"/>
          </a:p>
        </p:txBody>
      </p:sp>
      <p:sp>
        <p:nvSpPr>
          <p:cNvPr id="6" name="Rectangle 5">
            <a:extLst>
              <a:ext uri="{FF2B5EF4-FFF2-40B4-BE49-F238E27FC236}">
                <a16:creationId xmlns:a16="http://schemas.microsoft.com/office/drawing/2014/main" id="{35D49418-75A6-4C8C-AD2E-AE36E225D783}"/>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graphicFrame>
        <p:nvGraphicFramePr>
          <p:cNvPr id="3" name="Table 2">
            <a:extLst>
              <a:ext uri="{FF2B5EF4-FFF2-40B4-BE49-F238E27FC236}">
                <a16:creationId xmlns:a16="http://schemas.microsoft.com/office/drawing/2014/main" id="{667403DE-0E5C-4A09-97E9-47F66914E878}"/>
              </a:ext>
            </a:extLst>
          </p:cNvPr>
          <p:cNvGraphicFramePr>
            <a:graphicFrameLocks noGrp="1"/>
          </p:cNvGraphicFramePr>
          <p:nvPr>
            <p:extLst>
              <p:ext uri="{D42A27DB-BD31-4B8C-83A1-F6EECF244321}">
                <p14:modId xmlns:p14="http://schemas.microsoft.com/office/powerpoint/2010/main" val="1022228889"/>
              </p:ext>
            </p:extLst>
          </p:nvPr>
        </p:nvGraphicFramePr>
        <p:xfrm>
          <a:off x="628650" y="4654421"/>
          <a:ext cx="7769392" cy="1311212"/>
        </p:xfrm>
        <a:graphic>
          <a:graphicData uri="http://schemas.openxmlformats.org/drawingml/2006/table">
            <a:tbl>
              <a:tblPr firstRow="1" firstCol="1" bandRow="1">
                <a:tableStyleId>{7DF18680-E054-41AD-8BC1-D1AEF772440D}</a:tableStyleId>
              </a:tblPr>
              <a:tblGrid>
                <a:gridCol w="2015054">
                  <a:extLst>
                    <a:ext uri="{9D8B030D-6E8A-4147-A177-3AD203B41FA5}">
                      <a16:colId xmlns:a16="http://schemas.microsoft.com/office/drawing/2014/main" val="3900690305"/>
                    </a:ext>
                  </a:extLst>
                </a:gridCol>
                <a:gridCol w="5754338">
                  <a:extLst>
                    <a:ext uri="{9D8B030D-6E8A-4147-A177-3AD203B41FA5}">
                      <a16:colId xmlns:a16="http://schemas.microsoft.com/office/drawing/2014/main" val="1446159746"/>
                    </a:ext>
                  </a:extLst>
                </a:gridCol>
              </a:tblGrid>
              <a:tr h="1071536">
                <a:tc>
                  <a:txBody>
                    <a:bodyPr/>
                    <a:lstStyle/>
                    <a:p>
                      <a:pPr marL="0" marR="0" algn="l">
                        <a:lnSpc>
                          <a:spcPct val="107000"/>
                        </a:lnSpc>
                        <a:spcBef>
                          <a:spcPts val="0"/>
                        </a:spcBef>
                        <a:spcAft>
                          <a:spcPts val="0"/>
                        </a:spcAft>
                      </a:pPr>
                      <a:r>
                        <a:rPr lang="en-US" sz="1600" b="1" kern="1200" dirty="0">
                          <a:solidFill>
                            <a:schemeClr val="lt1"/>
                          </a:solidFill>
                          <a:effectLst/>
                          <a:latin typeface="+mn-lt"/>
                          <a:ea typeface="+mn-ea"/>
                          <a:cs typeface="+mn-cs"/>
                        </a:rPr>
                        <a:t>Innovation</a:t>
                      </a:r>
                    </a:p>
                  </a:txBody>
                  <a:tcPr marL="21402" marR="21402" marT="0" marB="0"/>
                </a:tc>
                <a:tc>
                  <a:txBody>
                    <a:bodyPr/>
                    <a:lstStyle/>
                    <a:p>
                      <a:pPr marL="342900" marR="0" lvl="0" indent="-34290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r>
                        <a:rPr lang="en-US" sz="1350" b="0" kern="1200" dirty="0">
                          <a:solidFill>
                            <a:schemeClr val="dk1"/>
                          </a:solidFill>
                          <a:effectLst/>
                          <a:latin typeface="+mn-lt"/>
                          <a:ea typeface="+mn-ea"/>
                          <a:cs typeface="+mn-cs"/>
                        </a:rPr>
                        <a:t>Applicants are encouraged to integrate tried and tested ‘innovations’ in their proposal. Such innovative actions would include, but not be limited to, financial mechanisms such as crowd funding and mobile banking, innovative solutions to after-sales services, innovative household energy solutions and innovative actions for the </a:t>
                      </a:r>
                      <a:r>
                        <a:rPr lang="en-US" sz="1350" b="0" kern="1200" dirty="0" err="1">
                          <a:solidFill>
                            <a:schemeClr val="dk1"/>
                          </a:solidFill>
                          <a:effectLst/>
                          <a:latin typeface="+mn-lt"/>
                          <a:ea typeface="+mn-ea"/>
                          <a:cs typeface="+mn-cs"/>
                        </a:rPr>
                        <a:t>mobilisation</a:t>
                      </a:r>
                      <a:r>
                        <a:rPr lang="en-US" sz="1350" b="0" kern="1200" dirty="0">
                          <a:solidFill>
                            <a:schemeClr val="dk1"/>
                          </a:solidFill>
                          <a:effectLst/>
                          <a:latin typeface="+mn-lt"/>
                          <a:ea typeface="+mn-ea"/>
                          <a:cs typeface="+mn-cs"/>
                        </a:rPr>
                        <a:t>, communication and in-house training of the community before, during and after installation of an energy solution.</a:t>
                      </a:r>
                    </a:p>
                  </a:txBody>
                  <a:tcPr marL="21402" marR="21402" marT="0" marB="0">
                    <a:solidFill>
                      <a:schemeClr val="accent5">
                        <a:lumMod val="20000"/>
                        <a:lumOff val="80000"/>
                      </a:schemeClr>
                    </a:solidFill>
                  </a:tcPr>
                </a:tc>
                <a:extLst>
                  <a:ext uri="{0D108BD9-81ED-4DB2-BD59-A6C34878D82A}">
                    <a16:rowId xmlns:a16="http://schemas.microsoft.com/office/drawing/2014/main" val="2385827239"/>
                  </a:ext>
                </a:extLst>
              </a:tr>
            </a:tbl>
          </a:graphicData>
        </a:graphic>
      </p:graphicFrame>
    </p:spTree>
    <p:extLst>
      <p:ext uri="{BB962C8B-B14F-4D97-AF65-F5344CB8AC3E}">
        <p14:creationId xmlns:p14="http://schemas.microsoft.com/office/powerpoint/2010/main" val="2015783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42211"/>
            <a:ext cx="7886700" cy="529389"/>
          </a:xfrm>
        </p:spPr>
        <p:txBody>
          <a:bodyPr>
            <a:normAutofit/>
          </a:bodyPr>
          <a:lstStyle/>
          <a:p>
            <a:r>
              <a:rPr lang="en-US" sz="1800" b="1" dirty="0">
                <a:solidFill>
                  <a:schemeClr val="accent1">
                    <a:lumMod val="75000"/>
                  </a:schemeClr>
                </a:solidFill>
              </a:rPr>
              <a:t>Eligibility Criteria for Renewable Energy Mini-Grids and Village Energy Centers (4)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33100417"/>
              </p:ext>
            </p:extLst>
          </p:nvPr>
        </p:nvGraphicFramePr>
        <p:xfrm>
          <a:off x="628650" y="1435354"/>
          <a:ext cx="7769392" cy="3674429"/>
        </p:xfrm>
        <a:graphic>
          <a:graphicData uri="http://schemas.openxmlformats.org/drawingml/2006/table">
            <a:tbl>
              <a:tblPr firstRow="1" firstCol="1" bandRow="1">
                <a:tableStyleId>{7DF18680-E054-41AD-8BC1-D1AEF772440D}</a:tableStyleId>
              </a:tblPr>
              <a:tblGrid>
                <a:gridCol w="2015054">
                  <a:extLst>
                    <a:ext uri="{9D8B030D-6E8A-4147-A177-3AD203B41FA5}">
                      <a16:colId xmlns:a16="http://schemas.microsoft.com/office/drawing/2014/main" val="20000"/>
                    </a:ext>
                  </a:extLst>
                </a:gridCol>
                <a:gridCol w="5754338">
                  <a:extLst>
                    <a:ext uri="{9D8B030D-6E8A-4147-A177-3AD203B41FA5}">
                      <a16:colId xmlns:a16="http://schemas.microsoft.com/office/drawing/2014/main" val="20001"/>
                    </a:ext>
                  </a:extLst>
                </a:gridCol>
              </a:tblGrid>
              <a:tr h="457900">
                <a:tc>
                  <a:txBody>
                    <a:bodyPr/>
                    <a:lstStyle/>
                    <a:p>
                      <a:pPr marL="0" marR="0" algn="just">
                        <a:lnSpc>
                          <a:spcPct val="107000"/>
                        </a:lnSpc>
                        <a:spcBef>
                          <a:spcPts val="0"/>
                        </a:spcBef>
                        <a:spcAft>
                          <a:spcPts val="0"/>
                        </a:spcAft>
                      </a:pPr>
                      <a:r>
                        <a:rPr lang="en-US" sz="1600" dirty="0">
                          <a:solidFill>
                            <a:schemeClr val="tx1"/>
                          </a:solidFill>
                          <a:effectLst/>
                        </a:rPr>
                        <a:t>Dimension</a:t>
                      </a:r>
                    </a:p>
                    <a:p>
                      <a:pPr marL="0" marR="0" algn="just">
                        <a:lnSpc>
                          <a:spcPct val="107000"/>
                        </a:lnSpc>
                        <a:spcBef>
                          <a:spcPts val="0"/>
                        </a:spcBef>
                        <a:spcAft>
                          <a:spcPts val="0"/>
                        </a:spcAft>
                      </a:pP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tc>
                  <a:txBody>
                    <a:bodyPr/>
                    <a:lstStyle/>
                    <a:p>
                      <a:pPr marL="0" marR="0" algn="just">
                        <a:lnSpc>
                          <a:spcPct val="107000"/>
                        </a:lnSpc>
                        <a:spcBef>
                          <a:spcPts val="0"/>
                        </a:spcBef>
                        <a:spcAft>
                          <a:spcPts val="0"/>
                        </a:spcAft>
                      </a:pPr>
                      <a:r>
                        <a:rPr lang="en-US" sz="1600" dirty="0">
                          <a:solidFill>
                            <a:schemeClr val="tx1"/>
                          </a:solidFill>
                          <a:effectLst/>
                        </a:rPr>
                        <a:t>Criteria</a:t>
                      </a:r>
                      <a:endParaRPr lang="en-US" sz="16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0"/>
                  </a:ext>
                </a:extLst>
              </a:tr>
              <a:tr h="788544">
                <a:tc>
                  <a:txBody>
                    <a:bodyPr/>
                    <a:lstStyle/>
                    <a:p>
                      <a:pPr marL="0" marR="0" algn="l" defTabSz="685800" rtl="0" eaLnBrk="1" latinLnBrk="0" hangingPunct="1">
                        <a:lnSpc>
                          <a:spcPct val="107000"/>
                        </a:lnSpc>
                        <a:spcBef>
                          <a:spcPts val="0"/>
                        </a:spcBef>
                        <a:spcAft>
                          <a:spcPts val="0"/>
                        </a:spcAft>
                      </a:pPr>
                      <a:r>
                        <a:rPr lang="en-US" sz="1600" b="1" kern="1200" dirty="0">
                          <a:solidFill>
                            <a:schemeClr val="lt1"/>
                          </a:solidFill>
                          <a:effectLst/>
                          <a:latin typeface="+mn-lt"/>
                          <a:ea typeface="+mn-ea"/>
                          <a:cs typeface="+mn-cs"/>
                        </a:rPr>
                        <a:t>Scalability</a:t>
                      </a:r>
                    </a:p>
                  </a:txBody>
                  <a:tcPr marL="21402" marR="21402" marT="0" marB="0"/>
                </a:tc>
                <a:tc>
                  <a:txBody>
                    <a:bodyPr/>
                    <a:lstStyle/>
                    <a:p>
                      <a:pPr marL="342900" marR="0" lvl="0" indent="-342900" algn="just" rtl="0">
                        <a:lnSpc>
                          <a:spcPct val="107000"/>
                        </a:lnSpc>
                        <a:spcBef>
                          <a:spcPts val="0"/>
                        </a:spcBef>
                        <a:spcAft>
                          <a:spcPts val="0"/>
                        </a:spcAft>
                        <a:buFont typeface="Calibri" panose="020F0502020204030204" pitchFamily="34" charset="0"/>
                        <a:buChar char="•"/>
                      </a:pPr>
                      <a:r>
                        <a:rPr lang="en-US" sz="1400" kern="1200" dirty="0">
                          <a:solidFill>
                            <a:schemeClr val="dk1"/>
                          </a:solidFill>
                          <a:effectLst/>
                          <a:latin typeface="+mn-lt"/>
                          <a:ea typeface="+mn-ea"/>
                          <a:cs typeface="+mn-cs"/>
                        </a:rPr>
                        <a:t>The potential for scaling-up of rural energy activities and contributing towards poverty reduction, will be important considerations. Demonstration of the successful deployment, along with proof of capacity to replicate/upscale, will therefore be critical.</a:t>
                      </a:r>
                    </a:p>
                    <a:p>
                      <a:pPr marL="342900" marR="0" lvl="0" indent="-342900" algn="just" rtl="0">
                        <a:lnSpc>
                          <a:spcPct val="107000"/>
                        </a:lnSpc>
                        <a:spcBef>
                          <a:spcPts val="0"/>
                        </a:spcBef>
                        <a:spcAft>
                          <a:spcPts val="0"/>
                        </a:spcAft>
                        <a:buFont typeface="Calibri" panose="020F0502020204030204" pitchFamily="34" charset="0"/>
                        <a:buChar char="•"/>
                      </a:pPr>
                      <a:endParaRPr lang="en-US" sz="1400" dirty="0">
                        <a:effectLst/>
                        <a:latin typeface="Museo Sans 300" panose="02000000000000000000" pitchFamily="50" charset="0"/>
                        <a:ea typeface="Calibri" panose="020F0502020204030204" pitchFamily="34" charset="0"/>
                        <a:cs typeface="Arial" panose="020B0604020202020204" pitchFamily="34" charset="0"/>
                      </a:endParaRPr>
                    </a:p>
                  </a:txBody>
                  <a:tcPr marL="21402" marR="21402" marT="0" marB="0"/>
                </a:tc>
                <a:extLst>
                  <a:ext uri="{0D108BD9-81ED-4DB2-BD59-A6C34878D82A}">
                    <a16:rowId xmlns:a16="http://schemas.microsoft.com/office/drawing/2014/main" val="10001"/>
                  </a:ext>
                </a:extLst>
              </a:tr>
              <a:tr h="584014">
                <a:tc>
                  <a:txBody>
                    <a:bodyPr/>
                    <a:lstStyle/>
                    <a:p>
                      <a:pPr marL="0" marR="0" algn="l">
                        <a:lnSpc>
                          <a:spcPct val="107000"/>
                        </a:lnSpc>
                        <a:spcBef>
                          <a:spcPts val="0"/>
                        </a:spcBef>
                        <a:spcAft>
                          <a:spcPts val="0"/>
                        </a:spcAft>
                      </a:pPr>
                      <a:r>
                        <a:rPr lang="en-US" sz="1600" b="1" kern="1200" dirty="0">
                          <a:solidFill>
                            <a:schemeClr val="lt1"/>
                          </a:solidFill>
                          <a:effectLst/>
                          <a:latin typeface="+mn-lt"/>
                          <a:ea typeface="+mn-ea"/>
                          <a:cs typeface="+mn-cs"/>
                        </a:rPr>
                        <a:t>Productive Use of Energy</a:t>
                      </a:r>
                    </a:p>
                  </a:txBody>
                  <a:tcPr marL="21402" marR="21402" marT="0" marB="0"/>
                </a:tc>
                <a:tc>
                  <a:txBody>
                    <a:bodyPr/>
                    <a:lstStyle/>
                    <a:p>
                      <a:pPr marL="342900" marR="0" lvl="0" indent="-34290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r>
                        <a:rPr lang="en-US" sz="1400" kern="1200" dirty="0">
                          <a:solidFill>
                            <a:schemeClr val="dk1"/>
                          </a:solidFill>
                          <a:effectLst/>
                          <a:latin typeface="+mn-lt"/>
                          <a:ea typeface="+mn-ea"/>
                          <a:cs typeface="+mn-cs"/>
                        </a:rPr>
                        <a:t>Actions aiming at increasing access to energy services for local productive activities so as to promote economic growth, generating jobs and consequently increasing the affordability of an energy service will also be considered an advantage. </a:t>
                      </a:r>
                    </a:p>
                    <a:p>
                      <a:pPr marL="342900" marR="0" lvl="0" indent="-34290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endParaRPr lang="en-US" sz="1400" kern="1200" dirty="0">
                        <a:solidFill>
                          <a:schemeClr val="dk1"/>
                        </a:solidFill>
                        <a:effectLst/>
                        <a:latin typeface="+mn-lt"/>
                        <a:ea typeface="+mn-ea"/>
                        <a:cs typeface="+mn-cs"/>
                      </a:endParaRPr>
                    </a:p>
                  </a:txBody>
                  <a:tcPr marL="21402" marR="21402" marT="0" marB="0">
                    <a:solidFill>
                      <a:schemeClr val="accent5">
                        <a:lumMod val="20000"/>
                        <a:lumOff val="80000"/>
                      </a:schemeClr>
                    </a:solidFill>
                  </a:tcPr>
                </a:tc>
                <a:extLst>
                  <a:ext uri="{0D108BD9-81ED-4DB2-BD59-A6C34878D82A}">
                    <a16:rowId xmlns:a16="http://schemas.microsoft.com/office/drawing/2014/main" val="10002"/>
                  </a:ext>
                </a:extLst>
              </a:tr>
              <a:tr h="812894">
                <a:tc>
                  <a:txBody>
                    <a:bodyPr/>
                    <a:lstStyle/>
                    <a:p>
                      <a:pPr marL="0" marR="0" algn="l">
                        <a:lnSpc>
                          <a:spcPct val="107000"/>
                        </a:lnSpc>
                        <a:spcBef>
                          <a:spcPts val="0"/>
                        </a:spcBef>
                        <a:spcAft>
                          <a:spcPts val="0"/>
                        </a:spcAft>
                      </a:pPr>
                      <a:r>
                        <a:rPr lang="en-US" sz="1600" b="1" kern="1200" dirty="0">
                          <a:solidFill>
                            <a:schemeClr val="lt1"/>
                          </a:solidFill>
                          <a:effectLst/>
                          <a:latin typeface="+mn-lt"/>
                          <a:ea typeface="+mn-ea"/>
                          <a:cs typeface="+mn-cs"/>
                        </a:rPr>
                        <a:t>Compliance</a:t>
                      </a:r>
                    </a:p>
                  </a:txBody>
                  <a:tcPr marL="21402" marR="21402" marT="0" marB="0"/>
                </a:tc>
                <a:tc>
                  <a:txBody>
                    <a:bodyPr/>
                    <a:lstStyle/>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r>
                        <a:rPr lang="en-US" sz="1400" kern="1200" dirty="0">
                          <a:solidFill>
                            <a:schemeClr val="dk1"/>
                          </a:solidFill>
                          <a:effectLst/>
                          <a:latin typeface="+mn-lt"/>
                          <a:ea typeface="+mn-ea"/>
                          <a:cs typeface="+mn-cs"/>
                        </a:rPr>
                        <a:t>Compliance with Lesotho laws and regulations and </a:t>
                      </a:r>
                      <a:r>
                        <a:rPr lang="en-US" sz="1400" u="sng" kern="1200" dirty="0">
                          <a:solidFill>
                            <a:schemeClr val="dk1"/>
                          </a:solidFill>
                          <a:effectLst/>
                          <a:latin typeface="+mn-lt"/>
                          <a:ea typeface="+mn-ea"/>
                          <a:cs typeface="+mn-cs"/>
                          <a:hlinkClick r:id="rId2"/>
                        </a:rPr>
                        <a:t>UNCDF/UNDP Environmental &amp; Social Performance Standards</a:t>
                      </a:r>
                      <a:r>
                        <a:rPr lang="en-US" sz="1400" kern="1200" dirty="0">
                          <a:solidFill>
                            <a:schemeClr val="dk1"/>
                          </a:solidFill>
                          <a:effectLst/>
                          <a:latin typeface="+mn-lt"/>
                          <a:ea typeface="+mn-ea"/>
                          <a:cs typeface="+mn-cs"/>
                        </a:rPr>
                        <a:t> including human rights is a must.</a:t>
                      </a:r>
                    </a:p>
                    <a:p>
                      <a:pPr marL="342900" marR="0" lvl="0" indent="-342900" algn="just" defTabSz="685800" rtl="0" eaLnBrk="1" latinLnBrk="0" hangingPunct="1">
                        <a:lnSpc>
                          <a:spcPct val="107000"/>
                        </a:lnSpc>
                        <a:spcBef>
                          <a:spcPts val="0"/>
                        </a:spcBef>
                        <a:spcAft>
                          <a:spcPts val="0"/>
                        </a:spcAft>
                        <a:buFont typeface="Calibri" panose="020F0502020204030204" pitchFamily="34" charset="0"/>
                        <a:buChar char="•"/>
                      </a:pPr>
                      <a:endParaRPr lang="en-US" sz="1400" kern="1200" dirty="0">
                        <a:solidFill>
                          <a:schemeClr val="dk1"/>
                        </a:solidFill>
                        <a:effectLst/>
                        <a:latin typeface="+mn-lt"/>
                        <a:ea typeface="+mn-ea"/>
                        <a:cs typeface="+mn-cs"/>
                      </a:endParaRPr>
                    </a:p>
                  </a:txBody>
                  <a:tcPr marL="21402" marR="21402" marT="0" marB="0"/>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14</a:t>
            </a:fld>
            <a:endParaRPr lang="en-US"/>
          </a:p>
        </p:txBody>
      </p:sp>
      <p:sp>
        <p:nvSpPr>
          <p:cNvPr id="6" name="Rectangle 5">
            <a:extLst>
              <a:ext uri="{FF2B5EF4-FFF2-40B4-BE49-F238E27FC236}">
                <a16:creationId xmlns:a16="http://schemas.microsoft.com/office/drawing/2014/main" id="{35D49418-75A6-4C8C-AD2E-AE36E225D783}"/>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1712871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40302555"/>
              </p:ext>
            </p:extLst>
          </p:nvPr>
        </p:nvGraphicFramePr>
        <p:xfrm>
          <a:off x="385011" y="878301"/>
          <a:ext cx="8130339" cy="5499100"/>
        </p:xfrm>
        <a:graphic>
          <a:graphicData uri="http://schemas.openxmlformats.org/drawingml/2006/table">
            <a:tbl>
              <a:tblPr>
                <a:tableStyleId>{3B4B98B0-60AC-42C2-AFA5-B58CD77FA1E5}</a:tableStyleId>
              </a:tblPr>
              <a:tblGrid>
                <a:gridCol w="8130339">
                  <a:extLst>
                    <a:ext uri="{9D8B030D-6E8A-4147-A177-3AD203B41FA5}">
                      <a16:colId xmlns:a16="http://schemas.microsoft.com/office/drawing/2014/main" val="20000"/>
                    </a:ext>
                  </a:extLst>
                </a:gridCol>
              </a:tblGrid>
              <a:tr h="314093">
                <a:tc>
                  <a:txBody>
                    <a:bodyPr/>
                    <a:lstStyle/>
                    <a:p>
                      <a:pPr marL="0" marR="0" algn="ctr">
                        <a:lnSpc>
                          <a:spcPct val="107000"/>
                        </a:lnSpc>
                        <a:spcBef>
                          <a:spcPts val="0"/>
                        </a:spcBef>
                        <a:spcAft>
                          <a:spcPts val="0"/>
                        </a:spcAft>
                      </a:pPr>
                      <a:r>
                        <a:rPr lang="en-US" sz="2400" b="1" dirty="0">
                          <a:solidFill>
                            <a:schemeClr val="accent1">
                              <a:lumMod val="75000"/>
                            </a:schemeClr>
                          </a:solidFill>
                        </a:rPr>
                        <a:t>Key evaluation considerations</a:t>
                      </a:r>
                      <a:endParaRPr lang="en-US" sz="2400" b="1" dirty="0">
                        <a:solidFill>
                          <a:schemeClr val="accent1">
                            <a:lumMod val="75000"/>
                          </a:schemeClr>
                        </a:solidFill>
                        <a:effectLst/>
                        <a:latin typeface="Museo Sans 300" panose="02000000000000000000" pitchFamily="50" charset="0"/>
                        <a:ea typeface="Calibri" panose="020F0502020204030204" pitchFamily="34" charset="0"/>
                        <a:cs typeface="Arial" panose="020B0604020202020204" pitchFamily="34" charset="0"/>
                      </a:endParaRPr>
                    </a:p>
                  </a:txBody>
                  <a:tcPr marL="32618" marR="32618" marT="0" marB="0">
                    <a:solidFill>
                      <a:schemeClr val="accent5">
                        <a:tint val="40000"/>
                        <a:alpha val="99000"/>
                      </a:schemeClr>
                    </a:solidFill>
                  </a:tcPr>
                </a:tc>
                <a:extLst>
                  <a:ext uri="{0D108BD9-81ED-4DB2-BD59-A6C34878D82A}">
                    <a16:rowId xmlns:a16="http://schemas.microsoft.com/office/drawing/2014/main" val="10000"/>
                  </a:ext>
                </a:extLst>
              </a:tr>
              <a:tr h="5057757">
                <a:tc>
                  <a:txBody>
                    <a:bodyPr/>
                    <a:lstStyle/>
                    <a:p>
                      <a:pPr marL="285750" lvl="0" indent="-285750">
                        <a:buFont typeface="Arial" panose="020B0604020202020204" pitchFamily="34" charset="0"/>
                        <a:buChar char="•"/>
                      </a:pPr>
                      <a:r>
                        <a:rPr lang="en-GB" sz="1600" b="1" kern="1200" dirty="0">
                          <a:solidFill>
                            <a:schemeClr val="tx1"/>
                          </a:solidFill>
                          <a:effectLst/>
                          <a:latin typeface="+mn-lt"/>
                          <a:ea typeface="+mn-ea"/>
                          <a:cs typeface="+mn-cs"/>
                        </a:rPr>
                        <a:t>Sustainability</a:t>
                      </a:r>
                      <a:r>
                        <a:rPr lang="en-GB" sz="1600" kern="1200" dirty="0">
                          <a:solidFill>
                            <a:schemeClr val="tx1"/>
                          </a:solidFill>
                          <a:effectLst/>
                          <a:latin typeface="+mn-lt"/>
                          <a:ea typeface="+mn-ea"/>
                          <a:cs typeface="+mn-cs"/>
                        </a:rPr>
                        <a:t>: the proposed (distributed) energy service strategies and the accompanying business frameworks must be commercial and sustainable. The plan should include longer-term projections, revenues, costs/overheads, breakeven, etc. </a:t>
                      </a:r>
                    </a:p>
                    <a:p>
                      <a:pPr marL="285750" lvl="0" indent="-285750">
                        <a:buFont typeface="Arial" panose="020B0604020202020204" pitchFamily="34" charset="0"/>
                        <a:buChar char="•"/>
                      </a:pPr>
                      <a:endParaRPr lang="en-US"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GB" sz="1600" b="1" kern="1200" dirty="0">
                          <a:solidFill>
                            <a:schemeClr val="tx1"/>
                          </a:solidFill>
                          <a:effectLst/>
                          <a:latin typeface="+mn-lt"/>
                          <a:ea typeface="+mn-ea"/>
                          <a:cs typeface="+mn-cs"/>
                        </a:rPr>
                        <a:t>Replicability</a:t>
                      </a:r>
                      <a:r>
                        <a:rPr lang="en-GB" sz="1600" kern="1200" dirty="0">
                          <a:solidFill>
                            <a:schemeClr val="tx1"/>
                          </a:solidFill>
                          <a:effectLst/>
                          <a:latin typeface="+mn-lt"/>
                          <a:ea typeface="+mn-ea"/>
                          <a:cs typeface="+mn-cs"/>
                        </a:rPr>
                        <a:t>: the distributed energy service solution should be replicable, representing a business solution that is relevant to and implementable in other districts in Lesotho.  </a:t>
                      </a:r>
                    </a:p>
                    <a:p>
                      <a:pPr marL="285750" lvl="0" indent="-285750">
                        <a:buFont typeface="Arial" panose="020B0604020202020204" pitchFamily="34" charset="0"/>
                        <a:buChar char="•"/>
                      </a:pPr>
                      <a:endParaRPr lang="en-US"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GB" sz="1600" b="1" kern="1200" dirty="0">
                          <a:solidFill>
                            <a:schemeClr val="tx1"/>
                          </a:solidFill>
                          <a:effectLst/>
                          <a:latin typeface="+mn-lt"/>
                          <a:ea typeface="+mn-ea"/>
                          <a:cs typeface="+mn-cs"/>
                        </a:rPr>
                        <a:t>Product/technology selection</a:t>
                      </a:r>
                      <a:r>
                        <a:rPr lang="en-GB" sz="1600" kern="1200" dirty="0">
                          <a:solidFill>
                            <a:schemeClr val="tx1"/>
                          </a:solidFill>
                          <a:effectLst/>
                          <a:latin typeface="+mn-lt"/>
                          <a:ea typeface="+mn-ea"/>
                          <a:cs typeface="+mn-cs"/>
                        </a:rPr>
                        <a:t>: project developers must work with proven technologies that are preferably, where possible, certified. The intension of this </a:t>
                      </a:r>
                      <a:r>
                        <a:rPr lang="en-GB" sz="1600" kern="1200" dirty="0" err="1">
                          <a:solidFill>
                            <a:schemeClr val="tx1"/>
                          </a:solidFill>
                          <a:effectLst/>
                          <a:latin typeface="+mn-lt"/>
                          <a:ea typeface="+mn-ea"/>
                          <a:cs typeface="+mn-cs"/>
                        </a:rPr>
                        <a:t>CfP</a:t>
                      </a:r>
                      <a:r>
                        <a:rPr lang="en-GB" sz="1600" kern="1200" dirty="0">
                          <a:solidFill>
                            <a:schemeClr val="tx1"/>
                          </a:solidFill>
                          <a:effectLst/>
                          <a:latin typeface="+mn-lt"/>
                          <a:ea typeface="+mn-ea"/>
                          <a:cs typeface="+mn-cs"/>
                        </a:rPr>
                        <a:t> is not to test or pilot technologies/products but rather to test and mature the business strategies that support their dissemination.</a:t>
                      </a:r>
                    </a:p>
                    <a:p>
                      <a:pPr marL="285750" lvl="0" indent="-285750">
                        <a:buFont typeface="Arial" panose="020B0604020202020204" pitchFamily="34" charset="0"/>
                        <a:buChar char="•"/>
                      </a:pPr>
                      <a:endParaRPr lang="en-US"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GB" sz="1600" b="1" kern="1200" dirty="0">
                          <a:solidFill>
                            <a:schemeClr val="tx1"/>
                          </a:solidFill>
                          <a:effectLst/>
                          <a:latin typeface="+mn-lt"/>
                          <a:ea typeface="+mn-ea"/>
                          <a:cs typeface="+mn-cs"/>
                        </a:rPr>
                        <a:t>Developer’s own contribution</a:t>
                      </a:r>
                      <a:r>
                        <a:rPr lang="en-GB" sz="1600" kern="1200" dirty="0">
                          <a:solidFill>
                            <a:schemeClr val="tx1"/>
                          </a:solidFill>
                          <a:effectLst/>
                          <a:latin typeface="+mn-lt"/>
                          <a:ea typeface="+mn-ea"/>
                          <a:cs typeface="+mn-cs"/>
                        </a:rPr>
                        <a:t>: the developer is expected to provide contribution (in kind or in cash) equal to at least 20% of the total cost of the project. </a:t>
                      </a:r>
                    </a:p>
                    <a:p>
                      <a:pPr marL="285750" lvl="0" indent="-285750">
                        <a:buFont typeface="Arial" panose="020B0604020202020204" pitchFamily="34" charset="0"/>
                        <a:buChar char="•"/>
                      </a:pPr>
                      <a:endParaRPr lang="en-US"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GB" sz="1600" kern="1200" dirty="0">
                          <a:solidFill>
                            <a:schemeClr val="tx1"/>
                          </a:solidFill>
                          <a:effectLst/>
                          <a:latin typeface="+mn-lt"/>
                          <a:ea typeface="+mn-ea"/>
                          <a:cs typeface="+mn-cs"/>
                        </a:rPr>
                        <a:t>Project developers are welcome to propose business strategies focused on single or multiple technologies/products and services. </a:t>
                      </a:r>
                    </a:p>
                    <a:p>
                      <a:pPr marL="285750" lvl="0" indent="-285750">
                        <a:buFont typeface="Arial" panose="020B0604020202020204" pitchFamily="34" charset="0"/>
                        <a:buChar char="•"/>
                      </a:pPr>
                      <a:endParaRPr lang="en-US"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GB" sz="1600" b="1" kern="1200" dirty="0">
                          <a:solidFill>
                            <a:schemeClr val="tx1"/>
                          </a:solidFill>
                          <a:effectLst/>
                          <a:latin typeface="+mn-lt"/>
                          <a:ea typeface="+mn-ea"/>
                          <a:cs typeface="+mn-cs"/>
                        </a:rPr>
                        <a:t>Impact and cross-cutting issues</a:t>
                      </a:r>
                      <a:r>
                        <a:rPr lang="en-GB" sz="1600" kern="1200" dirty="0">
                          <a:solidFill>
                            <a:schemeClr val="tx1"/>
                          </a:solidFill>
                          <a:effectLst/>
                          <a:latin typeface="+mn-lt"/>
                          <a:ea typeface="+mn-ea"/>
                          <a:cs typeface="+mn-cs"/>
                        </a:rPr>
                        <a:t>: project developers are encouraged to develop solutions that have broader socio-economic, environmental, commercial and gender impacts. </a:t>
                      </a:r>
                      <a:endParaRPr lang="en-US" sz="1600" kern="1200" dirty="0">
                        <a:solidFill>
                          <a:schemeClr val="tx1"/>
                        </a:solidFill>
                        <a:effectLst/>
                        <a:latin typeface="+mn-lt"/>
                        <a:ea typeface="+mn-ea"/>
                        <a:cs typeface="+mn-cs"/>
                      </a:endParaRPr>
                    </a:p>
                    <a:p>
                      <a:pPr marL="0" marR="0" algn="just">
                        <a:lnSpc>
                          <a:spcPct val="107000"/>
                        </a:lnSpc>
                        <a:spcBef>
                          <a:spcPts val="0"/>
                        </a:spcBef>
                        <a:spcAft>
                          <a:spcPts val="0"/>
                        </a:spcAft>
                      </a:pPr>
                      <a:endParaRPr lang="en-US" sz="1600" dirty="0">
                        <a:effectLst/>
                        <a:latin typeface="Museo Sans 300" panose="02000000000000000000" pitchFamily="50" charset="0"/>
                        <a:ea typeface="Calibri" panose="020F0502020204030204" pitchFamily="34" charset="0"/>
                        <a:cs typeface="Arial" panose="020B0604020202020204" pitchFamily="34" charset="0"/>
                      </a:endParaRPr>
                    </a:p>
                  </a:txBody>
                  <a:tcPr marL="32618" marR="32618" marT="0" marB="0"/>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15</a:t>
            </a:fld>
            <a:endParaRPr lang="en-US"/>
          </a:p>
        </p:txBody>
      </p:sp>
      <p:sp>
        <p:nvSpPr>
          <p:cNvPr id="6" name="Rectangle 5">
            <a:extLst>
              <a:ext uri="{FF2B5EF4-FFF2-40B4-BE49-F238E27FC236}">
                <a16:creationId xmlns:a16="http://schemas.microsoft.com/office/drawing/2014/main" id="{028F96FF-457F-4301-AA8F-4D05D9907F84}"/>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3364898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07D595-752E-4D8A-99FD-2B0640DA5AB2}"/>
              </a:ext>
            </a:extLst>
          </p:cNvPr>
          <p:cNvSpPr>
            <a:spLocks noGrp="1"/>
          </p:cNvSpPr>
          <p:nvPr>
            <p:ph idx="1"/>
          </p:nvPr>
        </p:nvSpPr>
        <p:spPr>
          <a:xfrm>
            <a:off x="550415" y="1424308"/>
            <a:ext cx="8202967" cy="4351338"/>
          </a:xfrm>
        </p:spPr>
        <p:txBody>
          <a:bodyPr>
            <a:normAutofit fontScale="92500" lnSpcReduction="10000"/>
          </a:bodyPr>
          <a:lstStyle/>
          <a:p>
            <a:pPr marL="0" indent="0">
              <a:buNone/>
            </a:pPr>
            <a:r>
              <a:rPr lang="en-ZA" dirty="0"/>
              <a:t>UNDP commissioned pre-feasibility studies for mini-grids and energy centres in 20 village communities with the objective to conduct a preliminary assessment, under which conditions mini-grids and energy centres makes economic sense. The pre-feasibility studies consider following aspects:</a:t>
            </a:r>
          </a:p>
          <a:p>
            <a:pPr marL="0" indent="0">
              <a:buNone/>
            </a:pPr>
            <a:r>
              <a:rPr lang="en-ZA" dirty="0"/>
              <a:t>(1)	Natural aspects: Topography, potential of all kinds of renewable energy resources with distribution over the year;</a:t>
            </a:r>
          </a:p>
          <a:p>
            <a:pPr marL="0" indent="0">
              <a:buNone/>
            </a:pPr>
            <a:r>
              <a:rPr lang="en-ZA" dirty="0"/>
              <a:t>(2)	Demographics for determining the prospective energy demand: scale, age and spatial distribution of population, future development of population;</a:t>
            </a:r>
          </a:p>
          <a:p>
            <a:pPr marL="0" indent="0">
              <a:buNone/>
            </a:pPr>
            <a:r>
              <a:rPr lang="en-ZA" dirty="0"/>
              <a:t>(3)	Economic factors: household income, expenses for energy, current efforts for covering energy demands, willingness to pay for energy services, existing local economic activities, consumption patterns;</a:t>
            </a:r>
          </a:p>
          <a:p>
            <a:pPr marL="0" indent="0">
              <a:buNone/>
            </a:pPr>
            <a:r>
              <a:rPr lang="en-ZA" dirty="0"/>
              <a:t>(4)	Infrastructure: existence of so called anchor customers i.e. schools, clinics, public authorities, shops, workshops, manufacturing facilities, roads;</a:t>
            </a:r>
          </a:p>
          <a:p>
            <a:pPr marL="0" indent="0">
              <a:buNone/>
            </a:pPr>
            <a:r>
              <a:rPr lang="en-ZA" dirty="0"/>
              <a:t>(5)	 Costs: capital and operational costs of renewable energy technologies; capital operational costs of electricity lines, capital and operational costs of energy centres.</a:t>
            </a:r>
          </a:p>
          <a:p>
            <a:endParaRPr lang="en-US" dirty="0"/>
          </a:p>
        </p:txBody>
      </p:sp>
      <p:sp>
        <p:nvSpPr>
          <p:cNvPr id="4" name="Slide Number Placeholder 3">
            <a:extLst>
              <a:ext uri="{FF2B5EF4-FFF2-40B4-BE49-F238E27FC236}">
                <a16:creationId xmlns:a16="http://schemas.microsoft.com/office/drawing/2014/main" id="{65EB604D-04B1-495F-9522-671BE089DFCB}"/>
              </a:ext>
            </a:extLst>
          </p:cNvPr>
          <p:cNvSpPr>
            <a:spLocks noGrp="1"/>
          </p:cNvSpPr>
          <p:nvPr>
            <p:ph type="sldNum" sz="quarter" idx="12"/>
          </p:nvPr>
        </p:nvSpPr>
        <p:spPr/>
        <p:txBody>
          <a:bodyPr/>
          <a:lstStyle/>
          <a:p>
            <a:fld id="{27D4CA99-DF90-4FF3-B442-BB7438910425}" type="slidenum">
              <a:rPr lang="en-US" smtClean="0"/>
              <a:t>16</a:t>
            </a:fld>
            <a:endParaRPr lang="en-US"/>
          </a:p>
        </p:txBody>
      </p:sp>
      <p:sp>
        <p:nvSpPr>
          <p:cNvPr id="5" name="Title 4">
            <a:extLst>
              <a:ext uri="{FF2B5EF4-FFF2-40B4-BE49-F238E27FC236}">
                <a16:creationId xmlns:a16="http://schemas.microsoft.com/office/drawing/2014/main" id="{5AF8553C-0531-4E3E-BE08-A1ABA4FDF354}"/>
              </a:ext>
            </a:extLst>
          </p:cNvPr>
          <p:cNvSpPr>
            <a:spLocks noGrp="1"/>
          </p:cNvSpPr>
          <p:nvPr>
            <p:ph type="title"/>
          </p:nvPr>
        </p:nvSpPr>
        <p:spPr>
          <a:xfrm>
            <a:off x="628650" y="828318"/>
            <a:ext cx="7886700" cy="563231"/>
          </a:xfrm>
          <a:prstGeom prst="rect">
            <a:avLst/>
          </a:prstGeom>
        </p:spPr>
        <p:txBody>
          <a:bodyPr wrap="square">
            <a:spAutoFit/>
          </a:bodyPr>
          <a:lstStyle/>
          <a:p>
            <a:r>
              <a:rPr lang="en-ZA" sz="3400" b="1" dirty="0">
                <a:solidFill>
                  <a:schemeClr val="accent1">
                    <a:lumMod val="75000"/>
                  </a:schemeClr>
                </a:solidFill>
              </a:rPr>
              <a:t>Pre-feasibility studies</a:t>
            </a:r>
            <a:endParaRPr lang="en-US" sz="3400" b="1" dirty="0">
              <a:solidFill>
                <a:schemeClr val="accent1">
                  <a:lumMod val="75000"/>
                </a:schemeClr>
              </a:solidFill>
            </a:endParaRPr>
          </a:p>
        </p:txBody>
      </p:sp>
      <p:sp>
        <p:nvSpPr>
          <p:cNvPr id="6" name="Rectangle 5">
            <a:extLst>
              <a:ext uri="{FF2B5EF4-FFF2-40B4-BE49-F238E27FC236}">
                <a16:creationId xmlns:a16="http://schemas.microsoft.com/office/drawing/2014/main" id="{95C45145-1D9E-4552-B3FD-45DE7ABB89B5}"/>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
        <p:nvSpPr>
          <p:cNvPr id="7" name="TextBox 6">
            <a:extLst>
              <a:ext uri="{FF2B5EF4-FFF2-40B4-BE49-F238E27FC236}">
                <a16:creationId xmlns:a16="http://schemas.microsoft.com/office/drawing/2014/main" id="{A8C75AF5-4844-486D-BF1F-8AF7315991E2}"/>
              </a:ext>
            </a:extLst>
          </p:cNvPr>
          <p:cNvSpPr txBox="1"/>
          <p:nvPr/>
        </p:nvSpPr>
        <p:spPr>
          <a:xfrm>
            <a:off x="628650" y="5775646"/>
            <a:ext cx="8202967"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lumMod val="75000"/>
                  </a:schemeClr>
                </a:solidFill>
              </a:rPr>
              <a:t>Pre-feasibility studies will be made available to developers on request to facilitate development of the business case.</a:t>
            </a:r>
          </a:p>
        </p:txBody>
      </p:sp>
    </p:spTree>
    <p:extLst>
      <p:ext uri="{BB962C8B-B14F-4D97-AF65-F5344CB8AC3E}">
        <p14:creationId xmlns:p14="http://schemas.microsoft.com/office/powerpoint/2010/main" val="4133540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53080776"/>
              </p:ext>
            </p:extLst>
          </p:nvPr>
        </p:nvGraphicFramePr>
        <p:xfrm>
          <a:off x="1215194" y="1046745"/>
          <a:ext cx="7649076" cy="3478763"/>
        </p:xfrm>
        <a:graphic>
          <a:graphicData uri="http://schemas.openxmlformats.org/drawingml/2006/table">
            <a:tbl>
              <a:tblPr>
                <a:tableStyleId>{3B4B98B0-60AC-42C2-AFA5-B58CD77FA1E5}</a:tableStyleId>
              </a:tblPr>
              <a:tblGrid>
                <a:gridCol w="7649076">
                  <a:extLst>
                    <a:ext uri="{9D8B030D-6E8A-4147-A177-3AD203B41FA5}">
                      <a16:colId xmlns:a16="http://schemas.microsoft.com/office/drawing/2014/main" val="20000"/>
                    </a:ext>
                  </a:extLst>
                </a:gridCol>
              </a:tblGrid>
              <a:tr h="220370">
                <a:tc>
                  <a:txBody>
                    <a:bodyPr/>
                    <a:lstStyle/>
                    <a:p>
                      <a:pPr marL="0" marR="0" algn="ctr">
                        <a:lnSpc>
                          <a:spcPct val="107000"/>
                        </a:lnSpc>
                        <a:spcBef>
                          <a:spcPts val="0"/>
                        </a:spcBef>
                        <a:spcAft>
                          <a:spcPts val="0"/>
                        </a:spcAft>
                      </a:pPr>
                      <a:r>
                        <a:rPr lang="en-GB" sz="3200" b="1" kern="1200" dirty="0">
                          <a:solidFill>
                            <a:schemeClr val="accent1">
                              <a:lumMod val="75000"/>
                            </a:schemeClr>
                          </a:solidFill>
                          <a:latin typeface="+mn-lt"/>
                          <a:ea typeface="+mn-ea"/>
                          <a:cs typeface="+mn-cs"/>
                        </a:rPr>
                        <a:t>Submission Form</a:t>
                      </a:r>
                      <a:endParaRPr lang="en-US" sz="3200" b="1" kern="1200" dirty="0">
                        <a:solidFill>
                          <a:schemeClr val="accent1">
                            <a:lumMod val="75000"/>
                          </a:schemeClr>
                        </a:solidFill>
                        <a:latin typeface="+mn-lt"/>
                        <a:ea typeface="+mn-ea"/>
                        <a:cs typeface="+mn-cs"/>
                      </a:endParaRPr>
                    </a:p>
                  </a:txBody>
                  <a:tcPr marL="32618" marR="32618" marT="0" marB="0">
                    <a:solidFill>
                      <a:schemeClr val="accent5">
                        <a:tint val="40000"/>
                        <a:alpha val="99000"/>
                      </a:schemeClr>
                    </a:solidFill>
                  </a:tcPr>
                </a:tc>
                <a:extLst>
                  <a:ext uri="{0D108BD9-81ED-4DB2-BD59-A6C34878D82A}">
                    <a16:rowId xmlns:a16="http://schemas.microsoft.com/office/drawing/2014/main" val="10000"/>
                  </a:ext>
                </a:extLst>
              </a:tr>
              <a:tr h="2980034">
                <a:tc>
                  <a:txBody>
                    <a:bodyPr/>
                    <a:lstStyle/>
                    <a:p>
                      <a:pPr marL="0" marR="0" algn="just">
                        <a:lnSpc>
                          <a:spcPct val="107000"/>
                        </a:lnSpc>
                        <a:spcBef>
                          <a:spcPts val="0"/>
                        </a:spcBef>
                        <a:spcAft>
                          <a:spcPts val="0"/>
                        </a:spcAft>
                      </a:pPr>
                      <a:endParaRPr lang="en-US" sz="1600" dirty="0">
                        <a:effectLst/>
                        <a:latin typeface="Museo Sans 300" panose="02000000000000000000" pitchFamily="50"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endParaRPr lang="en-US" sz="4000" dirty="0">
                        <a:effectLst/>
                        <a:latin typeface="Museo Sans 300" panose="02000000000000000000" pitchFamily="50"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2800" dirty="0">
                          <a:effectLst/>
                          <a:latin typeface="Museo Sans 300" panose="02000000000000000000" pitchFamily="50" charset="0"/>
                          <a:ea typeface="Calibri" panose="020F0502020204030204" pitchFamily="34" charset="0"/>
                          <a:cs typeface="Arial" panose="020B0604020202020204" pitchFamily="34" charset="0"/>
                        </a:rPr>
                        <a:t>Presentation  of the Call for proposal submission form, and discussion of key points under each section.</a:t>
                      </a:r>
                    </a:p>
                    <a:p>
                      <a:pPr marL="0" marR="0" algn="just">
                        <a:lnSpc>
                          <a:spcPct val="107000"/>
                        </a:lnSpc>
                        <a:spcBef>
                          <a:spcPts val="0"/>
                        </a:spcBef>
                        <a:spcAft>
                          <a:spcPts val="0"/>
                        </a:spcAft>
                      </a:pPr>
                      <a:endParaRPr lang="en-US" sz="4000" dirty="0">
                        <a:effectLst/>
                        <a:latin typeface="Museo Sans 300" panose="02000000000000000000" pitchFamily="50" charset="0"/>
                        <a:ea typeface="Calibri" panose="020F0502020204030204" pitchFamily="34" charset="0"/>
                        <a:cs typeface="Arial" panose="020B0604020202020204" pitchFamily="34" charset="0"/>
                      </a:endParaRPr>
                    </a:p>
                  </a:txBody>
                  <a:tcPr marL="32618" marR="32618" marT="0" marB="0"/>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17</a:t>
            </a:fld>
            <a:endParaRPr lang="en-US"/>
          </a:p>
        </p:txBody>
      </p:sp>
      <p:sp>
        <p:nvSpPr>
          <p:cNvPr id="6" name="Rectangle 5">
            <a:extLst>
              <a:ext uri="{FF2B5EF4-FFF2-40B4-BE49-F238E27FC236}">
                <a16:creationId xmlns:a16="http://schemas.microsoft.com/office/drawing/2014/main" id="{028F96FF-457F-4301-AA8F-4D05D9907F84}"/>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1116031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635778461"/>
              </p:ext>
            </p:extLst>
          </p:nvPr>
        </p:nvGraphicFramePr>
        <p:xfrm>
          <a:off x="1215194" y="1046745"/>
          <a:ext cx="7649076" cy="4306316"/>
        </p:xfrm>
        <a:graphic>
          <a:graphicData uri="http://schemas.openxmlformats.org/drawingml/2006/table">
            <a:tbl>
              <a:tblPr>
                <a:tableStyleId>{3B4B98B0-60AC-42C2-AFA5-B58CD77FA1E5}</a:tableStyleId>
              </a:tblPr>
              <a:tblGrid>
                <a:gridCol w="7649076">
                  <a:extLst>
                    <a:ext uri="{9D8B030D-6E8A-4147-A177-3AD203B41FA5}">
                      <a16:colId xmlns:a16="http://schemas.microsoft.com/office/drawing/2014/main" val="20000"/>
                    </a:ext>
                  </a:extLst>
                </a:gridCol>
              </a:tblGrid>
              <a:tr h="220370">
                <a:tc>
                  <a:txBody>
                    <a:bodyPr/>
                    <a:lstStyle/>
                    <a:p>
                      <a:pPr marL="0" marR="0" algn="ctr">
                        <a:lnSpc>
                          <a:spcPct val="107000"/>
                        </a:lnSpc>
                        <a:spcBef>
                          <a:spcPts val="0"/>
                        </a:spcBef>
                        <a:spcAft>
                          <a:spcPts val="0"/>
                        </a:spcAft>
                      </a:pPr>
                      <a:r>
                        <a:rPr lang="en-GB" sz="2400" b="1" kern="1200" dirty="0">
                          <a:solidFill>
                            <a:schemeClr val="accent1">
                              <a:lumMod val="75000"/>
                            </a:schemeClr>
                          </a:solidFill>
                          <a:latin typeface="+mn-lt"/>
                          <a:ea typeface="+mn-ea"/>
                          <a:cs typeface="+mn-cs"/>
                        </a:rPr>
                        <a:t>Application process</a:t>
                      </a:r>
                      <a:endParaRPr lang="en-US" sz="2400" b="1" kern="1200" dirty="0">
                        <a:solidFill>
                          <a:schemeClr val="accent1">
                            <a:lumMod val="75000"/>
                          </a:schemeClr>
                        </a:solidFill>
                        <a:latin typeface="+mn-lt"/>
                        <a:ea typeface="+mn-ea"/>
                        <a:cs typeface="+mn-cs"/>
                      </a:endParaRPr>
                    </a:p>
                  </a:txBody>
                  <a:tcPr marL="32618" marR="32618" marT="0" marB="0">
                    <a:solidFill>
                      <a:schemeClr val="accent5">
                        <a:tint val="40000"/>
                        <a:alpha val="99000"/>
                      </a:schemeClr>
                    </a:solidFill>
                  </a:tcPr>
                </a:tc>
                <a:extLst>
                  <a:ext uri="{0D108BD9-81ED-4DB2-BD59-A6C34878D82A}">
                    <a16:rowId xmlns:a16="http://schemas.microsoft.com/office/drawing/2014/main" val="10000"/>
                  </a:ext>
                </a:extLst>
              </a:tr>
              <a:tr h="2980034">
                <a:tc>
                  <a:txBody>
                    <a:bodyPr/>
                    <a:lstStyle/>
                    <a:p>
                      <a:pPr marL="0" marR="0" algn="just">
                        <a:lnSpc>
                          <a:spcPct val="107000"/>
                        </a:lnSpc>
                        <a:spcBef>
                          <a:spcPts val="0"/>
                        </a:spcBef>
                        <a:spcAft>
                          <a:spcPts val="0"/>
                        </a:spcAft>
                      </a:pPr>
                      <a:endParaRPr lang="en-US" sz="1800" dirty="0">
                        <a:effectLst/>
                        <a:latin typeface="Museo Sans 300" panose="02000000000000000000" pitchFamily="50" charset="0"/>
                        <a:ea typeface="Calibri" panose="020F0502020204030204" pitchFamily="34" charset="0"/>
                        <a:cs typeface="Arial" panose="020B0604020202020204" pitchFamily="34" charset="0"/>
                      </a:endParaRPr>
                    </a:p>
                    <a:p>
                      <a:pPr marL="285750" indent="-285750">
                        <a:buFont typeface="Wingdings" panose="05000000000000000000" pitchFamily="2" charset="2"/>
                        <a:buChar char="Ø"/>
                      </a:pPr>
                      <a:r>
                        <a:rPr lang="en-GB" sz="1800" kern="1200" dirty="0">
                          <a:solidFill>
                            <a:schemeClr val="tx1"/>
                          </a:solidFill>
                          <a:effectLst/>
                          <a:latin typeface="+mn-lt"/>
                          <a:ea typeface="+mn-ea"/>
                          <a:cs typeface="+mn-cs"/>
                        </a:rPr>
                        <a:t>A complete submission consists of the </a:t>
                      </a:r>
                      <a:r>
                        <a:rPr lang="en-US" sz="1800" kern="1200" dirty="0">
                          <a:solidFill>
                            <a:schemeClr val="tx1"/>
                          </a:solidFill>
                          <a:effectLst/>
                          <a:latin typeface="+mn-lt"/>
                          <a:ea typeface="+mn-ea"/>
                          <a:cs typeface="+mn-cs"/>
                        </a:rPr>
                        <a:t>Call for Proposal</a:t>
                      </a:r>
                      <a:r>
                        <a:rPr lang="en-US" sz="1800" b="1" kern="1200" dirty="0">
                          <a:solidFill>
                            <a:schemeClr val="tx1"/>
                          </a:solidFill>
                          <a:effectLst/>
                          <a:latin typeface="+mn-lt"/>
                          <a:ea typeface="+mn-ea"/>
                          <a:cs typeface="+mn-cs"/>
                        </a:rPr>
                        <a:t> Submission Form (Word)</a:t>
                      </a:r>
                      <a:r>
                        <a:rPr lang="en-US" sz="1800" b="0" kern="1200" dirty="0">
                          <a:solidFill>
                            <a:schemeClr val="tx1"/>
                          </a:solidFill>
                          <a:effectLst/>
                          <a:latin typeface="+mn-lt"/>
                          <a:ea typeface="+mn-ea"/>
                          <a:cs typeface="+mn-cs"/>
                        </a:rPr>
                        <a:t>.</a:t>
                      </a:r>
                    </a:p>
                    <a:p>
                      <a:pPr marL="285750" indent="-285750">
                        <a:buFont typeface="Wingdings" panose="05000000000000000000" pitchFamily="2" charset="2"/>
                        <a:buChar char="Ø"/>
                      </a:pPr>
                      <a:endParaRPr lang="en-US" sz="1800" b="0" kern="1200" dirty="0">
                        <a:solidFill>
                          <a:schemeClr val="tx1"/>
                        </a:solidFill>
                        <a:effectLst/>
                        <a:latin typeface="+mn-lt"/>
                        <a:ea typeface="+mn-ea"/>
                        <a:cs typeface="+mn-cs"/>
                      </a:endParaRPr>
                    </a:p>
                    <a:p>
                      <a:pPr marL="285750" indent="-285750">
                        <a:buFont typeface="Wingdings" panose="05000000000000000000" pitchFamily="2" charset="2"/>
                        <a:buChar char="Ø"/>
                      </a:pPr>
                      <a:r>
                        <a:rPr lang="en-US" sz="1800" kern="1200" dirty="0">
                          <a:solidFill>
                            <a:schemeClr val="tx1"/>
                          </a:solidFill>
                          <a:effectLst/>
                          <a:latin typeface="+mn-lt"/>
                          <a:ea typeface="+mn-ea"/>
                          <a:cs typeface="+mn-cs"/>
                        </a:rPr>
                        <a:t>Any supporting documentation must be submitted in separate documents all attached to the same email.</a:t>
                      </a:r>
                    </a:p>
                    <a:p>
                      <a:pPr marL="285750" indent="-285750">
                        <a:buFont typeface="Wingdings" panose="05000000000000000000" pitchFamily="2" charset="2"/>
                        <a:buChar char="Ø"/>
                      </a:pPr>
                      <a:endParaRPr lang="en-US" sz="1800" kern="1200" dirty="0">
                        <a:solidFill>
                          <a:schemeClr val="tx1"/>
                        </a:solidFill>
                        <a:effectLst/>
                        <a:latin typeface="+mn-lt"/>
                        <a:ea typeface="+mn-ea"/>
                        <a:cs typeface="+mn-cs"/>
                      </a:endParaRPr>
                    </a:p>
                    <a:p>
                      <a:pPr marL="285750" indent="-285750">
                        <a:buFont typeface="Wingdings" panose="05000000000000000000" pitchFamily="2" charset="2"/>
                        <a:buChar char="Ø"/>
                      </a:pPr>
                      <a:r>
                        <a:rPr lang="en-US" sz="1800" i="0" kern="1200" dirty="0">
                          <a:solidFill>
                            <a:schemeClr val="tx1"/>
                          </a:solidFill>
                          <a:effectLst/>
                          <a:latin typeface="+mn-lt"/>
                          <a:ea typeface="+mn-ea"/>
                          <a:cs typeface="+mn-cs"/>
                        </a:rPr>
                        <a:t>Submit to the email:</a:t>
                      </a:r>
                      <a:r>
                        <a:rPr lang="en-US" sz="1800" i="1" kern="1200" dirty="0">
                          <a:solidFill>
                            <a:srgbClr val="0070C0"/>
                          </a:solidFill>
                          <a:effectLst/>
                          <a:latin typeface="+mn-lt"/>
                          <a:ea typeface="+mn-ea"/>
                          <a:cs typeface="+mn-cs"/>
                        </a:rPr>
                        <a:t> </a:t>
                      </a:r>
                      <a:r>
                        <a:rPr lang="en-GB" sz="1800" u="sng" kern="1200" dirty="0">
                          <a:solidFill>
                            <a:schemeClr val="tx1"/>
                          </a:solidFill>
                          <a:effectLst/>
                          <a:latin typeface="+mn-lt"/>
                          <a:ea typeface="+mn-ea"/>
                          <a:cs typeface="+mn-cs"/>
                          <a:hlinkClick r:id="rId2"/>
                        </a:rPr>
                        <a:t>ls.procurement@undp.org</a:t>
                      </a:r>
                      <a:r>
                        <a:rPr lang="en-US" sz="1800" kern="1200" dirty="0">
                          <a:solidFill>
                            <a:srgbClr val="0070C0"/>
                          </a:solidFill>
                          <a:effectLst/>
                          <a:latin typeface="+mn-lt"/>
                          <a:ea typeface="+mn-ea"/>
                          <a:cs typeface="+mn-cs"/>
                        </a:rPr>
                        <a:t> </a:t>
                      </a:r>
                      <a:r>
                        <a:rPr lang="en-US" sz="1800" kern="1200" dirty="0">
                          <a:solidFill>
                            <a:schemeClr val="tx1"/>
                          </a:solidFill>
                          <a:effectLst/>
                          <a:latin typeface="+mn-lt"/>
                          <a:ea typeface="+mn-ea"/>
                          <a:cs typeface="+mn-cs"/>
                        </a:rPr>
                        <a:t>with the subject line </a:t>
                      </a:r>
                      <a:r>
                        <a:rPr lang="en-GB" sz="1800" b="1" i="1" kern="1200" dirty="0">
                          <a:solidFill>
                            <a:schemeClr val="tx1"/>
                          </a:solidFill>
                          <a:effectLst/>
                          <a:latin typeface="+mn-lt"/>
                          <a:ea typeface="+mn-ea"/>
                          <a:cs typeface="+mn-cs"/>
                        </a:rPr>
                        <a:t>“FSS Pre-submission workshop”</a:t>
                      </a:r>
                      <a:r>
                        <a:rPr lang="en-GB" sz="1800" b="1" kern="1200" dirty="0">
                          <a:solidFill>
                            <a:schemeClr val="tx1"/>
                          </a:solidFill>
                          <a:effectLst/>
                          <a:latin typeface="+mn-lt"/>
                          <a:ea typeface="+mn-ea"/>
                          <a:cs typeface="+mn-cs"/>
                        </a:rPr>
                        <a:t>.</a:t>
                      </a:r>
                    </a:p>
                    <a:p>
                      <a:pPr marL="285750" indent="-285750">
                        <a:buFont typeface="Wingdings" panose="05000000000000000000" pitchFamily="2" charset="2"/>
                        <a:buChar char="Ø"/>
                      </a:pPr>
                      <a:endParaRPr lang="en-US" sz="1800" kern="1200" dirty="0">
                        <a:solidFill>
                          <a:schemeClr val="tx1"/>
                        </a:solidFill>
                        <a:effectLst/>
                        <a:latin typeface="+mn-lt"/>
                        <a:ea typeface="+mn-ea"/>
                        <a:cs typeface="+mn-cs"/>
                      </a:endParaRPr>
                    </a:p>
                    <a:p>
                      <a:pPr marL="285750" indent="-285750">
                        <a:buFont typeface="Wingdings" panose="05000000000000000000" pitchFamily="2" charset="2"/>
                        <a:buChar char="Ø"/>
                      </a:pPr>
                      <a:r>
                        <a:rPr lang="en-US" sz="1800" kern="1200" dirty="0">
                          <a:solidFill>
                            <a:schemeClr val="tx1"/>
                          </a:solidFill>
                          <a:effectLst/>
                          <a:latin typeface="+mn-lt"/>
                          <a:ea typeface="+mn-ea"/>
                          <a:cs typeface="+mn-cs"/>
                        </a:rPr>
                        <a:t>An applicant may submit proposals for more than one site under this call for proposals,</a:t>
                      </a:r>
                      <a:endParaRPr lang="en-GB" sz="1800" kern="1200" dirty="0">
                        <a:solidFill>
                          <a:schemeClr val="tx1"/>
                        </a:solidFill>
                        <a:effectLst/>
                        <a:latin typeface="Museo Sans 300" panose="02000000000000000000" pitchFamily="50" charset="0"/>
                        <a:ea typeface="+mn-ea"/>
                        <a:cs typeface="Arial" panose="020B0604020202020204" pitchFamily="34" charset="0"/>
                      </a:endParaRPr>
                    </a:p>
                    <a:p>
                      <a:pPr marL="0" marR="0" algn="just">
                        <a:lnSpc>
                          <a:spcPct val="107000"/>
                        </a:lnSpc>
                        <a:spcBef>
                          <a:spcPts val="0"/>
                        </a:spcBef>
                        <a:spcAft>
                          <a:spcPts val="0"/>
                        </a:spcAft>
                      </a:pPr>
                      <a:endParaRPr lang="en-US" sz="4000" kern="1200" dirty="0">
                        <a:solidFill>
                          <a:schemeClr val="tx1"/>
                        </a:solidFill>
                        <a:effectLst/>
                        <a:latin typeface="Museo Sans 300" panose="02000000000000000000" pitchFamily="50" charset="0"/>
                        <a:ea typeface="Calibri" panose="020F0502020204030204" pitchFamily="34" charset="0"/>
                        <a:cs typeface="Arial" panose="020B0604020202020204" pitchFamily="34" charset="0"/>
                      </a:endParaRPr>
                    </a:p>
                  </a:txBody>
                  <a:tcPr marL="32618" marR="32618" marT="0" marB="0"/>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18</a:t>
            </a:fld>
            <a:endParaRPr lang="en-US"/>
          </a:p>
        </p:txBody>
      </p:sp>
      <p:sp>
        <p:nvSpPr>
          <p:cNvPr id="6" name="Rectangle 5">
            <a:extLst>
              <a:ext uri="{FF2B5EF4-FFF2-40B4-BE49-F238E27FC236}">
                <a16:creationId xmlns:a16="http://schemas.microsoft.com/office/drawing/2014/main" id="{028F96FF-457F-4301-AA8F-4D05D9907F84}"/>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1048545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638E2-B80A-4BE1-AED2-AC517E468DDA}"/>
              </a:ext>
            </a:extLst>
          </p:cNvPr>
          <p:cNvSpPr>
            <a:spLocks noGrp="1"/>
          </p:cNvSpPr>
          <p:nvPr>
            <p:ph type="title"/>
          </p:nvPr>
        </p:nvSpPr>
        <p:spPr>
          <a:xfrm>
            <a:off x="628650" y="763481"/>
            <a:ext cx="7886700" cy="708826"/>
          </a:xfrm>
        </p:spPr>
        <p:txBody>
          <a:bodyPr/>
          <a:lstStyle/>
          <a:p>
            <a:r>
              <a:rPr lang="en-US" b="1" dirty="0">
                <a:solidFill>
                  <a:schemeClr val="accent1">
                    <a:lumMod val="75000"/>
                  </a:schemeClr>
                </a:solidFill>
              </a:rPr>
              <a:t>FSS Process Overview</a:t>
            </a:r>
          </a:p>
        </p:txBody>
      </p:sp>
      <p:sp>
        <p:nvSpPr>
          <p:cNvPr id="3" name="Slide Number Placeholder 2">
            <a:extLst>
              <a:ext uri="{FF2B5EF4-FFF2-40B4-BE49-F238E27FC236}">
                <a16:creationId xmlns:a16="http://schemas.microsoft.com/office/drawing/2014/main" id="{1161758B-B7C1-4F7C-BE1E-35E8880684E5}"/>
              </a:ext>
            </a:extLst>
          </p:cNvPr>
          <p:cNvSpPr>
            <a:spLocks noGrp="1"/>
          </p:cNvSpPr>
          <p:nvPr>
            <p:ph type="sldNum" sz="quarter" idx="12"/>
          </p:nvPr>
        </p:nvSpPr>
        <p:spPr/>
        <p:txBody>
          <a:bodyPr/>
          <a:lstStyle/>
          <a:p>
            <a:fld id="{27D4CA99-DF90-4FF3-B442-BB7438910425}" type="slidenum">
              <a:rPr lang="en-US" smtClean="0"/>
              <a:t>19</a:t>
            </a:fld>
            <a:endParaRPr lang="en-US"/>
          </a:p>
        </p:txBody>
      </p:sp>
      <p:sp>
        <p:nvSpPr>
          <p:cNvPr id="4" name="Rectangle 3">
            <a:extLst>
              <a:ext uri="{FF2B5EF4-FFF2-40B4-BE49-F238E27FC236}">
                <a16:creationId xmlns:a16="http://schemas.microsoft.com/office/drawing/2014/main" id="{EFF10E97-38C3-4854-A3D1-6D8EFBECF11E}"/>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pic>
        <p:nvPicPr>
          <p:cNvPr id="2054" name="Picture 6">
            <a:extLst>
              <a:ext uri="{FF2B5EF4-FFF2-40B4-BE49-F238E27FC236}">
                <a16:creationId xmlns:a16="http://schemas.microsoft.com/office/drawing/2014/main" id="{288D1A20-DAA1-4EFF-9383-37D1E376F471}"/>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33374" y="1403638"/>
            <a:ext cx="867081" cy="58477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8">
            <a:extLst>
              <a:ext uri="{FF2B5EF4-FFF2-40B4-BE49-F238E27FC236}">
                <a16:creationId xmlns:a16="http://schemas.microsoft.com/office/drawing/2014/main" id="{57DA856D-BB84-4E4E-88BF-C157538BB076}"/>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33374" y="2564074"/>
            <a:ext cx="671118" cy="50943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9">
            <a:extLst>
              <a:ext uri="{FF2B5EF4-FFF2-40B4-BE49-F238E27FC236}">
                <a16:creationId xmlns:a16="http://schemas.microsoft.com/office/drawing/2014/main" id="{BFE07F1F-E985-4556-8F3A-0E676BF73D14}"/>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33375" y="3612851"/>
            <a:ext cx="671118" cy="431985"/>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10">
            <a:extLst>
              <a:ext uri="{FF2B5EF4-FFF2-40B4-BE49-F238E27FC236}">
                <a16:creationId xmlns:a16="http://schemas.microsoft.com/office/drawing/2014/main" id="{D1E69BF1-9187-41E9-95DD-D3A69FC47213}"/>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333374" y="4669322"/>
            <a:ext cx="725907" cy="44318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7">
            <a:extLst>
              <a:ext uri="{FF2B5EF4-FFF2-40B4-BE49-F238E27FC236}">
                <a16:creationId xmlns:a16="http://schemas.microsoft.com/office/drawing/2014/main" id="{9DA87A3B-90FC-44FA-98FA-C3493C80BCC8}"/>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2352" rIns="0" bIns="152352" numCol="1" anchor="ctr" anchorCtr="0" compatLnSpc="1">
            <a:prstTxWarp prst="textNoShape">
              <a:avLst/>
            </a:prstTxWarp>
            <a:spAutoFit/>
          </a:bodyPr>
          <a:lstStyle/>
          <a:p>
            <a:endParaRPr lang="en-US"/>
          </a:p>
        </p:txBody>
      </p:sp>
      <p:sp>
        <p:nvSpPr>
          <p:cNvPr id="8" name="Rectangle 8">
            <a:extLst>
              <a:ext uri="{FF2B5EF4-FFF2-40B4-BE49-F238E27FC236}">
                <a16:creationId xmlns:a16="http://schemas.microsoft.com/office/drawing/2014/main" id="{51EA7CB9-4202-4D41-BEF7-C63C513A33C2}"/>
              </a:ext>
            </a:extLst>
          </p:cNvPr>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TextBox 13">
            <a:extLst>
              <a:ext uri="{FF2B5EF4-FFF2-40B4-BE49-F238E27FC236}">
                <a16:creationId xmlns:a16="http://schemas.microsoft.com/office/drawing/2014/main" id="{C0C58FA2-7FC6-4282-8E78-ACCD53B02356}"/>
              </a:ext>
            </a:extLst>
          </p:cNvPr>
          <p:cNvSpPr txBox="1"/>
          <p:nvPr/>
        </p:nvSpPr>
        <p:spPr>
          <a:xfrm>
            <a:off x="1404496" y="1394948"/>
            <a:ext cx="7322254" cy="1077218"/>
          </a:xfrm>
          <a:prstGeom prst="rect">
            <a:avLst/>
          </a:prstGeom>
          <a:noFill/>
        </p:spPr>
        <p:txBody>
          <a:bodyPr wrap="square" rtlCol="0">
            <a:spAutoFit/>
          </a:bodyPr>
          <a:lstStyle/>
          <a:p>
            <a:pPr>
              <a:spcAft>
                <a:spcPts val="600"/>
              </a:spcAft>
            </a:pPr>
            <a:r>
              <a:rPr lang="en-ZA" sz="1600" kern="1400" dirty="0">
                <a:solidFill>
                  <a:srgbClr val="000000"/>
                </a:solidFill>
              </a:rPr>
              <a:t>Download submission forms at </a:t>
            </a:r>
            <a:r>
              <a:rPr lang="en-US" sz="1600" dirty="0">
                <a:hlinkClick r:id="rId6"/>
              </a:rPr>
              <a:t>http://procurement-notices.undp.org/view_notice.cfm?notice_id=55547</a:t>
            </a:r>
            <a:r>
              <a:rPr lang="en-US" sz="1600" dirty="0"/>
              <a:t> or</a:t>
            </a:r>
            <a:r>
              <a:rPr lang="en-ZA" sz="1600" kern="1400" dirty="0">
                <a:solidFill>
                  <a:srgbClr val="000000"/>
                </a:solidFill>
              </a:rPr>
              <a:t> </a:t>
            </a:r>
            <a:r>
              <a:rPr lang="en-US" sz="1600" u="sng" dirty="0">
                <a:hlinkClick r:id="rId7"/>
              </a:rPr>
              <a:t>http://uncdf.link/se4all</a:t>
            </a:r>
            <a:r>
              <a:rPr lang="en-ZA" sz="1600" kern="1400" dirty="0">
                <a:solidFill>
                  <a:srgbClr val="000000"/>
                </a:solidFill>
              </a:rPr>
              <a:t> and submit your completed form to UNDP via e-mail: </a:t>
            </a:r>
            <a:r>
              <a:rPr lang="en-ZA" sz="1600" kern="1400" dirty="0">
                <a:solidFill>
                  <a:srgbClr val="000000"/>
                </a:solidFill>
                <a:hlinkClick r:id="rId8"/>
              </a:rPr>
              <a:t>ls.procurement@undp.org</a:t>
            </a:r>
            <a:r>
              <a:rPr lang="en-ZA" sz="1600" kern="1400" dirty="0">
                <a:solidFill>
                  <a:srgbClr val="000000"/>
                </a:solidFill>
              </a:rPr>
              <a:t>. Make sure that your proposal complies with the required standard and is submitted on time.  </a:t>
            </a:r>
          </a:p>
        </p:txBody>
      </p:sp>
      <p:sp>
        <p:nvSpPr>
          <p:cNvPr id="15" name="TextBox 14">
            <a:extLst>
              <a:ext uri="{FF2B5EF4-FFF2-40B4-BE49-F238E27FC236}">
                <a16:creationId xmlns:a16="http://schemas.microsoft.com/office/drawing/2014/main" id="{C94F9BDF-B064-4C0D-9E99-7B187B5A7DB0}"/>
              </a:ext>
            </a:extLst>
          </p:cNvPr>
          <p:cNvSpPr txBox="1"/>
          <p:nvPr/>
        </p:nvSpPr>
        <p:spPr>
          <a:xfrm>
            <a:off x="213064" y="1940691"/>
            <a:ext cx="1262294" cy="486287"/>
          </a:xfrm>
          <a:prstGeom prst="rect">
            <a:avLst/>
          </a:prstGeom>
          <a:noFill/>
        </p:spPr>
        <p:txBody>
          <a:bodyPr wrap="square" rtlCol="0">
            <a:spAutoFit/>
          </a:bodyPr>
          <a:lstStyle/>
          <a:p>
            <a:pPr algn="ctr">
              <a:lnSpc>
                <a:spcPct val="80000"/>
              </a:lnSpc>
            </a:pPr>
            <a:r>
              <a:rPr lang="en-US" sz="1600" dirty="0">
                <a:latin typeface="Berlin Sans FB" panose="020E0602020502020306" pitchFamily="34" charset="0"/>
              </a:rPr>
              <a:t>Call for proposals</a:t>
            </a:r>
          </a:p>
        </p:txBody>
      </p:sp>
      <p:sp>
        <p:nvSpPr>
          <p:cNvPr id="16" name="TextBox 15">
            <a:extLst>
              <a:ext uri="{FF2B5EF4-FFF2-40B4-BE49-F238E27FC236}">
                <a16:creationId xmlns:a16="http://schemas.microsoft.com/office/drawing/2014/main" id="{6DAD340A-2DA7-45B9-AE2C-DB3F7203F2AD}"/>
              </a:ext>
            </a:extLst>
          </p:cNvPr>
          <p:cNvSpPr txBox="1"/>
          <p:nvPr/>
        </p:nvSpPr>
        <p:spPr>
          <a:xfrm>
            <a:off x="1404496" y="2489135"/>
            <a:ext cx="7260110" cy="1077218"/>
          </a:xfrm>
          <a:prstGeom prst="rect">
            <a:avLst/>
          </a:prstGeom>
          <a:noFill/>
        </p:spPr>
        <p:txBody>
          <a:bodyPr wrap="square" rtlCol="0">
            <a:spAutoFit/>
          </a:bodyPr>
          <a:lstStyle/>
          <a:p>
            <a:r>
              <a:rPr lang="en-ZA" sz="1600" dirty="0"/>
              <a:t>UNCDF will perform project screening against the established evaluation criteria. You may be contacted by UNCDF for additional information. If your project is selected, you will be contacted by the FSS Manager. Applicants who have not been contacted by the established deadline should consider their proposals unsuccessful. </a:t>
            </a:r>
          </a:p>
        </p:txBody>
      </p:sp>
      <p:sp>
        <p:nvSpPr>
          <p:cNvPr id="22" name="TextBox 21">
            <a:extLst>
              <a:ext uri="{FF2B5EF4-FFF2-40B4-BE49-F238E27FC236}">
                <a16:creationId xmlns:a16="http://schemas.microsoft.com/office/drawing/2014/main" id="{F34F2083-B938-44C2-8A1F-5295CF567FAD}"/>
              </a:ext>
            </a:extLst>
          </p:cNvPr>
          <p:cNvSpPr txBox="1"/>
          <p:nvPr/>
        </p:nvSpPr>
        <p:spPr>
          <a:xfrm>
            <a:off x="169971" y="3037661"/>
            <a:ext cx="1262294" cy="486287"/>
          </a:xfrm>
          <a:prstGeom prst="rect">
            <a:avLst/>
          </a:prstGeom>
          <a:noFill/>
        </p:spPr>
        <p:txBody>
          <a:bodyPr wrap="square" rtlCol="0">
            <a:spAutoFit/>
          </a:bodyPr>
          <a:lstStyle/>
          <a:p>
            <a:pPr algn="ctr">
              <a:lnSpc>
                <a:spcPct val="80000"/>
              </a:lnSpc>
            </a:pPr>
            <a:r>
              <a:rPr lang="en-US" sz="1600" dirty="0">
                <a:latin typeface="Berlin Sans FB" panose="020E0602020502020306" pitchFamily="34" charset="0"/>
              </a:rPr>
              <a:t>Project screening</a:t>
            </a:r>
          </a:p>
        </p:txBody>
      </p:sp>
      <p:sp>
        <p:nvSpPr>
          <p:cNvPr id="17" name="Rectangle 16">
            <a:extLst>
              <a:ext uri="{FF2B5EF4-FFF2-40B4-BE49-F238E27FC236}">
                <a16:creationId xmlns:a16="http://schemas.microsoft.com/office/drawing/2014/main" id="{9BD2BD80-81D9-483C-87B8-B5D4551D3C81}"/>
              </a:ext>
            </a:extLst>
          </p:cNvPr>
          <p:cNvSpPr/>
          <p:nvPr/>
        </p:nvSpPr>
        <p:spPr>
          <a:xfrm>
            <a:off x="1404496" y="3566435"/>
            <a:ext cx="7260110" cy="1077218"/>
          </a:xfrm>
          <a:prstGeom prst="rect">
            <a:avLst/>
          </a:prstGeom>
        </p:spPr>
        <p:txBody>
          <a:bodyPr wrap="square">
            <a:spAutoFit/>
          </a:bodyPr>
          <a:lstStyle/>
          <a:p>
            <a:r>
              <a:rPr lang="en-ZA" sz="1600" dirty="0"/>
              <a:t>The FSS Manager will carry out due diligence and business case analysis for your project and will provide required support including </a:t>
            </a:r>
          </a:p>
          <a:p>
            <a:pPr marL="285750" indent="-285750">
              <a:buFont typeface="Arial" panose="020B0604020202020204" pitchFamily="34" charset="0"/>
              <a:buChar char="•"/>
            </a:pPr>
            <a:r>
              <a:rPr lang="en-ZA" sz="1600" dirty="0"/>
              <a:t>project development (feasibility studies, business plan, financial model); </a:t>
            </a:r>
          </a:p>
          <a:p>
            <a:pPr marL="285750" indent="-285750">
              <a:buFont typeface="Arial" panose="020B0604020202020204" pitchFamily="34" charset="0"/>
              <a:buChar char="•"/>
            </a:pPr>
            <a:r>
              <a:rPr lang="en-ZA" sz="1600" dirty="0"/>
              <a:t>project financing arrangements (financial structure and sources of finance).</a:t>
            </a:r>
          </a:p>
        </p:txBody>
      </p:sp>
      <p:sp>
        <p:nvSpPr>
          <p:cNvPr id="24" name="TextBox 23">
            <a:extLst>
              <a:ext uri="{FF2B5EF4-FFF2-40B4-BE49-F238E27FC236}">
                <a16:creationId xmlns:a16="http://schemas.microsoft.com/office/drawing/2014/main" id="{CCA69B3C-F7AF-4E1C-9E51-BBBC1BA41F56}"/>
              </a:ext>
            </a:extLst>
          </p:cNvPr>
          <p:cNvSpPr txBox="1"/>
          <p:nvPr/>
        </p:nvSpPr>
        <p:spPr>
          <a:xfrm>
            <a:off x="140537" y="4059470"/>
            <a:ext cx="1333156" cy="486287"/>
          </a:xfrm>
          <a:prstGeom prst="rect">
            <a:avLst/>
          </a:prstGeom>
          <a:noFill/>
        </p:spPr>
        <p:txBody>
          <a:bodyPr wrap="square" rtlCol="0">
            <a:spAutoFit/>
          </a:bodyPr>
          <a:lstStyle/>
          <a:p>
            <a:pPr algn="ctr">
              <a:lnSpc>
                <a:spcPct val="80000"/>
              </a:lnSpc>
            </a:pPr>
            <a:r>
              <a:rPr lang="en-US" sz="1600" dirty="0">
                <a:latin typeface="Berlin Sans FB" panose="020E0602020502020306" pitchFamily="34" charset="0"/>
              </a:rPr>
              <a:t>Project development</a:t>
            </a:r>
          </a:p>
        </p:txBody>
      </p:sp>
      <p:sp>
        <p:nvSpPr>
          <p:cNvPr id="25" name="TextBox 24">
            <a:extLst>
              <a:ext uri="{FF2B5EF4-FFF2-40B4-BE49-F238E27FC236}">
                <a16:creationId xmlns:a16="http://schemas.microsoft.com/office/drawing/2014/main" id="{2456A021-8179-4EBE-AB43-4E1FF9EEC9AD}"/>
              </a:ext>
            </a:extLst>
          </p:cNvPr>
          <p:cNvSpPr txBox="1"/>
          <p:nvPr/>
        </p:nvSpPr>
        <p:spPr>
          <a:xfrm>
            <a:off x="102112" y="5038792"/>
            <a:ext cx="1333156" cy="486287"/>
          </a:xfrm>
          <a:prstGeom prst="rect">
            <a:avLst/>
          </a:prstGeom>
          <a:noFill/>
        </p:spPr>
        <p:txBody>
          <a:bodyPr wrap="square" rtlCol="0">
            <a:spAutoFit/>
          </a:bodyPr>
          <a:lstStyle/>
          <a:p>
            <a:pPr algn="ctr">
              <a:lnSpc>
                <a:spcPct val="80000"/>
              </a:lnSpc>
            </a:pPr>
            <a:r>
              <a:rPr lang="en-US" sz="1600" dirty="0">
                <a:latin typeface="Berlin Sans FB" panose="020E0602020502020306" pitchFamily="34" charset="0"/>
              </a:rPr>
              <a:t>Project financing</a:t>
            </a:r>
          </a:p>
        </p:txBody>
      </p:sp>
      <p:sp>
        <p:nvSpPr>
          <p:cNvPr id="18" name="Rectangle 17">
            <a:extLst>
              <a:ext uri="{FF2B5EF4-FFF2-40B4-BE49-F238E27FC236}">
                <a16:creationId xmlns:a16="http://schemas.microsoft.com/office/drawing/2014/main" id="{5C95C125-C745-45F5-9CB6-6856A25E921F}"/>
              </a:ext>
            </a:extLst>
          </p:cNvPr>
          <p:cNvSpPr/>
          <p:nvPr/>
        </p:nvSpPr>
        <p:spPr>
          <a:xfrm>
            <a:off x="1465806" y="4688125"/>
            <a:ext cx="7198799" cy="830997"/>
          </a:xfrm>
          <a:prstGeom prst="rect">
            <a:avLst/>
          </a:prstGeom>
        </p:spPr>
        <p:txBody>
          <a:bodyPr wrap="square">
            <a:spAutoFit/>
          </a:bodyPr>
          <a:lstStyle/>
          <a:p>
            <a:r>
              <a:rPr lang="en-ZA" sz="1600" dirty="0"/>
              <a:t>If your project is investment ready, it will be presented to the Investment Committee and if approved, an investment grant will be issued and/or performance-based agreement on subsidies will be signed.</a:t>
            </a:r>
          </a:p>
        </p:txBody>
      </p:sp>
      <p:pic>
        <p:nvPicPr>
          <p:cNvPr id="20" name="Picture 19">
            <a:extLst>
              <a:ext uri="{FF2B5EF4-FFF2-40B4-BE49-F238E27FC236}">
                <a16:creationId xmlns:a16="http://schemas.microsoft.com/office/drawing/2014/main" id="{B2DC0ED4-3A8F-456B-A7E9-CCB518F395BE}"/>
              </a:ext>
            </a:extLst>
          </p:cNvPr>
          <p:cNvPicPr>
            <a:picLocks noChangeAspect="1"/>
          </p:cNvPicPr>
          <p:nvPr/>
        </p:nvPicPr>
        <p:blipFill>
          <a:blip r:embed="rId9"/>
          <a:stretch>
            <a:fillRect/>
          </a:stretch>
        </p:blipFill>
        <p:spPr>
          <a:xfrm>
            <a:off x="361677" y="5619089"/>
            <a:ext cx="725907" cy="486287"/>
          </a:xfrm>
          <a:prstGeom prst="rect">
            <a:avLst/>
          </a:prstGeom>
        </p:spPr>
      </p:pic>
      <p:sp>
        <p:nvSpPr>
          <p:cNvPr id="29" name="TextBox 28">
            <a:extLst>
              <a:ext uri="{FF2B5EF4-FFF2-40B4-BE49-F238E27FC236}">
                <a16:creationId xmlns:a16="http://schemas.microsoft.com/office/drawing/2014/main" id="{A5C64C74-1745-4517-96B7-C9C9BB9947A1}"/>
              </a:ext>
            </a:extLst>
          </p:cNvPr>
          <p:cNvSpPr txBox="1"/>
          <p:nvPr/>
        </p:nvSpPr>
        <p:spPr>
          <a:xfrm>
            <a:off x="122862" y="6073764"/>
            <a:ext cx="1333156" cy="486287"/>
          </a:xfrm>
          <a:prstGeom prst="rect">
            <a:avLst/>
          </a:prstGeom>
          <a:noFill/>
        </p:spPr>
        <p:txBody>
          <a:bodyPr wrap="square" rtlCol="0">
            <a:spAutoFit/>
          </a:bodyPr>
          <a:lstStyle/>
          <a:p>
            <a:pPr algn="ctr">
              <a:lnSpc>
                <a:spcPct val="80000"/>
              </a:lnSpc>
            </a:pPr>
            <a:r>
              <a:rPr lang="en-US" sz="1600" dirty="0">
                <a:latin typeface="Berlin Sans FB" panose="020E0602020502020306" pitchFamily="34" charset="0"/>
              </a:rPr>
              <a:t>Post-investment</a:t>
            </a:r>
          </a:p>
        </p:txBody>
      </p:sp>
      <p:sp>
        <p:nvSpPr>
          <p:cNvPr id="30" name="Rectangle 29">
            <a:extLst>
              <a:ext uri="{FF2B5EF4-FFF2-40B4-BE49-F238E27FC236}">
                <a16:creationId xmlns:a16="http://schemas.microsoft.com/office/drawing/2014/main" id="{018FE5A8-84F9-4AA4-AAC3-BBE986B1BB82}"/>
              </a:ext>
            </a:extLst>
          </p:cNvPr>
          <p:cNvSpPr/>
          <p:nvPr/>
        </p:nvSpPr>
        <p:spPr>
          <a:xfrm>
            <a:off x="1465807" y="5578237"/>
            <a:ext cx="7198799" cy="830997"/>
          </a:xfrm>
          <a:prstGeom prst="rect">
            <a:avLst/>
          </a:prstGeom>
        </p:spPr>
        <p:txBody>
          <a:bodyPr wrap="square">
            <a:spAutoFit/>
          </a:bodyPr>
          <a:lstStyle/>
          <a:p>
            <a:r>
              <a:rPr lang="en-ZA" sz="1600" dirty="0"/>
              <a:t>If your project is eligible for annual OBA payments or subsidies, you will be subjected to periodic monitoring by the FSS team to verify project performance against the agreed targets. Payments will be made subject to satisfactory performance. </a:t>
            </a:r>
          </a:p>
        </p:txBody>
      </p:sp>
    </p:spTree>
    <p:extLst>
      <p:ext uri="{BB962C8B-B14F-4D97-AF65-F5344CB8AC3E}">
        <p14:creationId xmlns:p14="http://schemas.microsoft.com/office/powerpoint/2010/main" val="1098135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818147"/>
            <a:ext cx="7886701" cy="595101"/>
          </a:xfrm>
        </p:spPr>
        <p:txBody>
          <a:bodyPr/>
          <a:lstStyle/>
          <a:p>
            <a:r>
              <a:rPr lang="en-US" b="1" dirty="0">
                <a:solidFill>
                  <a:schemeClr val="accent1">
                    <a:lumMod val="75000"/>
                  </a:schemeClr>
                </a:solidFill>
              </a:rPr>
              <a:t>FSS Overview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18384696"/>
              </p:ext>
            </p:extLst>
          </p:nvPr>
        </p:nvGraphicFramePr>
        <p:xfrm>
          <a:off x="628649" y="1413248"/>
          <a:ext cx="8246409" cy="5135880"/>
        </p:xfrm>
        <a:graphic>
          <a:graphicData uri="http://schemas.openxmlformats.org/drawingml/2006/table">
            <a:tbl>
              <a:tblPr bandRow="1">
                <a:tableStyleId>{5C22544A-7EE6-4342-B048-85BDC9FD1C3A}</a:tableStyleId>
              </a:tblPr>
              <a:tblGrid>
                <a:gridCol w="1976654">
                  <a:extLst>
                    <a:ext uri="{9D8B030D-6E8A-4147-A177-3AD203B41FA5}">
                      <a16:colId xmlns:a16="http://schemas.microsoft.com/office/drawing/2014/main" val="20000"/>
                    </a:ext>
                  </a:extLst>
                </a:gridCol>
                <a:gridCol w="6269755">
                  <a:extLst>
                    <a:ext uri="{9D8B030D-6E8A-4147-A177-3AD203B41FA5}">
                      <a16:colId xmlns:a16="http://schemas.microsoft.com/office/drawing/2014/main" val="20001"/>
                    </a:ext>
                  </a:extLst>
                </a:gridCol>
              </a:tblGrid>
              <a:tr h="370840">
                <a:tc>
                  <a:txBody>
                    <a:bodyPr/>
                    <a:lstStyle/>
                    <a:p>
                      <a:r>
                        <a:rPr lang="en-US" sz="1600" b="1" dirty="0"/>
                        <a:t>Objective</a:t>
                      </a:r>
                    </a:p>
                  </a:txBody>
                  <a:tcPr/>
                </a:tc>
                <a:tc>
                  <a:txBody>
                    <a:bodyPr/>
                    <a:lstStyle/>
                    <a:p>
                      <a:pPr algn="just"/>
                      <a:r>
                        <a:rPr lang="en-US" sz="1600" kern="1200" dirty="0">
                          <a:solidFill>
                            <a:schemeClr val="dk1"/>
                          </a:solidFill>
                          <a:latin typeface="+mn-lt"/>
                          <a:ea typeface="+mn-ea"/>
                          <a:cs typeface="+mn-cs"/>
                        </a:rPr>
                        <a:t>The objective of the scheme is to </a:t>
                      </a:r>
                      <a:r>
                        <a:rPr lang="en-US" sz="1600" kern="1200" dirty="0" err="1">
                          <a:solidFill>
                            <a:schemeClr val="dk1"/>
                          </a:solidFill>
                          <a:latin typeface="+mn-lt"/>
                          <a:ea typeface="+mn-ea"/>
                          <a:cs typeface="+mn-cs"/>
                        </a:rPr>
                        <a:t>catalyse</a:t>
                      </a:r>
                      <a:r>
                        <a:rPr lang="en-US" sz="1600" kern="1200" dirty="0">
                          <a:solidFill>
                            <a:schemeClr val="dk1"/>
                          </a:solidFill>
                          <a:latin typeface="+mn-lt"/>
                          <a:ea typeface="+mn-ea"/>
                          <a:cs typeface="+mn-cs"/>
                        </a:rPr>
                        <a:t> investments in renewable energy-based mini-grids and Energy Centres to reduce GHG emissions and contribute to the achievement of Lesotho’s Vision 2020 and SE4All goals. </a:t>
                      </a:r>
                    </a:p>
                  </a:txBody>
                  <a:tcPr/>
                </a:tc>
                <a:extLst>
                  <a:ext uri="{0D108BD9-81ED-4DB2-BD59-A6C34878D82A}">
                    <a16:rowId xmlns:a16="http://schemas.microsoft.com/office/drawing/2014/main" val="10000"/>
                  </a:ext>
                </a:extLst>
              </a:tr>
              <a:tr h="370840">
                <a:tc>
                  <a:txBody>
                    <a:bodyPr/>
                    <a:lstStyle/>
                    <a:p>
                      <a:r>
                        <a:rPr lang="en-US" sz="1600" b="1" dirty="0"/>
                        <a:t>Purpose of facility</a:t>
                      </a:r>
                    </a:p>
                  </a:txBody>
                  <a:tcPr/>
                </a:tc>
                <a:tc>
                  <a:txBody>
                    <a:bodyPr/>
                    <a:lstStyle/>
                    <a:p>
                      <a:pPr marL="342900" lvl="0" indent="-342900" algn="just">
                        <a:buFont typeface="+mj-lt"/>
                        <a:buAutoNum type="arabicPeriod"/>
                      </a:pPr>
                      <a:r>
                        <a:rPr lang="en-US" sz="1600" kern="1200" dirty="0">
                          <a:solidFill>
                            <a:schemeClr val="dk1"/>
                          </a:solidFill>
                          <a:latin typeface="+mn-lt"/>
                          <a:ea typeface="+mn-ea"/>
                          <a:cs typeface="+mn-cs"/>
                        </a:rPr>
                        <a:t>It is designed to jump-start the market for isolated PV/renewable energy mini-grids and Energy Centres by providing start-up capital and reducing the developers’ financial requirement. </a:t>
                      </a:r>
                    </a:p>
                    <a:p>
                      <a:pPr marL="342900" lvl="0" indent="-342900" algn="just">
                        <a:buFont typeface="+mj-lt"/>
                        <a:buAutoNum type="arabicPeriod"/>
                      </a:pPr>
                      <a:r>
                        <a:rPr lang="en-US" sz="1600" kern="1200" dirty="0">
                          <a:solidFill>
                            <a:schemeClr val="dk1"/>
                          </a:solidFill>
                          <a:latin typeface="+mn-lt"/>
                          <a:ea typeface="+mn-ea"/>
                          <a:cs typeface="+mn-cs"/>
                        </a:rPr>
                        <a:t>It is to </a:t>
                      </a:r>
                      <a:r>
                        <a:rPr lang="en-US" sz="1600" kern="1200" dirty="0" err="1">
                          <a:solidFill>
                            <a:schemeClr val="dk1"/>
                          </a:solidFill>
                          <a:latin typeface="+mn-lt"/>
                          <a:ea typeface="+mn-ea"/>
                          <a:cs typeface="+mn-cs"/>
                        </a:rPr>
                        <a:t>minimise</a:t>
                      </a:r>
                      <a:r>
                        <a:rPr lang="en-US" sz="1600" kern="1200" dirty="0">
                          <a:solidFill>
                            <a:schemeClr val="dk1"/>
                          </a:solidFill>
                          <a:latin typeface="+mn-lt"/>
                          <a:ea typeface="+mn-ea"/>
                          <a:cs typeface="+mn-cs"/>
                        </a:rPr>
                        <a:t> any potential risk on the part of lenders in making loans for renewable energy-based mini-grids/Energy Centres to encourage more private finance for this type of projects by demonstrating acceptable levels of risk. </a:t>
                      </a:r>
                    </a:p>
                  </a:txBody>
                  <a:tcPr/>
                </a:tc>
                <a:extLst>
                  <a:ext uri="{0D108BD9-81ED-4DB2-BD59-A6C34878D82A}">
                    <a16:rowId xmlns:a16="http://schemas.microsoft.com/office/drawing/2014/main" val="10001"/>
                  </a:ext>
                </a:extLst>
              </a:tr>
              <a:tr h="370840">
                <a:tc>
                  <a:txBody>
                    <a:bodyPr/>
                    <a:lstStyle/>
                    <a:p>
                      <a:r>
                        <a:rPr lang="en-US" sz="1600" b="1" dirty="0"/>
                        <a:t>Targeted projects</a:t>
                      </a:r>
                    </a:p>
                  </a:txBody>
                  <a:tcPr/>
                </a:tc>
                <a:tc>
                  <a:txBody>
                    <a:bodyPr/>
                    <a:lstStyle/>
                    <a:p>
                      <a:pPr marL="342900" marR="0" lvl="0" indent="-342900" algn="l" defTabSz="6858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dk1"/>
                          </a:solidFill>
                          <a:effectLst/>
                          <a:latin typeface="+mn-lt"/>
                          <a:ea typeface="+mn-ea"/>
                          <a:cs typeface="+mn-cs"/>
                        </a:rPr>
                        <a:t>10 Renewable Energy Mini-grids</a:t>
                      </a:r>
                    </a:p>
                    <a:p>
                      <a:pPr marL="342900" marR="0" lvl="0" indent="-342900" algn="l" defTabSz="6858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dk1"/>
                          </a:solidFill>
                          <a:effectLst/>
                          <a:latin typeface="+mn-lt"/>
                          <a:ea typeface="+mn-ea"/>
                          <a:cs typeface="+mn-cs"/>
                        </a:rPr>
                        <a:t>10 Village Energy Centres</a:t>
                      </a:r>
                      <a:endParaRPr lang="en-US" sz="1600" dirty="0"/>
                    </a:p>
                  </a:txBody>
                  <a:tcPr/>
                </a:tc>
                <a:extLst>
                  <a:ext uri="{0D108BD9-81ED-4DB2-BD59-A6C34878D82A}">
                    <a16:rowId xmlns:a16="http://schemas.microsoft.com/office/drawing/2014/main" val="10002"/>
                  </a:ext>
                </a:extLst>
              </a:tr>
              <a:tr h="370840">
                <a:tc>
                  <a:txBody>
                    <a:bodyPr/>
                    <a:lstStyle/>
                    <a:p>
                      <a:r>
                        <a:rPr lang="en-US" sz="1600" b="1" dirty="0"/>
                        <a:t>Instruments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dirty="0"/>
                        <a:t>Grants (</a:t>
                      </a:r>
                      <a:r>
                        <a:rPr lang="en-US" sz="1600" kern="1200" dirty="0">
                          <a:solidFill>
                            <a:schemeClr val="dk1"/>
                          </a:solidFill>
                          <a:latin typeface="+mn-lt"/>
                          <a:ea typeface="+mn-ea"/>
                          <a:cs typeface="+mn-cs"/>
                        </a:rPr>
                        <a:t>ordinary, </a:t>
                      </a:r>
                      <a:r>
                        <a:rPr lang="en-GB" sz="1600" kern="1200" dirty="0">
                          <a:solidFill>
                            <a:schemeClr val="dk1"/>
                          </a:solidFill>
                          <a:latin typeface="+mn-lt"/>
                          <a:ea typeface="+mn-ea"/>
                          <a:cs typeface="+mn-cs"/>
                        </a:rPr>
                        <a:t>performance-based incentive (PBI)</a:t>
                      </a:r>
                      <a:r>
                        <a:rPr lang="en-US" sz="1600" kern="1200" dirty="0">
                          <a:solidFill>
                            <a:schemeClr val="dk1"/>
                          </a:solidFill>
                          <a:latin typeface="+mn-lt"/>
                          <a:ea typeface="+mn-ea"/>
                          <a:cs typeface="+mn-cs"/>
                        </a:rPr>
                        <a:t>, subsidy</a:t>
                      </a:r>
                      <a:r>
                        <a:rPr lang="en-US" sz="1600" dirty="0"/>
                        <a:t>)</a:t>
                      </a:r>
                    </a:p>
                  </a:txBody>
                  <a:tcPr/>
                </a:tc>
                <a:extLst>
                  <a:ext uri="{0D108BD9-81ED-4DB2-BD59-A6C34878D82A}">
                    <a16:rowId xmlns:a16="http://schemas.microsoft.com/office/drawing/2014/main" val="10003"/>
                  </a:ext>
                </a:extLst>
              </a:tr>
              <a:tr h="370840">
                <a:tc>
                  <a:txBody>
                    <a:bodyPr/>
                    <a:lstStyle/>
                    <a:p>
                      <a:r>
                        <a:rPr lang="en-US" sz="1600" b="1" dirty="0"/>
                        <a:t>Implementing Partners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dirty="0"/>
                        <a:t>UNDP, MEM, UNCDF</a:t>
                      </a:r>
                    </a:p>
                  </a:txBody>
                  <a:tcPr/>
                </a:tc>
                <a:extLst>
                  <a:ext uri="{0D108BD9-81ED-4DB2-BD59-A6C34878D82A}">
                    <a16:rowId xmlns:a16="http://schemas.microsoft.com/office/drawing/2014/main" val="10004"/>
                  </a:ext>
                </a:extLst>
              </a:tr>
              <a:tr h="370840">
                <a:tc>
                  <a:txBody>
                    <a:bodyPr/>
                    <a:lstStyle/>
                    <a:p>
                      <a:r>
                        <a:rPr lang="en-US" sz="1600" b="1" dirty="0"/>
                        <a:t>Period</a:t>
                      </a:r>
                    </a:p>
                  </a:txBody>
                  <a:tcPr/>
                </a:tc>
                <a:tc>
                  <a:txBody>
                    <a:bodyPr/>
                    <a:lstStyle/>
                    <a:p>
                      <a:r>
                        <a:rPr lang="en-US" sz="1600" dirty="0"/>
                        <a:t>4 years</a:t>
                      </a:r>
                    </a:p>
                  </a:txBody>
                  <a:tcPr/>
                </a:tc>
                <a:extLst>
                  <a:ext uri="{0D108BD9-81ED-4DB2-BD59-A6C34878D82A}">
                    <a16:rowId xmlns:a16="http://schemas.microsoft.com/office/drawing/2014/main" val="10005"/>
                  </a:ext>
                </a:extLst>
              </a:tr>
              <a:tr h="370840">
                <a:tc>
                  <a:txBody>
                    <a:bodyPr/>
                    <a:lstStyle/>
                    <a:p>
                      <a:r>
                        <a:rPr lang="en-US" sz="1600" b="1" dirty="0"/>
                        <a:t>Budget</a:t>
                      </a:r>
                    </a:p>
                  </a:txBody>
                  <a:tcPr/>
                </a:tc>
                <a:tc>
                  <a:txBody>
                    <a:bodyPr/>
                    <a:lstStyle/>
                    <a:p>
                      <a:r>
                        <a:rPr lang="fr-FR" sz="1600" dirty="0"/>
                        <a:t>Total budget: US$ 1.2</a:t>
                      </a:r>
                      <a:r>
                        <a:rPr lang="fr-FR" sz="1600" baseline="0" dirty="0"/>
                        <a:t> million</a:t>
                      </a:r>
                      <a:endParaRPr lang="en-US" sz="1600" dirty="0"/>
                    </a:p>
                  </a:txBody>
                  <a:tcPr/>
                </a:tc>
                <a:extLst>
                  <a:ext uri="{0D108BD9-81ED-4DB2-BD59-A6C34878D82A}">
                    <a16:rowId xmlns:a16="http://schemas.microsoft.com/office/drawing/2014/main" val="10006"/>
                  </a:ext>
                </a:extLst>
              </a:tr>
            </a:tbl>
          </a:graphicData>
        </a:graphic>
      </p:graphicFrame>
      <p:sp>
        <p:nvSpPr>
          <p:cNvPr id="3" name="Slide Number Placeholder 2"/>
          <p:cNvSpPr>
            <a:spLocks noGrp="1"/>
          </p:cNvSpPr>
          <p:nvPr>
            <p:ph type="sldNum" sz="quarter" idx="12"/>
          </p:nvPr>
        </p:nvSpPr>
        <p:spPr/>
        <p:txBody>
          <a:bodyPr/>
          <a:lstStyle/>
          <a:p>
            <a:fld id="{27D4CA99-DF90-4FF3-B442-BB7438910425}" type="slidenum">
              <a:rPr lang="en-US" smtClean="0"/>
              <a:t>2</a:t>
            </a:fld>
            <a:endParaRPr lang="en-US"/>
          </a:p>
        </p:txBody>
      </p:sp>
      <p:sp>
        <p:nvSpPr>
          <p:cNvPr id="5" name="Rectangle 4">
            <a:extLst>
              <a:ext uri="{FF2B5EF4-FFF2-40B4-BE49-F238E27FC236}">
                <a16:creationId xmlns:a16="http://schemas.microsoft.com/office/drawing/2014/main" id="{2A27854B-20DD-4F40-9AE0-6F002408BC54}"/>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41111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610262040"/>
              </p:ext>
            </p:extLst>
          </p:nvPr>
        </p:nvGraphicFramePr>
        <p:xfrm>
          <a:off x="372979" y="890329"/>
          <a:ext cx="8491291" cy="5494655"/>
        </p:xfrm>
        <a:graphic>
          <a:graphicData uri="http://schemas.openxmlformats.org/drawingml/2006/table">
            <a:tbl>
              <a:tblPr>
                <a:tableStyleId>{3B4B98B0-60AC-42C2-AFA5-B58CD77FA1E5}</a:tableStyleId>
              </a:tblPr>
              <a:tblGrid>
                <a:gridCol w="8491291">
                  <a:extLst>
                    <a:ext uri="{9D8B030D-6E8A-4147-A177-3AD203B41FA5}">
                      <a16:colId xmlns:a16="http://schemas.microsoft.com/office/drawing/2014/main" val="20000"/>
                    </a:ext>
                  </a:extLst>
                </a:gridCol>
              </a:tblGrid>
              <a:tr h="342190">
                <a:tc>
                  <a:txBody>
                    <a:bodyPr/>
                    <a:lstStyle/>
                    <a:p>
                      <a:pPr marL="0" marR="0" algn="ctr">
                        <a:lnSpc>
                          <a:spcPct val="107000"/>
                        </a:lnSpc>
                        <a:spcBef>
                          <a:spcPts val="0"/>
                        </a:spcBef>
                        <a:spcAft>
                          <a:spcPts val="0"/>
                        </a:spcAft>
                      </a:pPr>
                      <a:r>
                        <a:rPr lang="en-GB" sz="2400" b="1" kern="1200" dirty="0">
                          <a:solidFill>
                            <a:schemeClr val="accent1">
                              <a:lumMod val="75000"/>
                            </a:schemeClr>
                          </a:solidFill>
                          <a:latin typeface="+mn-lt"/>
                          <a:ea typeface="+mn-ea"/>
                          <a:cs typeface="+mn-cs"/>
                        </a:rPr>
                        <a:t>Project selection and evaluation timeline</a:t>
                      </a:r>
                      <a:endParaRPr lang="en-US" sz="2400" b="1" kern="1200" dirty="0">
                        <a:solidFill>
                          <a:schemeClr val="accent1">
                            <a:lumMod val="75000"/>
                          </a:schemeClr>
                        </a:solidFill>
                        <a:latin typeface="+mn-lt"/>
                        <a:ea typeface="+mn-ea"/>
                        <a:cs typeface="+mn-cs"/>
                      </a:endParaRPr>
                    </a:p>
                  </a:txBody>
                  <a:tcPr marL="32618" marR="32618" marT="0" marB="0">
                    <a:solidFill>
                      <a:schemeClr val="accent5">
                        <a:tint val="40000"/>
                        <a:alpha val="99000"/>
                      </a:schemeClr>
                    </a:solidFill>
                  </a:tcPr>
                </a:tc>
                <a:extLst>
                  <a:ext uri="{0D108BD9-81ED-4DB2-BD59-A6C34878D82A}">
                    <a16:rowId xmlns:a16="http://schemas.microsoft.com/office/drawing/2014/main" val="10000"/>
                  </a:ext>
                </a:extLst>
              </a:tr>
              <a:tr h="5059991">
                <a:tc>
                  <a:txBody>
                    <a:bodyPr/>
                    <a:lstStyle/>
                    <a:p>
                      <a:pPr marL="342900" lvl="0" indent="-342900" algn="l">
                        <a:buFont typeface="+mj-lt"/>
                        <a:buAutoNum type="arabicParenR"/>
                      </a:pPr>
                      <a:r>
                        <a:rPr lang="en-GB" sz="1400" b="1" i="1" kern="1200" dirty="0">
                          <a:solidFill>
                            <a:schemeClr val="tx1"/>
                          </a:solidFill>
                          <a:effectLst/>
                          <a:latin typeface="+mn-lt"/>
                          <a:ea typeface="+mn-ea"/>
                          <a:cs typeface="+mn-cs"/>
                        </a:rPr>
                        <a:t>Language of proposal: </a:t>
                      </a:r>
                      <a:r>
                        <a:rPr lang="en-GB" sz="1400" kern="1200" dirty="0">
                          <a:solidFill>
                            <a:schemeClr val="tx1"/>
                          </a:solidFill>
                          <a:effectLst/>
                          <a:latin typeface="+mn-lt"/>
                          <a:ea typeface="+mn-ea"/>
                          <a:cs typeface="+mn-cs"/>
                        </a:rPr>
                        <a:t>Proposals must be submitted in English</a:t>
                      </a:r>
                      <a:endParaRPr lang="en-US" sz="1400" dirty="0">
                        <a:effectLst/>
                      </a:endParaRPr>
                    </a:p>
                    <a:p>
                      <a:pPr marL="342900" indent="-342900" algn="l">
                        <a:buFont typeface="+mj-lt"/>
                        <a:buAutoNum type="arabicParenR"/>
                      </a:pPr>
                      <a:endParaRPr lang="en-US" sz="1400" kern="1200" dirty="0">
                        <a:solidFill>
                          <a:schemeClr val="tx1"/>
                        </a:solidFill>
                        <a:effectLst/>
                        <a:latin typeface="+mn-lt"/>
                        <a:ea typeface="+mn-ea"/>
                        <a:cs typeface="+mn-cs"/>
                      </a:endParaRPr>
                    </a:p>
                    <a:p>
                      <a:pPr marL="342900" lvl="0" indent="-342900" algn="l">
                        <a:buFont typeface="+mj-lt"/>
                        <a:buAutoNum type="arabicParenR"/>
                      </a:pPr>
                      <a:r>
                        <a:rPr lang="en-GB" sz="1400" b="1" i="1" kern="1200" dirty="0">
                          <a:solidFill>
                            <a:schemeClr val="tx1"/>
                          </a:solidFill>
                          <a:effectLst/>
                          <a:latin typeface="+mn-lt"/>
                          <a:ea typeface="+mn-ea"/>
                          <a:cs typeface="+mn-cs"/>
                        </a:rPr>
                        <a:t>Deadline for submission:</a:t>
                      </a:r>
                      <a:r>
                        <a:rPr lang="en-GB" sz="1400" kern="1200" dirty="0">
                          <a:solidFill>
                            <a:schemeClr val="tx1"/>
                          </a:solidFill>
                          <a:effectLst/>
                          <a:latin typeface="+mn-lt"/>
                          <a:ea typeface="+mn-ea"/>
                          <a:cs typeface="+mn-cs"/>
                        </a:rPr>
                        <a:t> The deadline for submission of the investment proposals is </a:t>
                      </a:r>
                      <a:r>
                        <a:rPr lang="en-GB" sz="1400" b="1" kern="1200" dirty="0">
                          <a:solidFill>
                            <a:schemeClr val="tx1"/>
                          </a:solidFill>
                          <a:effectLst/>
                          <a:latin typeface="+mn-lt"/>
                          <a:ea typeface="+mn-ea"/>
                          <a:cs typeface="+mn-cs"/>
                        </a:rPr>
                        <a:t>14</a:t>
                      </a:r>
                      <a:r>
                        <a:rPr lang="en-GB" sz="1400" b="1" kern="1200" baseline="30000" dirty="0">
                          <a:solidFill>
                            <a:schemeClr val="tx1"/>
                          </a:solidFill>
                          <a:effectLst/>
                          <a:latin typeface="+mn-lt"/>
                          <a:ea typeface="+mn-ea"/>
                          <a:cs typeface="+mn-cs"/>
                        </a:rPr>
                        <a:t>th</a:t>
                      </a:r>
                      <a:r>
                        <a:rPr lang="en-GB" sz="1400" b="1" kern="1200" dirty="0">
                          <a:solidFill>
                            <a:schemeClr val="tx1"/>
                          </a:solidFill>
                          <a:effectLst/>
                          <a:latin typeface="+mn-lt"/>
                          <a:ea typeface="+mn-ea"/>
                          <a:cs typeface="+mn-cs"/>
                        </a:rPr>
                        <a:t> June 2019</a:t>
                      </a:r>
                      <a:r>
                        <a:rPr lang="en-GB" sz="1400" kern="1200" dirty="0">
                          <a:solidFill>
                            <a:schemeClr val="tx1"/>
                          </a:solidFill>
                          <a:effectLst/>
                          <a:latin typeface="+mn-lt"/>
                          <a:ea typeface="+mn-ea"/>
                          <a:cs typeface="+mn-cs"/>
                        </a:rPr>
                        <a:t>.</a:t>
                      </a:r>
                      <a:endParaRPr lang="en-US" sz="1400" dirty="0">
                        <a:effectLst/>
                      </a:endParaRPr>
                    </a:p>
                    <a:p>
                      <a:pPr marL="342900" indent="-342900" algn="l">
                        <a:buFont typeface="+mj-lt"/>
                        <a:buAutoNum type="arabicParenR"/>
                      </a:pPr>
                      <a:endParaRPr lang="en-US" sz="1400" kern="1200" dirty="0">
                        <a:solidFill>
                          <a:schemeClr val="tx1"/>
                        </a:solidFill>
                        <a:effectLst/>
                        <a:latin typeface="+mn-lt"/>
                        <a:ea typeface="+mn-ea"/>
                        <a:cs typeface="+mn-cs"/>
                      </a:endParaRPr>
                    </a:p>
                    <a:p>
                      <a:pPr marL="342900" lvl="0" indent="-342900" algn="l">
                        <a:buFont typeface="+mj-lt"/>
                        <a:buAutoNum type="arabicParenR"/>
                      </a:pPr>
                      <a:r>
                        <a:rPr lang="en-GB" sz="1400" b="1" i="1" kern="1200" dirty="0">
                          <a:solidFill>
                            <a:schemeClr val="tx1"/>
                          </a:solidFill>
                          <a:effectLst/>
                          <a:latin typeface="+mn-lt"/>
                          <a:ea typeface="+mn-ea"/>
                          <a:cs typeface="+mn-cs"/>
                        </a:rPr>
                        <a:t>Please note:</a:t>
                      </a:r>
                      <a:r>
                        <a:rPr lang="en-GB" sz="1400" kern="1200" dirty="0">
                          <a:solidFill>
                            <a:schemeClr val="tx1"/>
                          </a:solidFill>
                          <a:effectLst/>
                          <a:latin typeface="+mn-lt"/>
                          <a:ea typeface="+mn-ea"/>
                          <a:cs typeface="+mn-cs"/>
                        </a:rPr>
                        <a:t> Applicants who do not submit the word submission template in its original format within the deadline will not be considered, and successful applicants will be contacted after the deadline. </a:t>
                      </a:r>
                      <a:endParaRPr lang="en-US" sz="1400" dirty="0">
                        <a:effectLst/>
                      </a:endParaRPr>
                    </a:p>
                    <a:p>
                      <a:pPr marL="342900" indent="-342900" algn="l">
                        <a:buFont typeface="+mj-lt"/>
                        <a:buAutoNum type="arabicParenR"/>
                      </a:pPr>
                      <a:endParaRPr lang="en-US" sz="1400" dirty="0">
                        <a:effectLst/>
                      </a:endParaRPr>
                    </a:p>
                    <a:p>
                      <a:pPr marL="342900" lvl="0" indent="-342900" algn="l">
                        <a:buFont typeface="+mj-lt"/>
                        <a:buAutoNum type="arabicParenR"/>
                      </a:pPr>
                      <a:r>
                        <a:rPr lang="en-GB" sz="1400" b="1" i="1" kern="1200" dirty="0">
                          <a:solidFill>
                            <a:schemeClr val="tx1"/>
                          </a:solidFill>
                          <a:effectLst/>
                          <a:latin typeface="+mn-lt"/>
                          <a:ea typeface="+mn-ea"/>
                          <a:cs typeface="+mn-cs"/>
                        </a:rPr>
                        <a:t>Successful longlisting</a:t>
                      </a:r>
                      <a:r>
                        <a:rPr lang="en-GB" sz="1400" kern="1200" dirty="0">
                          <a:solidFill>
                            <a:schemeClr val="tx1"/>
                          </a:solidFill>
                          <a:effectLst/>
                          <a:latin typeface="+mn-lt"/>
                          <a:ea typeface="+mn-ea"/>
                          <a:cs typeface="+mn-cs"/>
                        </a:rPr>
                        <a:t>: FSS management team will endeavour to inform Successful and Unsuccessful applicants for the longlisting by </a:t>
                      </a:r>
                      <a:r>
                        <a:rPr lang="en-GB" sz="1400" b="1" kern="1200" dirty="0">
                          <a:solidFill>
                            <a:schemeClr val="tx1"/>
                          </a:solidFill>
                          <a:effectLst/>
                          <a:latin typeface="+mn-lt"/>
                          <a:ea typeface="+mn-ea"/>
                          <a:cs typeface="+mn-cs"/>
                        </a:rPr>
                        <a:t>12</a:t>
                      </a:r>
                      <a:r>
                        <a:rPr lang="en-GB" sz="1400" b="1" kern="1200" baseline="30000" dirty="0">
                          <a:solidFill>
                            <a:schemeClr val="tx1"/>
                          </a:solidFill>
                          <a:effectLst/>
                          <a:latin typeface="+mn-lt"/>
                          <a:ea typeface="+mn-ea"/>
                          <a:cs typeface="+mn-cs"/>
                        </a:rPr>
                        <a:t>th</a:t>
                      </a:r>
                      <a:r>
                        <a:rPr lang="en-GB" sz="1400" b="1" kern="1200" dirty="0">
                          <a:solidFill>
                            <a:schemeClr val="tx1"/>
                          </a:solidFill>
                          <a:effectLst/>
                          <a:latin typeface="+mn-lt"/>
                          <a:ea typeface="+mn-ea"/>
                          <a:cs typeface="+mn-cs"/>
                        </a:rPr>
                        <a:t> July 2019</a:t>
                      </a:r>
                      <a:r>
                        <a:rPr lang="en-GB" sz="1400" kern="1200" dirty="0">
                          <a:solidFill>
                            <a:schemeClr val="tx1"/>
                          </a:solidFill>
                          <a:effectLst/>
                          <a:latin typeface="+mn-lt"/>
                          <a:ea typeface="+mn-ea"/>
                          <a:cs typeface="+mn-cs"/>
                        </a:rPr>
                        <a:t>.  Those applicants who will not have been contacted by then should consider their proposals unsuccessful.</a:t>
                      </a:r>
                      <a:endParaRPr lang="en-US" sz="1400" dirty="0">
                        <a:effectLst/>
                      </a:endParaRPr>
                    </a:p>
                    <a:p>
                      <a:pPr marL="342900" indent="-342900" algn="l">
                        <a:buFont typeface="+mj-lt"/>
                        <a:buAutoNum type="arabicParenR"/>
                      </a:pPr>
                      <a:endParaRPr lang="en-US" sz="1400" dirty="0">
                        <a:effectLst/>
                      </a:endParaRPr>
                    </a:p>
                    <a:p>
                      <a:pPr marL="342900" lvl="0" indent="-342900" algn="l">
                        <a:buFont typeface="+mj-lt"/>
                        <a:buAutoNum type="arabicParenR"/>
                      </a:pPr>
                      <a:r>
                        <a:rPr lang="en-GB" sz="1400" b="1" i="1" kern="1200" dirty="0">
                          <a:solidFill>
                            <a:schemeClr val="tx1"/>
                          </a:solidFill>
                          <a:effectLst/>
                          <a:latin typeface="+mn-lt"/>
                          <a:ea typeface="+mn-ea"/>
                          <a:cs typeface="+mn-cs"/>
                        </a:rPr>
                        <a:t>Successful shortlisting</a:t>
                      </a:r>
                      <a:r>
                        <a:rPr lang="en-GB" sz="1400" kern="1200" dirty="0">
                          <a:solidFill>
                            <a:schemeClr val="tx1"/>
                          </a:solidFill>
                          <a:effectLst/>
                          <a:latin typeface="+mn-lt"/>
                          <a:ea typeface="+mn-ea"/>
                          <a:cs typeface="+mn-cs"/>
                        </a:rPr>
                        <a:t>: FSS management team will endeavour to inform Successful and Unsuccessful applicants for the shortlisting by </a:t>
                      </a:r>
                      <a:r>
                        <a:rPr lang="en-GB" sz="1400" b="1" kern="1200" dirty="0">
                          <a:solidFill>
                            <a:schemeClr val="tx1"/>
                          </a:solidFill>
                          <a:effectLst/>
                          <a:latin typeface="+mn-lt"/>
                          <a:ea typeface="+mn-ea"/>
                          <a:cs typeface="+mn-cs"/>
                        </a:rPr>
                        <a:t>30</a:t>
                      </a:r>
                      <a:r>
                        <a:rPr lang="en-GB" sz="1400" b="1" kern="1200" baseline="30000" dirty="0">
                          <a:solidFill>
                            <a:schemeClr val="tx1"/>
                          </a:solidFill>
                          <a:effectLst/>
                          <a:latin typeface="+mn-lt"/>
                          <a:ea typeface="+mn-ea"/>
                          <a:cs typeface="+mn-cs"/>
                        </a:rPr>
                        <a:t>th</a:t>
                      </a:r>
                      <a:r>
                        <a:rPr lang="en-GB" sz="1400" b="1" kern="1200" dirty="0">
                          <a:solidFill>
                            <a:schemeClr val="tx1"/>
                          </a:solidFill>
                          <a:effectLst/>
                          <a:latin typeface="+mn-lt"/>
                          <a:ea typeface="+mn-ea"/>
                          <a:cs typeface="+mn-cs"/>
                        </a:rPr>
                        <a:t> August 2019</a:t>
                      </a:r>
                      <a:r>
                        <a:rPr lang="en-GB" sz="1400" kern="1200" dirty="0">
                          <a:solidFill>
                            <a:schemeClr val="tx1"/>
                          </a:solidFill>
                          <a:effectLst/>
                          <a:latin typeface="+mn-lt"/>
                          <a:ea typeface="+mn-ea"/>
                          <a:cs typeface="+mn-cs"/>
                        </a:rPr>
                        <a:t>.  Those applicants who will not have been contacted by then should consider their proposals unsuccessful.</a:t>
                      </a:r>
                      <a:endParaRPr lang="en-US" sz="1400" dirty="0">
                        <a:effectLst/>
                      </a:endParaRPr>
                    </a:p>
                    <a:p>
                      <a:pPr marL="342900" indent="-342900" algn="l">
                        <a:buFont typeface="+mj-lt"/>
                        <a:buAutoNum type="arabicParenR"/>
                      </a:pPr>
                      <a:endParaRPr lang="en-US" sz="1400" kern="1200" dirty="0">
                        <a:solidFill>
                          <a:schemeClr val="tx1"/>
                        </a:solidFill>
                        <a:effectLst/>
                        <a:latin typeface="+mn-lt"/>
                        <a:ea typeface="+mn-ea"/>
                        <a:cs typeface="+mn-cs"/>
                      </a:endParaRPr>
                    </a:p>
                    <a:p>
                      <a:pPr marL="342900" lvl="0" indent="-342900" algn="l">
                        <a:buFont typeface="+mj-lt"/>
                        <a:buAutoNum type="arabicParenR"/>
                      </a:pPr>
                      <a:r>
                        <a:rPr lang="en-GB" sz="1400" b="1" i="1" kern="1200" dirty="0">
                          <a:solidFill>
                            <a:schemeClr val="tx1"/>
                          </a:solidFill>
                          <a:effectLst/>
                          <a:latin typeface="+mn-lt"/>
                          <a:ea typeface="+mn-ea"/>
                          <a:cs typeface="+mn-cs"/>
                        </a:rPr>
                        <a:t>Inquiries:</a:t>
                      </a:r>
                      <a:r>
                        <a:rPr lang="en-GB" sz="1400" kern="1200" dirty="0">
                          <a:solidFill>
                            <a:schemeClr val="tx1"/>
                          </a:solidFill>
                          <a:effectLst/>
                          <a:latin typeface="+mn-lt"/>
                          <a:ea typeface="+mn-ea"/>
                          <a:cs typeface="+mn-cs"/>
                        </a:rPr>
                        <a:t> For additional inquiring about the application process please send your inquiry to:</a:t>
                      </a:r>
                      <a:r>
                        <a:rPr lang="en-US" sz="1400" kern="1200" dirty="0">
                          <a:solidFill>
                            <a:schemeClr val="tx1"/>
                          </a:solidFill>
                          <a:effectLst/>
                          <a:latin typeface="+mn-lt"/>
                          <a:ea typeface="+mn-ea"/>
                          <a:cs typeface="+mn-cs"/>
                        </a:rPr>
                        <a:t> </a:t>
                      </a:r>
                      <a:r>
                        <a:rPr lang="en-GB" sz="1400" u="sng" kern="1200" dirty="0">
                          <a:solidFill>
                            <a:schemeClr val="tx1"/>
                          </a:solidFill>
                          <a:effectLst/>
                          <a:latin typeface="+mn-lt"/>
                          <a:ea typeface="+mn-ea"/>
                          <a:cs typeface="+mn-cs"/>
                          <a:hlinkClick r:id="rId2"/>
                        </a:rPr>
                        <a:t>ls.procurement@undp.org</a:t>
                      </a:r>
                      <a:r>
                        <a:rPr lang="en-GB" sz="1400" kern="1200" dirty="0">
                          <a:solidFill>
                            <a:schemeClr val="tx1"/>
                          </a:solidFill>
                          <a:effectLst/>
                          <a:latin typeface="+mn-lt"/>
                          <a:ea typeface="+mn-ea"/>
                          <a:cs typeface="+mn-cs"/>
                        </a:rPr>
                        <a:t> with the subject “</a:t>
                      </a:r>
                      <a:r>
                        <a:rPr lang="en-GB" sz="1400" b="1" kern="1200" dirty="0">
                          <a:solidFill>
                            <a:schemeClr val="tx1"/>
                          </a:solidFill>
                          <a:effectLst/>
                          <a:latin typeface="+mn-lt"/>
                          <a:ea typeface="+mn-ea"/>
                          <a:cs typeface="+mn-cs"/>
                        </a:rPr>
                        <a:t>INQUIRY</a:t>
                      </a:r>
                      <a:r>
                        <a:rPr lang="en-GB" sz="1400" kern="1200" dirty="0">
                          <a:solidFill>
                            <a:schemeClr val="tx1"/>
                          </a:solidFill>
                          <a:effectLst/>
                          <a:latin typeface="+mn-lt"/>
                          <a:ea typeface="+mn-ea"/>
                          <a:cs typeface="+mn-cs"/>
                        </a:rPr>
                        <a:t>”.</a:t>
                      </a:r>
                      <a:endParaRPr lang="en-US" sz="1400" dirty="0">
                        <a:effectLst/>
                      </a:endParaRPr>
                    </a:p>
                    <a:p>
                      <a:pPr marL="342900" indent="-342900" algn="l">
                        <a:buFont typeface="+mj-lt"/>
                        <a:buAutoNum type="arabicParenR"/>
                      </a:pPr>
                      <a:endParaRPr lang="en-US" sz="1400" kern="1200" dirty="0">
                        <a:solidFill>
                          <a:schemeClr val="tx1"/>
                        </a:solidFill>
                        <a:effectLst/>
                        <a:latin typeface="+mn-lt"/>
                        <a:ea typeface="+mn-ea"/>
                        <a:cs typeface="+mn-cs"/>
                      </a:endParaRPr>
                    </a:p>
                    <a:p>
                      <a:pPr marL="342900" lvl="0" indent="-342900" algn="l">
                        <a:buFont typeface="+mj-lt"/>
                        <a:buAutoNum type="arabicParenR"/>
                      </a:pPr>
                      <a:r>
                        <a:rPr lang="en-GB" sz="1400" b="1" i="1" kern="1200" dirty="0">
                          <a:solidFill>
                            <a:schemeClr val="tx1"/>
                          </a:solidFill>
                          <a:effectLst/>
                          <a:latin typeface="+mn-lt"/>
                          <a:ea typeface="+mn-ea"/>
                          <a:cs typeface="+mn-cs"/>
                        </a:rPr>
                        <a:t>Acknowledgement of receipt:</a:t>
                      </a:r>
                      <a:r>
                        <a:rPr lang="en-GB" sz="1400" kern="1200" dirty="0">
                          <a:solidFill>
                            <a:schemeClr val="tx1"/>
                          </a:solidFill>
                          <a:effectLst/>
                          <a:latin typeface="+mn-lt"/>
                          <a:ea typeface="+mn-ea"/>
                          <a:cs typeface="+mn-cs"/>
                        </a:rPr>
                        <a:t> FSS management team will acknowledge receipt of your email by replying to the email address from which the application was sent.</a:t>
                      </a:r>
                      <a:endParaRPr lang="en-US" sz="1400" dirty="0">
                        <a:effectLst/>
                      </a:endParaRPr>
                    </a:p>
                    <a:p>
                      <a:pPr marL="342900" indent="-342900" algn="l">
                        <a:buFont typeface="+mj-lt"/>
                        <a:buAutoNum type="arabicParenR"/>
                      </a:pPr>
                      <a:endParaRPr lang="en-US" sz="1400" dirty="0">
                        <a:effectLst/>
                      </a:endParaRPr>
                    </a:p>
                    <a:p>
                      <a:pPr marL="342900" lvl="0" indent="-342900" algn="l">
                        <a:buFont typeface="+mj-lt"/>
                        <a:buAutoNum type="arabicParenR"/>
                      </a:pPr>
                      <a:r>
                        <a:rPr lang="en-GB" sz="1400" b="1" kern="1200" dirty="0">
                          <a:solidFill>
                            <a:schemeClr val="tx1"/>
                          </a:solidFill>
                          <a:effectLst/>
                          <a:latin typeface="+mn-lt"/>
                          <a:ea typeface="+mn-ea"/>
                          <a:cs typeface="+mn-cs"/>
                        </a:rPr>
                        <a:t>Selection Criteria:</a:t>
                      </a:r>
                      <a:r>
                        <a:rPr lang="en-GB" sz="1400" kern="1200" dirty="0">
                          <a:solidFill>
                            <a:schemeClr val="tx1"/>
                          </a:solidFill>
                          <a:effectLst/>
                          <a:latin typeface="+mn-lt"/>
                          <a:ea typeface="+mn-ea"/>
                          <a:cs typeface="+mn-cs"/>
                        </a:rPr>
                        <a:t> FSS management team will use the criteria as defined in the FSS guidelines in evaluating the proposals for long listing and short listing. </a:t>
                      </a:r>
                      <a:endParaRPr lang="en-US" sz="1400" dirty="0">
                        <a:effectLst/>
                      </a:endParaRPr>
                    </a:p>
                    <a:p>
                      <a:pPr marL="342900" lvl="0" indent="-342900">
                        <a:buFont typeface="+mj-lt"/>
                        <a:buAutoNum type="arabicParenR"/>
                      </a:pPr>
                      <a:endParaRPr lang="en-US" sz="1400" dirty="0">
                        <a:effectLst/>
                        <a:latin typeface="Museo Sans 300" panose="02000000000000000000" pitchFamily="50" charset="0"/>
                        <a:ea typeface="Calibri" panose="020F0502020204030204" pitchFamily="34" charset="0"/>
                        <a:cs typeface="Arial" panose="020B0604020202020204" pitchFamily="34" charset="0"/>
                      </a:endParaRPr>
                    </a:p>
                  </a:txBody>
                  <a:tcPr marL="32618" marR="32618" marT="0" marB="0"/>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20</a:t>
            </a:fld>
            <a:endParaRPr lang="en-US"/>
          </a:p>
        </p:txBody>
      </p:sp>
      <p:sp>
        <p:nvSpPr>
          <p:cNvPr id="6" name="Rectangle 5">
            <a:extLst>
              <a:ext uri="{FF2B5EF4-FFF2-40B4-BE49-F238E27FC236}">
                <a16:creationId xmlns:a16="http://schemas.microsoft.com/office/drawing/2014/main" id="{028F96FF-457F-4301-AA8F-4D05D9907F84}"/>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3623701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331519"/>
            <a:ext cx="9144000" cy="2952007"/>
          </a:xfrm>
          <a:prstGeom prst="rect">
            <a:avLst/>
          </a:prstGeom>
        </p:spPr>
      </p:pic>
      <p:pic>
        <p:nvPicPr>
          <p:cNvPr id="3" name="Picture 2"/>
          <p:cNvPicPr>
            <a:picLocks noChangeAspect="1"/>
          </p:cNvPicPr>
          <p:nvPr/>
        </p:nvPicPr>
        <p:blipFill rotWithShape="1">
          <a:blip r:embed="rId4" cstate="email">
            <a:extLst>
              <a:ext uri="{28A0092B-C50C-407E-A947-70E740481C1C}">
                <a14:useLocalDpi xmlns:a14="http://schemas.microsoft.com/office/drawing/2010/main" val="0"/>
              </a:ext>
            </a:extLst>
          </a:blip>
          <a:srcRect b="11305"/>
          <a:stretch/>
        </p:blipFill>
        <p:spPr>
          <a:xfrm>
            <a:off x="0" y="3283526"/>
            <a:ext cx="9144000" cy="3505201"/>
          </a:xfrm>
          <a:prstGeom prst="rect">
            <a:avLst/>
          </a:prstGeom>
        </p:spPr>
      </p:pic>
    </p:spTree>
    <p:extLst>
      <p:ext uri="{BB962C8B-B14F-4D97-AF65-F5344CB8AC3E}">
        <p14:creationId xmlns:p14="http://schemas.microsoft.com/office/powerpoint/2010/main" val="3776325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78305"/>
            <a:ext cx="7886700" cy="611828"/>
          </a:xfrm>
        </p:spPr>
        <p:txBody>
          <a:bodyPr>
            <a:normAutofit fontScale="90000"/>
          </a:bodyPr>
          <a:lstStyle/>
          <a:p>
            <a:r>
              <a:rPr lang="en-US" sz="3000" b="1" dirty="0">
                <a:solidFill>
                  <a:schemeClr val="accent1">
                    <a:lumMod val="75000"/>
                  </a:schemeClr>
                </a:solidFill>
              </a:rPr>
              <a:t>Geographical locations - </a:t>
            </a:r>
            <a:r>
              <a:rPr lang="en-GB" sz="3000" b="1" dirty="0">
                <a:solidFill>
                  <a:schemeClr val="accent1">
                    <a:lumMod val="75000"/>
                  </a:schemeClr>
                </a:solidFill>
              </a:rPr>
              <a:t>Renewable Energy Mini-grids</a:t>
            </a:r>
            <a:endParaRPr lang="en-US" sz="3000" b="1" dirty="0">
              <a:solidFill>
                <a:schemeClr val="accent1">
                  <a:lumMod val="75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80241368"/>
              </p:ext>
            </p:extLst>
          </p:nvPr>
        </p:nvGraphicFramePr>
        <p:xfrm>
          <a:off x="753533" y="1721554"/>
          <a:ext cx="7391846" cy="4022970"/>
        </p:xfrm>
        <a:graphic>
          <a:graphicData uri="http://schemas.openxmlformats.org/drawingml/2006/table">
            <a:tbl>
              <a:tblPr firstRow="1" bandRow="1">
                <a:tableStyleId>{5C22544A-7EE6-4342-B048-85BDC9FD1C3A}</a:tableStyleId>
              </a:tblPr>
              <a:tblGrid>
                <a:gridCol w="2917188">
                  <a:extLst>
                    <a:ext uri="{9D8B030D-6E8A-4147-A177-3AD203B41FA5}">
                      <a16:colId xmlns:a16="http://schemas.microsoft.com/office/drawing/2014/main" val="20000"/>
                    </a:ext>
                  </a:extLst>
                </a:gridCol>
                <a:gridCol w="4474658">
                  <a:extLst>
                    <a:ext uri="{9D8B030D-6E8A-4147-A177-3AD203B41FA5}">
                      <a16:colId xmlns:a16="http://schemas.microsoft.com/office/drawing/2014/main" val="20001"/>
                    </a:ext>
                  </a:extLst>
                </a:gridCol>
              </a:tblGrid>
              <a:tr h="379598">
                <a:tc>
                  <a:txBody>
                    <a:bodyPr/>
                    <a:lstStyle/>
                    <a:p>
                      <a:pPr marL="0" marR="0" algn="just">
                        <a:lnSpc>
                          <a:spcPct val="107000"/>
                        </a:lnSpc>
                        <a:spcBef>
                          <a:spcPts val="0"/>
                        </a:spcBef>
                        <a:spcAft>
                          <a:spcPts val="800"/>
                        </a:spcAft>
                      </a:pPr>
                      <a:r>
                        <a:rPr lang="en-GB" sz="2400" dirty="0">
                          <a:effectLst/>
                        </a:rPr>
                        <a:t>District</a:t>
                      </a:r>
                      <a:endParaRPr lang="en-US" sz="2400" dirty="0">
                        <a:effectLst/>
                        <a:latin typeface="Museo Sans 300" panose="02000000000000000000" pitchFamily="50" charset="0"/>
                        <a:ea typeface="+mj-ea"/>
                        <a:cs typeface="Arial" panose="020B0604020202020204" pitchFamily="34" charset="0"/>
                      </a:endParaRPr>
                    </a:p>
                  </a:txBody>
                  <a:tcPr marL="68580" marR="68580" marT="0" marB="0"/>
                </a:tc>
                <a:tc>
                  <a:txBody>
                    <a:bodyPr/>
                    <a:lstStyle/>
                    <a:p>
                      <a:pPr marL="0" marR="0" algn="just">
                        <a:lnSpc>
                          <a:spcPct val="107000"/>
                        </a:lnSpc>
                        <a:spcBef>
                          <a:spcPts val="0"/>
                        </a:spcBef>
                        <a:spcAft>
                          <a:spcPts val="800"/>
                        </a:spcAft>
                      </a:pPr>
                      <a:r>
                        <a:rPr lang="en-GB" sz="2400" dirty="0">
                          <a:effectLst/>
                        </a:rPr>
                        <a:t>Location</a:t>
                      </a:r>
                      <a:endParaRPr lang="en-US" sz="2400" dirty="0">
                        <a:effectLst/>
                        <a:latin typeface="Museo Sans 300" panose="02000000000000000000" pitchFamily="50" charset="0"/>
                        <a:ea typeface="+mj-ea"/>
                        <a:cs typeface="Arial" panose="020B0604020202020204" pitchFamily="34" charset="0"/>
                      </a:endParaRPr>
                    </a:p>
                  </a:txBody>
                  <a:tcPr marL="68580" marR="68580" marT="0" marB="0"/>
                </a:tc>
                <a:extLst>
                  <a:ext uri="{0D108BD9-81ED-4DB2-BD59-A6C34878D82A}">
                    <a16:rowId xmlns:a16="http://schemas.microsoft.com/office/drawing/2014/main" val="10000"/>
                  </a:ext>
                </a:extLst>
              </a:tr>
              <a:tr h="718772">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Mohale’s</a:t>
                      </a:r>
                      <a:r>
                        <a:rPr lang="en-US" sz="2400" kern="1200" dirty="0">
                          <a:solidFill>
                            <a:schemeClr val="dk1"/>
                          </a:solidFill>
                          <a:effectLst/>
                          <a:latin typeface="+mn-lt"/>
                          <a:ea typeface="+mn-ea"/>
                          <a:cs typeface="+mn-cs"/>
                        </a:rPr>
                        <a:t> Hoek</a:t>
                      </a:r>
                      <a:endParaRPr lang="en-US" sz="2400" dirty="0">
                        <a:effectLst/>
                        <a:latin typeface="Museo Sans 300" panose="02000000000000000000" pitchFamily="50" charset="0"/>
                        <a:ea typeface="+mj-ea"/>
                        <a:cs typeface="Arial" panose="020B0604020202020204" pitchFamily="34" charset="0"/>
                      </a:endParaRPr>
                    </a:p>
                  </a:txBody>
                  <a:tcPr marL="68580" marR="68580" marT="0" marB="0"/>
                </a:tc>
                <a:tc>
                  <a:txBody>
                    <a:bodyPr/>
                    <a:lstStyle/>
                    <a:p>
                      <a:pPr marL="342900" marR="0" lvl="0" indent="-342900" algn="just"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2000" kern="1200" dirty="0" err="1">
                          <a:solidFill>
                            <a:schemeClr val="dk1"/>
                          </a:solidFill>
                          <a:effectLst/>
                          <a:latin typeface="+mn-lt"/>
                          <a:ea typeface="+mn-ea"/>
                          <a:cs typeface="+mn-cs"/>
                        </a:rPr>
                        <a:t>Ketane</a:t>
                      </a:r>
                      <a:r>
                        <a:rPr lang="en-US" sz="2000" kern="1200" dirty="0">
                          <a:solidFill>
                            <a:schemeClr val="dk1"/>
                          </a:solidFill>
                          <a:effectLst/>
                          <a:latin typeface="+mn-lt"/>
                          <a:ea typeface="+mn-ea"/>
                          <a:cs typeface="+mn-cs"/>
                        </a:rPr>
                        <a:t> (Ha </a:t>
                      </a:r>
                      <a:r>
                        <a:rPr lang="en-US" sz="2000" kern="1200" dirty="0" err="1">
                          <a:solidFill>
                            <a:schemeClr val="dk1"/>
                          </a:solidFill>
                          <a:effectLst/>
                          <a:latin typeface="+mn-lt"/>
                          <a:ea typeface="+mn-ea"/>
                          <a:cs typeface="+mn-cs"/>
                        </a:rPr>
                        <a:t>Nohana</a:t>
                      </a:r>
                      <a:r>
                        <a:rPr lang="en-US" sz="2000" kern="1200" dirty="0">
                          <a:solidFill>
                            <a:schemeClr val="dk1"/>
                          </a:solidFill>
                          <a:effectLst/>
                          <a:latin typeface="+mn-lt"/>
                          <a:ea typeface="+mn-ea"/>
                          <a:cs typeface="+mn-cs"/>
                        </a:rPr>
                        <a:t>) </a:t>
                      </a:r>
                      <a:endParaRPr lang="en-US" sz="2000" dirty="0">
                        <a:effectLst/>
                        <a:latin typeface="Museo Sans 300" panose="02000000000000000000" pitchFamily="50" charset="0"/>
                        <a:ea typeface="+mj-ea"/>
                        <a:cs typeface="Arial" panose="020B0604020202020204" pitchFamily="34" charset="0"/>
                      </a:endParaRPr>
                    </a:p>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Ribaneng</a:t>
                      </a:r>
                      <a:endParaRPr lang="en-US" sz="2000" dirty="0">
                        <a:effectLst/>
                        <a:latin typeface="Museo Sans 300" panose="02000000000000000000" pitchFamily="50" charset="0"/>
                        <a:ea typeface="+mj-ea"/>
                        <a:cs typeface="Arial" panose="020B0604020202020204" pitchFamily="34" charset="0"/>
                      </a:endParaRPr>
                    </a:p>
                  </a:txBody>
                  <a:tcPr marL="68580" marR="68580" marT="0" marB="0"/>
                </a:tc>
                <a:extLst>
                  <a:ext uri="{0D108BD9-81ED-4DB2-BD59-A6C34878D82A}">
                    <a16:rowId xmlns:a16="http://schemas.microsoft.com/office/drawing/2014/main" val="10002"/>
                  </a:ext>
                </a:extLst>
              </a:tr>
              <a:tr h="655402">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Mokhotlong</a:t>
                      </a:r>
                      <a:endParaRPr lang="en-US" sz="2400" dirty="0">
                        <a:effectLst/>
                        <a:latin typeface="Museo Sans 300" panose="02000000000000000000" pitchFamily="50" charset="0"/>
                        <a:ea typeface="+mj-ea"/>
                        <a:cs typeface="Arial" panose="020B0604020202020204" pitchFamily="34" charset="0"/>
                      </a:endParaRPr>
                    </a:p>
                  </a:txBody>
                  <a:tcPr marL="68580" marR="68580" marT="0" marB="0"/>
                </a:tc>
                <a:tc>
                  <a:txBody>
                    <a:bodyPr/>
                    <a:lstStyle/>
                    <a:p>
                      <a:pPr marL="342900" marR="0" indent="-342900" algn="just" defTabSz="685800" rtl="0" eaLnBrk="1" latinLnBrk="0" hangingPunct="1">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Matsoaing</a:t>
                      </a:r>
                      <a:r>
                        <a:rPr lang="en-US" sz="2000" kern="1200" dirty="0">
                          <a:solidFill>
                            <a:schemeClr val="dk1"/>
                          </a:solidFill>
                          <a:effectLst/>
                          <a:latin typeface="+mn-lt"/>
                          <a:ea typeface="+mn-ea"/>
                          <a:cs typeface="+mn-cs"/>
                        </a:rPr>
                        <a:t> </a:t>
                      </a:r>
                    </a:p>
                    <a:p>
                      <a:pPr marL="342900" marR="0" indent="-342900" algn="just" defTabSz="685800" rtl="0" eaLnBrk="1" latinLnBrk="0" hangingPunct="1">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Tlhanyaku</a:t>
                      </a:r>
                      <a:r>
                        <a:rPr lang="en-US" sz="2000" kern="1200" dirty="0">
                          <a:solidFill>
                            <a:schemeClr val="dk1"/>
                          </a:solidFill>
                          <a:effectLst/>
                          <a:latin typeface="+mn-lt"/>
                          <a:ea typeface="+mn-ea"/>
                          <a:cs typeface="+mn-cs"/>
                        </a:rPr>
                        <a:t> </a:t>
                      </a:r>
                    </a:p>
                  </a:txBody>
                  <a:tcPr marL="68580" marR="68580" marT="0" marB="0"/>
                </a:tc>
                <a:extLst>
                  <a:ext uri="{0D108BD9-81ED-4DB2-BD59-A6C34878D82A}">
                    <a16:rowId xmlns:a16="http://schemas.microsoft.com/office/drawing/2014/main" val="10003"/>
                  </a:ext>
                </a:extLst>
              </a:tr>
              <a:tr h="797280">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Qacha’s</a:t>
                      </a:r>
                      <a:r>
                        <a:rPr lang="en-US" sz="2400" kern="1200" dirty="0">
                          <a:solidFill>
                            <a:schemeClr val="dk1"/>
                          </a:solidFill>
                          <a:effectLst/>
                          <a:latin typeface="+mn-lt"/>
                          <a:ea typeface="+mn-ea"/>
                          <a:cs typeface="+mn-cs"/>
                        </a:rPr>
                        <a:t> Nek</a:t>
                      </a:r>
                      <a:endParaRPr lang="en-US" sz="2400" dirty="0">
                        <a:effectLst/>
                        <a:latin typeface="Museo Sans 300" panose="02000000000000000000" pitchFamily="50" charset="0"/>
                        <a:ea typeface="+mj-ea"/>
                        <a:cs typeface="Arial" panose="020B0604020202020204" pitchFamily="34" charset="0"/>
                      </a:endParaRPr>
                    </a:p>
                  </a:txBody>
                  <a:tcPr marL="68580" marR="68580" marT="0" marB="0"/>
                </a:tc>
                <a:tc>
                  <a:txBody>
                    <a:bodyPr/>
                    <a:lstStyle/>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Sehlabathebe</a:t>
                      </a:r>
                      <a:r>
                        <a:rPr lang="en-US" sz="2000" kern="1200" dirty="0">
                          <a:solidFill>
                            <a:schemeClr val="dk1"/>
                          </a:solidFill>
                          <a:effectLst/>
                          <a:latin typeface="+mn-lt"/>
                          <a:ea typeface="+mn-ea"/>
                          <a:cs typeface="+mn-cs"/>
                        </a:rPr>
                        <a:t> (</a:t>
                      </a:r>
                      <a:r>
                        <a:rPr lang="en-US" sz="2000" kern="1200" dirty="0" err="1">
                          <a:solidFill>
                            <a:schemeClr val="dk1"/>
                          </a:solidFill>
                          <a:effectLst/>
                          <a:latin typeface="+mn-lt"/>
                          <a:ea typeface="+mn-ea"/>
                          <a:cs typeface="+mn-cs"/>
                        </a:rPr>
                        <a:t>Mpharane</a:t>
                      </a:r>
                      <a:r>
                        <a:rPr lang="en-US" sz="2000" kern="1200" dirty="0">
                          <a:solidFill>
                            <a:schemeClr val="dk1"/>
                          </a:solidFill>
                          <a:effectLst/>
                          <a:latin typeface="+mn-lt"/>
                          <a:ea typeface="+mn-ea"/>
                          <a:cs typeface="+mn-cs"/>
                        </a:rPr>
                        <a:t>)</a:t>
                      </a:r>
                    </a:p>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Lebakeng</a:t>
                      </a:r>
                      <a:endParaRPr lang="en-US" sz="2000" dirty="0">
                        <a:effectLst/>
                        <a:latin typeface="Museo Sans 300" panose="02000000000000000000" pitchFamily="50" charset="0"/>
                        <a:ea typeface="+mj-ea"/>
                        <a:cs typeface="Arial" panose="020B0604020202020204" pitchFamily="34" charset="0"/>
                      </a:endParaRPr>
                    </a:p>
                  </a:txBody>
                  <a:tcPr marL="68580" marR="68580" marT="0" marB="0"/>
                </a:tc>
                <a:extLst>
                  <a:ext uri="{0D108BD9-81ED-4DB2-BD59-A6C34878D82A}">
                    <a16:rowId xmlns:a16="http://schemas.microsoft.com/office/drawing/2014/main" val="10004"/>
                  </a:ext>
                </a:extLst>
              </a:tr>
              <a:tr h="711857">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Quthing</a:t>
                      </a:r>
                      <a:endParaRPr lang="en-US" sz="2400" dirty="0">
                        <a:effectLst/>
                        <a:latin typeface="Museo Sans 300" panose="02000000000000000000" pitchFamily="50" charset="0"/>
                        <a:ea typeface="+mj-ea"/>
                        <a:cs typeface="Arial" panose="020B0604020202020204" pitchFamily="34" charset="0"/>
                      </a:endParaRPr>
                    </a:p>
                  </a:txBody>
                  <a:tcPr marL="68580" marR="68580" marT="0" marB="0"/>
                </a:tc>
                <a:tc>
                  <a:txBody>
                    <a:bodyPr/>
                    <a:lstStyle/>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Tosing</a:t>
                      </a:r>
                      <a:r>
                        <a:rPr lang="en-US" sz="2000" kern="1200" dirty="0">
                          <a:solidFill>
                            <a:schemeClr val="dk1"/>
                          </a:solidFill>
                          <a:effectLst/>
                          <a:latin typeface="+mn-lt"/>
                          <a:ea typeface="+mn-ea"/>
                          <a:cs typeface="+mn-cs"/>
                        </a:rPr>
                        <a:t> (</a:t>
                      </a:r>
                      <a:r>
                        <a:rPr lang="en-US" sz="2000" kern="1200" dirty="0" err="1">
                          <a:solidFill>
                            <a:schemeClr val="dk1"/>
                          </a:solidFill>
                          <a:effectLst/>
                          <a:latin typeface="+mn-lt"/>
                          <a:ea typeface="+mn-ea"/>
                          <a:cs typeface="+mn-cs"/>
                        </a:rPr>
                        <a:t>Dalewe</a:t>
                      </a:r>
                      <a:r>
                        <a:rPr lang="en-US" sz="2000" kern="1200" dirty="0">
                          <a:solidFill>
                            <a:schemeClr val="dk1"/>
                          </a:solidFill>
                          <a:effectLst/>
                          <a:latin typeface="+mn-lt"/>
                          <a:ea typeface="+mn-ea"/>
                          <a:cs typeface="+mn-cs"/>
                        </a:rPr>
                        <a:t>)</a:t>
                      </a:r>
                    </a:p>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Sebapala</a:t>
                      </a:r>
                      <a:r>
                        <a:rPr lang="en-US" sz="2000" kern="1200" dirty="0">
                          <a:solidFill>
                            <a:schemeClr val="dk1"/>
                          </a:solidFill>
                          <a:effectLst/>
                          <a:latin typeface="+mn-lt"/>
                          <a:ea typeface="+mn-ea"/>
                          <a:cs typeface="+mn-cs"/>
                        </a:rPr>
                        <a:t> (Ha </a:t>
                      </a:r>
                      <a:r>
                        <a:rPr lang="en-US" sz="2000" kern="1200" dirty="0" err="1">
                          <a:solidFill>
                            <a:schemeClr val="dk1"/>
                          </a:solidFill>
                          <a:effectLst/>
                          <a:latin typeface="+mn-lt"/>
                          <a:ea typeface="+mn-ea"/>
                          <a:cs typeface="+mn-cs"/>
                        </a:rPr>
                        <a:t>Sempe</a:t>
                      </a:r>
                      <a:r>
                        <a:rPr lang="en-US" sz="2000" kern="1200" dirty="0">
                          <a:solidFill>
                            <a:schemeClr val="dk1"/>
                          </a:solidFill>
                          <a:effectLst/>
                          <a:latin typeface="+mn-lt"/>
                          <a:ea typeface="+mn-ea"/>
                          <a:cs typeface="+mn-cs"/>
                        </a:rPr>
                        <a:t>/</a:t>
                      </a:r>
                      <a:r>
                        <a:rPr lang="en-US" sz="2000" kern="1200" dirty="0" err="1">
                          <a:solidFill>
                            <a:schemeClr val="dk1"/>
                          </a:solidFill>
                          <a:effectLst/>
                          <a:latin typeface="+mn-lt"/>
                          <a:ea typeface="+mn-ea"/>
                          <a:cs typeface="+mn-cs"/>
                        </a:rPr>
                        <a:t>Lefikeng</a:t>
                      </a:r>
                      <a:r>
                        <a:rPr lang="en-US" sz="2000" kern="1200" dirty="0">
                          <a:solidFill>
                            <a:schemeClr val="dk1"/>
                          </a:solidFill>
                          <a:effectLst/>
                          <a:latin typeface="+mn-lt"/>
                          <a:ea typeface="+mn-ea"/>
                          <a:cs typeface="+mn-cs"/>
                        </a:rPr>
                        <a:t>)</a:t>
                      </a:r>
                      <a:endParaRPr lang="en-US" sz="2000" dirty="0">
                        <a:effectLst/>
                        <a:latin typeface="Museo Sans 300" panose="02000000000000000000" pitchFamily="50" charset="0"/>
                        <a:ea typeface="+mj-ea"/>
                        <a:cs typeface="Arial" panose="020B0604020202020204" pitchFamily="34" charset="0"/>
                      </a:endParaRPr>
                    </a:p>
                  </a:txBody>
                  <a:tcPr marL="68580" marR="68580" marT="0" marB="0"/>
                </a:tc>
                <a:extLst>
                  <a:ext uri="{0D108BD9-81ED-4DB2-BD59-A6C34878D82A}">
                    <a16:rowId xmlns:a16="http://schemas.microsoft.com/office/drawing/2014/main" val="10005"/>
                  </a:ext>
                </a:extLst>
              </a:tr>
              <a:tr h="760061">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2400" kern="1200" dirty="0" err="1">
                          <a:solidFill>
                            <a:schemeClr val="dk1"/>
                          </a:solidFill>
                          <a:effectLst/>
                          <a:latin typeface="+mn-lt"/>
                          <a:ea typeface="+mn-ea"/>
                          <a:cs typeface="+mn-cs"/>
                        </a:rPr>
                        <a:t>Thaba-Tseka</a:t>
                      </a:r>
                      <a:endParaRPr lang="en-US" sz="2400" dirty="0">
                        <a:effectLst/>
                        <a:latin typeface="Museo Sans 300" panose="02000000000000000000" pitchFamily="50" charset="0"/>
                        <a:ea typeface="+mj-ea"/>
                        <a:cs typeface="Arial" panose="020B0604020202020204" pitchFamily="34" charset="0"/>
                      </a:endParaRPr>
                    </a:p>
                  </a:txBody>
                  <a:tcPr marL="68580" marR="68580" marT="0" marB="0"/>
                </a:tc>
                <a:tc>
                  <a:txBody>
                    <a:bodyPr/>
                    <a:lstStyle/>
                    <a:p>
                      <a:pPr marL="342900" marR="0" lvl="0" indent="-342900" algn="just"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2000" kern="1200" dirty="0" err="1">
                          <a:solidFill>
                            <a:schemeClr val="dk1"/>
                          </a:solidFill>
                          <a:effectLst/>
                          <a:latin typeface="+mn-lt"/>
                          <a:ea typeface="+mn-ea"/>
                          <a:cs typeface="+mn-cs"/>
                        </a:rPr>
                        <a:t>Sehonghong</a:t>
                      </a:r>
                      <a:r>
                        <a:rPr lang="en-US" sz="2000" kern="1200" dirty="0">
                          <a:solidFill>
                            <a:schemeClr val="dk1"/>
                          </a:solidFill>
                          <a:effectLst/>
                          <a:latin typeface="+mn-lt"/>
                          <a:ea typeface="+mn-ea"/>
                          <a:cs typeface="+mn-cs"/>
                        </a:rPr>
                        <a:t> </a:t>
                      </a:r>
                    </a:p>
                    <a:p>
                      <a:pPr marL="342900" marR="0" lvl="0" indent="-342900" algn="just"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2000" kern="1200" dirty="0" err="1">
                          <a:solidFill>
                            <a:schemeClr val="dk1"/>
                          </a:solidFill>
                          <a:effectLst/>
                          <a:latin typeface="+mn-lt"/>
                          <a:ea typeface="+mn-ea"/>
                          <a:cs typeface="+mn-cs"/>
                        </a:rPr>
                        <a:t>Mashai</a:t>
                      </a:r>
                      <a:r>
                        <a:rPr lang="en-US" sz="2000" kern="1200" dirty="0">
                          <a:solidFill>
                            <a:schemeClr val="dk1"/>
                          </a:solidFill>
                          <a:effectLst/>
                          <a:latin typeface="+mn-lt"/>
                          <a:ea typeface="+mn-ea"/>
                          <a:cs typeface="+mn-cs"/>
                        </a:rPr>
                        <a:t> (</a:t>
                      </a:r>
                      <a:r>
                        <a:rPr lang="en-US" sz="2000" kern="1200" dirty="0" err="1">
                          <a:solidFill>
                            <a:schemeClr val="dk1"/>
                          </a:solidFill>
                          <a:effectLst/>
                          <a:latin typeface="+mn-lt"/>
                          <a:ea typeface="+mn-ea"/>
                          <a:cs typeface="+mn-cs"/>
                        </a:rPr>
                        <a:t>Moreneng</a:t>
                      </a:r>
                      <a:r>
                        <a:rPr lang="en-US" sz="2000" kern="1200" dirty="0">
                          <a:solidFill>
                            <a:schemeClr val="dk1"/>
                          </a:solidFill>
                          <a:effectLst/>
                          <a:latin typeface="+mn-lt"/>
                          <a:ea typeface="+mn-ea"/>
                          <a:cs typeface="+mn-cs"/>
                        </a:rPr>
                        <a:t>, St. Theresa)</a:t>
                      </a:r>
                      <a:endParaRPr lang="en-US" sz="2000" dirty="0">
                        <a:effectLst/>
                        <a:latin typeface="Museo Sans 300" panose="02000000000000000000" pitchFamily="50" charset="0"/>
                        <a:ea typeface="+mj-ea"/>
                        <a:cs typeface="Arial" panose="020B0604020202020204" pitchFamily="34" charset="0"/>
                      </a:endParaRPr>
                    </a:p>
                  </a:txBody>
                  <a:tcPr marL="68580" marR="68580" marT="0" marB="0"/>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3</a:t>
            </a:fld>
            <a:endParaRPr lang="en-US"/>
          </a:p>
        </p:txBody>
      </p:sp>
      <p:sp>
        <p:nvSpPr>
          <p:cNvPr id="6" name="Rectangle 5">
            <a:extLst>
              <a:ext uri="{FF2B5EF4-FFF2-40B4-BE49-F238E27FC236}">
                <a16:creationId xmlns:a16="http://schemas.microsoft.com/office/drawing/2014/main" id="{F51AD91B-427D-445C-B6F0-BF81D82261CE}"/>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1828471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78305"/>
            <a:ext cx="7886700" cy="505327"/>
          </a:xfrm>
        </p:spPr>
        <p:txBody>
          <a:bodyPr>
            <a:normAutofit fontScale="90000"/>
          </a:bodyPr>
          <a:lstStyle/>
          <a:p>
            <a:r>
              <a:rPr lang="en-US" b="1" dirty="0">
                <a:solidFill>
                  <a:schemeClr val="accent1">
                    <a:lumMod val="75000"/>
                  </a:schemeClr>
                </a:solidFill>
              </a:rPr>
              <a:t>Geographical locations - Village Energy Centres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97783853"/>
              </p:ext>
            </p:extLst>
          </p:nvPr>
        </p:nvGraphicFramePr>
        <p:xfrm>
          <a:off x="753533" y="1562324"/>
          <a:ext cx="7331688" cy="4285025"/>
        </p:xfrm>
        <a:graphic>
          <a:graphicData uri="http://schemas.openxmlformats.org/drawingml/2006/table">
            <a:tbl>
              <a:tblPr firstRow="1" bandRow="1">
                <a:tableStyleId>{5C22544A-7EE6-4342-B048-85BDC9FD1C3A}</a:tableStyleId>
              </a:tblPr>
              <a:tblGrid>
                <a:gridCol w="2893447">
                  <a:extLst>
                    <a:ext uri="{9D8B030D-6E8A-4147-A177-3AD203B41FA5}">
                      <a16:colId xmlns:a16="http://schemas.microsoft.com/office/drawing/2014/main" val="20000"/>
                    </a:ext>
                  </a:extLst>
                </a:gridCol>
                <a:gridCol w="4438241">
                  <a:extLst>
                    <a:ext uri="{9D8B030D-6E8A-4147-A177-3AD203B41FA5}">
                      <a16:colId xmlns:a16="http://schemas.microsoft.com/office/drawing/2014/main" val="20001"/>
                    </a:ext>
                  </a:extLst>
                </a:gridCol>
              </a:tblGrid>
              <a:tr h="444754">
                <a:tc>
                  <a:txBody>
                    <a:bodyPr/>
                    <a:lstStyle/>
                    <a:p>
                      <a:pPr marL="0" marR="0" algn="just">
                        <a:lnSpc>
                          <a:spcPct val="107000"/>
                        </a:lnSpc>
                        <a:spcBef>
                          <a:spcPts val="0"/>
                        </a:spcBef>
                        <a:spcAft>
                          <a:spcPts val="800"/>
                        </a:spcAft>
                      </a:pPr>
                      <a:r>
                        <a:rPr lang="en-GB" sz="2400" dirty="0">
                          <a:effectLst/>
                        </a:rPr>
                        <a:t>District</a:t>
                      </a:r>
                      <a:endParaRPr lang="en-US" sz="24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800"/>
                        </a:spcAft>
                      </a:pPr>
                      <a:r>
                        <a:rPr lang="en-GB" sz="2400" dirty="0">
                          <a:effectLst/>
                        </a:rPr>
                        <a:t>Location</a:t>
                      </a:r>
                      <a:endParaRPr lang="en-US" sz="24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0"/>
                  </a:ext>
                </a:extLst>
              </a:tr>
              <a:tr h="758423">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Mohale’s</a:t>
                      </a:r>
                      <a:r>
                        <a:rPr lang="en-US" sz="2400" kern="1200" dirty="0">
                          <a:solidFill>
                            <a:schemeClr val="dk1"/>
                          </a:solidFill>
                          <a:effectLst/>
                          <a:latin typeface="+mn-lt"/>
                          <a:ea typeface="+mn-ea"/>
                          <a:cs typeface="+mn-cs"/>
                        </a:rPr>
                        <a:t> Hoek</a:t>
                      </a:r>
                      <a:endParaRPr lang="en-US" sz="24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tc>
                  <a:txBody>
                    <a:bodyPr/>
                    <a:lstStyle/>
                    <a:p>
                      <a:pPr marL="342900" marR="0" lvl="0" indent="-342900" algn="just"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2000" kern="1200" dirty="0" err="1">
                          <a:solidFill>
                            <a:schemeClr val="dk1"/>
                          </a:solidFill>
                          <a:effectLst/>
                          <a:latin typeface="+mn-lt"/>
                          <a:ea typeface="+mn-ea"/>
                          <a:cs typeface="+mn-cs"/>
                        </a:rPr>
                        <a:t>Phamong</a:t>
                      </a:r>
                      <a:r>
                        <a:rPr lang="en-US" sz="2000" kern="1200" dirty="0">
                          <a:solidFill>
                            <a:schemeClr val="dk1"/>
                          </a:solidFill>
                          <a:effectLst/>
                          <a:latin typeface="+mn-lt"/>
                          <a:ea typeface="+mn-ea"/>
                          <a:cs typeface="+mn-cs"/>
                        </a:rPr>
                        <a:t> (Central) </a:t>
                      </a:r>
                    </a:p>
                    <a:p>
                      <a:pPr marL="342900" marR="0" lvl="0" indent="-342900" algn="just"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2000" kern="1200" dirty="0" err="1">
                          <a:solidFill>
                            <a:schemeClr val="dk1"/>
                          </a:solidFill>
                          <a:effectLst/>
                          <a:latin typeface="+mn-lt"/>
                          <a:ea typeface="+mn-ea"/>
                          <a:cs typeface="+mn-cs"/>
                        </a:rPr>
                        <a:t>Koebunyane</a:t>
                      </a:r>
                      <a:r>
                        <a:rPr lang="en-US" sz="2000" kern="1200" dirty="0">
                          <a:solidFill>
                            <a:schemeClr val="dk1"/>
                          </a:solidFill>
                          <a:effectLst/>
                          <a:latin typeface="+mn-lt"/>
                          <a:ea typeface="+mn-ea"/>
                          <a:cs typeface="+mn-cs"/>
                        </a:rPr>
                        <a:t> </a:t>
                      </a:r>
                      <a:endParaRPr lang="en-US" sz="20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2"/>
                  </a:ext>
                </a:extLst>
              </a:tr>
              <a:tr h="758423">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Mokhotlong</a:t>
                      </a:r>
                      <a:endParaRPr lang="en-US" sz="24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tc>
                  <a:txBody>
                    <a:bodyPr/>
                    <a:lstStyle/>
                    <a:p>
                      <a:pPr marL="342900" marR="0" indent="-342900" algn="just" defTabSz="685800" rtl="0" eaLnBrk="1" latinLnBrk="0" hangingPunct="1">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Mateanong</a:t>
                      </a:r>
                      <a:r>
                        <a:rPr lang="en-US" sz="2000" kern="1200" dirty="0">
                          <a:solidFill>
                            <a:schemeClr val="dk1"/>
                          </a:solidFill>
                          <a:effectLst/>
                          <a:latin typeface="+mn-lt"/>
                          <a:ea typeface="+mn-ea"/>
                          <a:cs typeface="+mn-cs"/>
                        </a:rPr>
                        <a:t> </a:t>
                      </a:r>
                    </a:p>
                    <a:p>
                      <a:pPr marL="342900" marR="0" indent="-342900" algn="just" defTabSz="685800" rtl="0" eaLnBrk="1" latinLnBrk="0" hangingPunct="1">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Malingoaneng</a:t>
                      </a:r>
                      <a:r>
                        <a:rPr lang="en-US" sz="2000" kern="1200" dirty="0">
                          <a:solidFill>
                            <a:schemeClr val="dk1"/>
                          </a:solidFill>
                          <a:effectLst/>
                          <a:latin typeface="+mn-lt"/>
                          <a:ea typeface="+mn-ea"/>
                          <a:cs typeface="+mn-cs"/>
                        </a:rPr>
                        <a:t> </a:t>
                      </a:r>
                    </a:p>
                  </a:txBody>
                  <a:tcPr marL="68580" marR="68580" marT="0" marB="0"/>
                </a:tc>
                <a:extLst>
                  <a:ext uri="{0D108BD9-81ED-4DB2-BD59-A6C34878D82A}">
                    <a16:rowId xmlns:a16="http://schemas.microsoft.com/office/drawing/2014/main" val="10003"/>
                  </a:ext>
                </a:extLst>
              </a:tr>
              <a:tr h="801202">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Qacha’s</a:t>
                      </a:r>
                      <a:r>
                        <a:rPr lang="en-US" sz="2400" kern="1200" dirty="0">
                          <a:solidFill>
                            <a:schemeClr val="dk1"/>
                          </a:solidFill>
                          <a:effectLst/>
                          <a:latin typeface="+mn-lt"/>
                          <a:ea typeface="+mn-ea"/>
                          <a:cs typeface="+mn-cs"/>
                        </a:rPr>
                        <a:t> Nek</a:t>
                      </a:r>
                      <a:endParaRPr lang="en-US" sz="24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tc>
                  <a:txBody>
                    <a:bodyPr/>
                    <a:lstStyle/>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Matebeng</a:t>
                      </a:r>
                      <a:r>
                        <a:rPr lang="en-US" sz="2000" kern="1200" dirty="0">
                          <a:solidFill>
                            <a:schemeClr val="dk1"/>
                          </a:solidFill>
                          <a:effectLst/>
                          <a:latin typeface="+mn-lt"/>
                          <a:ea typeface="+mn-ea"/>
                          <a:cs typeface="+mn-cs"/>
                        </a:rPr>
                        <a:t> (Ha </a:t>
                      </a:r>
                      <a:r>
                        <a:rPr lang="en-US" sz="2000" kern="1200" dirty="0" err="1">
                          <a:solidFill>
                            <a:schemeClr val="dk1"/>
                          </a:solidFill>
                          <a:effectLst/>
                          <a:latin typeface="+mn-lt"/>
                          <a:ea typeface="+mn-ea"/>
                          <a:cs typeface="+mn-cs"/>
                        </a:rPr>
                        <a:t>Lelignoana</a:t>
                      </a:r>
                      <a:r>
                        <a:rPr lang="en-US" sz="2000" kern="1200" dirty="0">
                          <a:solidFill>
                            <a:schemeClr val="dk1"/>
                          </a:solidFill>
                          <a:effectLst/>
                          <a:latin typeface="+mn-lt"/>
                          <a:ea typeface="+mn-ea"/>
                          <a:cs typeface="+mn-cs"/>
                        </a:rPr>
                        <a:t>) </a:t>
                      </a:r>
                    </a:p>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Melikane</a:t>
                      </a:r>
                      <a:r>
                        <a:rPr lang="en-US" sz="2000" kern="1200" dirty="0">
                          <a:solidFill>
                            <a:schemeClr val="dk1"/>
                          </a:solidFill>
                          <a:effectLst/>
                          <a:latin typeface="+mn-lt"/>
                          <a:ea typeface="+mn-ea"/>
                          <a:cs typeface="+mn-cs"/>
                        </a:rPr>
                        <a:t> (</a:t>
                      </a:r>
                      <a:r>
                        <a:rPr lang="en-US" sz="2000" kern="1200" dirty="0" err="1">
                          <a:solidFill>
                            <a:schemeClr val="dk1"/>
                          </a:solidFill>
                          <a:effectLst/>
                          <a:latin typeface="+mn-lt"/>
                          <a:ea typeface="+mn-ea"/>
                          <a:cs typeface="+mn-cs"/>
                        </a:rPr>
                        <a:t>Thuoeleng</a:t>
                      </a:r>
                      <a:r>
                        <a:rPr lang="en-US" sz="2000" kern="1200" dirty="0">
                          <a:solidFill>
                            <a:schemeClr val="dk1"/>
                          </a:solidFill>
                          <a:effectLst/>
                          <a:latin typeface="+mn-lt"/>
                          <a:ea typeface="+mn-ea"/>
                          <a:cs typeface="+mn-cs"/>
                        </a:rPr>
                        <a:t>) </a:t>
                      </a:r>
                      <a:endParaRPr lang="en-US" sz="20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4"/>
                  </a:ext>
                </a:extLst>
              </a:tr>
              <a:tr h="758423">
                <a:tc>
                  <a:txBody>
                    <a:bodyPr/>
                    <a:lstStyle/>
                    <a:p>
                      <a:pPr marL="0" marR="0">
                        <a:lnSpc>
                          <a:spcPct val="107000"/>
                        </a:lnSpc>
                        <a:spcBef>
                          <a:spcPts val="0"/>
                        </a:spcBef>
                        <a:spcAft>
                          <a:spcPts val="0"/>
                        </a:spcAft>
                      </a:pPr>
                      <a:r>
                        <a:rPr lang="en-US" sz="2400" kern="1200" dirty="0" err="1">
                          <a:solidFill>
                            <a:schemeClr val="dk1"/>
                          </a:solidFill>
                          <a:effectLst/>
                          <a:latin typeface="+mn-lt"/>
                          <a:ea typeface="+mn-ea"/>
                          <a:cs typeface="+mn-cs"/>
                        </a:rPr>
                        <a:t>Quthing</a:t>
                      </a:r>
                      <a:endParaRPr lang="en-US" sz="24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tc>
                  <a:txBody>
                    <a:bodyPr/>
                    <a:lstStyle/>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Majara</a:t>
                      </a:r>
                      <a:r>
                        <a:rPr lang="en-US" sz="2000" kern="1200" dirty="0">
                          <a:solidFill>
                            <a:schemeClr val="dk1"/>
                          </a:solidFill>
                          <a:effectLst/>
                          <a:latin typeface="+mn-lt"/>
                          <a:ea typeface="+mn-ea"/>
                          <a:cs typeface="+mn-cs"/>
                        </a:rPr>
                        <a:t> </a:t>
                      </a:r>
                    </a:p>
                    <a:p>
                      <a:pPr marL="342900" marR="0" indent="-342900" algn="just">
                        <a:lnSpc>
                          <a:spcPct val="107000"/>
                        </a:lnSpc>
                        <a:spcBef>
                          <a:spcPts val="0"/>
                        </a:spcBef>
                        <a:spcAft>
                          <a:spcPts val="0"/>
                        </a:spcAft>
                        <a:buFont typeface="Arial" panose="020B0604020202020204" pitchFamily="34" charset="0"/>
                        <a:buChar char="•"/>
                      </a:pPr>
                      <a:r>
                        <a:rPr lang="en-US" sz="2000" kern="1200" dirty="0" err="1">
                          <a:solidFill>
                            <a:schemeClr val="dk1"/>
                          </a:solidFill>
                          <a:effectLst/>
                          <a:latin typeface="+mn-lt"/>
                          <a:ea typeface="+mn-ea"/>
                          <a:cs typeface="+mn-cs"/>
                        </a:rPr>
                        <a:t>Qhoali</a:t>
                      </a:r>
                      <a:r>
                        <a:rPr lang="en-US" sz="2000" kern="1200" dirty="0">
                          <a:solidFill>
                            <a:schemeClr val="dk1"/>
                          </a:solidFill>
                          <a:effectLst/>
                          <a:latin typeface="+mn-lt"/>
                          <a:ea typeface="+mn-ea"/>
                          <a:cs typeface="+mn-cs"/>
                        </a:rPr>
                        <a:t> </a:t>
                      </a:r>
                      <a:endParaRPr lang="en-US" sz="20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5"/>
                  </a:ext>
                </a:extLst>
              </a:tr>
              <a:tr h="763800">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2400" kern="1200" dirty="0" err="1">
                          <a:solidFill>
                            <a:schemeClr val="dk1"/>
                          </a:solidFill>
                          <a:effectLst/>
                          <a:latin typeface="+mn-lt"/>
                          <a:ea typeface="+mn-ea"/>
                          <a:cs typeface="+mn-cs"/>
                        </a:rPr>
                        <a:t>Thaba-Tseka</a:t>
                      </a:r>
                      <a:endParaRPr lang="en-US" sz="2400" dirty="0">
                        <a:effectLst/>
                        <a:latin typeface="Museo Sans 300" panose="02000000000000000000" pitchFamily="50" charset="0"/>
                        <a:ea typeface="Calibri" panose="020F0502020204030204" pitchFamily="34" charset="0"/>
                        <a:cs typeface="Arial" panose="020B0604020202020204" pitchFamily="34" charset="0"/>
                      </a:endParaRPr>
                    </a:p>
                  </a:txBody>
                  <a:tcPr marL="68580" marR="68580" marT="0" marB="0"/>
                </a:tc>
                <a:tc>
                  <a:txBody>
                    <a:bodyPr/>
                    <a:lstStyle/>
                    <a:p>
                      <a:pPr marL="342900" marR="0" lvl="0" indent="-342900" algn="just"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2000" kern="1200" dirty="0" err="1">
                          <a:solidFill>
                            <a:schemeClr val="dk1"/>
                          </a:solidFill>
                          <a:effectLst/>
                          <a:latin typeface="+mn-lt"/>
                          <a:ea typeface="+mn-ea"/>
                          <a:cs typeface="+mn-cs"/>
                        </a:rPr>
                        <a:t>Linakaneng</a:t>
                      </a:r>
                      <a:r>
                        <a:rPr lang="en-US" sz="2000" kern="1200" dirty="0">
                          <a:solidFill>
                            <a:schemeClr val="dk1"/>
                          </a:solidFill>
                          <a:effectLst/>
                          <a:latin typeface="+mn-lt"/>
                          <a:ea typeface="+mn-ea"/>
                          <a:cs typeface="+mn-cs"/>
                        </a:rPr>
                        <a:t> </a:t>
                      </a:r>
                    </a:p>
                    <a:p>
                      <a:pPr marL="342900" marR="0" lvl="0" indent="-342900" algn="just"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2000" kern="1200" dirty="0">
                          <a:solidFill>
                            <a:schemeClr val="dk1"/>
                          </a:solidFill>
                          <a:effectLst/>
                          <a:latin typeface="+mn-lt"/>
                          <a:ea typeface="+mn-ea"/>
                          <a:cs typeface="+mn-cs"/>
                        </a:rPr>
                        <a:t>Ha </a:t>
                      </a:r>
                      <a:r>
                        <a:rPr lang="en-US" sz="2000" kern="1200" dirty="0" err="1">
                          <a:solidFill>
                            <a:schemeClr val="dk1"/>
                          </a:solidFill>
                          <a:effectLst/>
                          <a:latin typeface="+mn-lt"/>
                          <a:ea typeface="+mn-ea"/>
                          <a:cs typeface="+mn-cs"/>
                        </a:rPr>
                        <a:t>Mokoto</a:t>
                      </a:r>
                      <a:r>
                        <a:rPr lang="en-US" sz="2000" kern="1200" dirty="0">
                          <a:solidFill>
                            <a:schemeClr val="dk1"/>
                          </a:solidFill>
                          <a:effectLst/>
                          <a:latin typeface="+mn-lt"/>
                          <a:ea typeface="+mn-ea"/>
                          <a:cs typeface="+mn-cs"/>
                        </a:rPr>
                        <a:t> (</a:t>
                      </a:r>
                      <a:r>
                        <a:rPr lang="en-US" sz="2000" kern="1200" dirty="0" err="1">
                          <a:solidFill>
                            <a:schemeClr val="dk1"/>
                          </a:solidFill>
                          <a:effectLst/>
                          <a:latin typeface="+mn-lt"/>
                          <a:ea typeface="+mn-ea"/>
                          <a:cs typeface="+mn-cs"/>
                        </a:rPr>
                        <a:t>Litsoetseng</a:t>
                      </a:r>
                      <a:r>
                        <a:rPr lang="en-US" sz="2000" kern="1200" dirty="0">
                          <a:solidFill>
                            <a:schemeClr val="dk1"/>
                          </a:solidFill>
                          <a:effectLst/>
                          <a:latin typeface="+mn-lt"/>
                          <a:ea typeface="+mn-ea"/>
                          <a:cs typeface="+mn-cs"/>
                        </a:rPr>
                        <a:t>)</a:t>
                      </a:r>
                    </a:p>
                  </a:txBody>
                  <a:tcPr marL="68580" marR="68580" marT="0" marB="0"/>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27D4CA99-DF90-4FF3-B442-BB7438910425}" type="slidenum">
              <a:rPr lang="en-US" smtClean="0"/>
              <a:t>4</a:t>
            </a:fld>
            <a:endParaRPr lang="en-US"/>
          </a:p>
        </p:txBody>
      </p:sp>
      <p:sp>
        <p:nvSpPr>
          <p:cNvPr id="6" name="Rectangle 5">
            <a:extLst>
              <a:ext uri="{FF2B5EF4-FFF2-40B4-BE49-F238E27FC236}">
                <a16:creationId xmlns:a16="http://schemas.microsoft.com/office/drawing/2014/main" id="{F51AD91B-427D-445C-B6F0-BF81D82261CE}"/>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684825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0797A-78A0-48C1-B444-7228DB6E33D0}"/>
              </a:ext>
            </a:extLst>
          </p:cNvPr>
          <p:cNvSpPr>
            <a:spLocks noGrp="1"/>
          </p:cNvSpPr>
          <p:nvPr>
            <p:ph type="title"/>
          </p:nvPr>
        </p:nvSpPr>
        <p:spPr>
          <a:xfrm>
            <a:off x="628650" y="754603"/>
            <a:ext cx="7886700" cy="648070"/>
          </a:xfrm>
        </p:spPr>
        <p:txBody>
          <a:bodyPr>
            <a:normAutofit/>
          </a:bodyPr>
          <a:lstStyle/>
          <a:p>
            <a:r>
              <a:rPr lang="en-US" sz="2800" b="1" dirty="0">
                <a:solidFill>
                  <a:schemeClr val="accent1">
                    <a:lumMod val="75000"/>
                  </a:schemeClr>
                </a:solidFill>
              </a:rPr>
              <a:t>Criteria for Village Selection</a:t>
            </a:r>
          </a:p>
        </p:txBody>
      </p:sp>
      <p:graphicFrame>
        <p:nvGraphicFramePr>
          <p:cNvPr id="5" name="Content Placeholder 4">
            <a:extLst>
              <a:ext uri="{FF2B5EF4-FFF2-40B4-BE49-F238E27FC236}">
                <a16:creationId xmlns:a16="http://schemas.microsoft.com/office/drawing/2014/main" id="{53DD3C7E-4B37-46B0-97E1-B172E5932E87}"/>
              </a:ext>
            </a:extLst>
          </p:cNvPr>
          <p:cNvGraphicFramePr>
            <a:graphicFrameLocks noGrp="1"/>
          </p:cNvGraphicFramePr>
          <p:nvPr>
            <p:ph idx="1"/>
            <p:extLst>
              <p:ext uri="{D42A27DB-BD31-4B8C-83A1-F6EECF244321}">
                <p14:modId xmlns:p14="http://schemas.microsoft.com/office/powerpoint/2010/main" val="2639186735"/>
              </p:ext>
            </p:extLst>
          </p:nvPr>
        </p:nvGraphicFramePr>
        <p:xfrm>
          <a:off x="628650" y="1377989"/>
          <a:ext cx="7751870" cy="4949256"/>
        </p:xfrm>
        <a:graphic>
          <a:graphicData uri="http://schemas.openxmlformats.org/drawingml/2006/table">
            <a:tbl>
              <a:tblPr firstRow="1" firstCol="1" bandRow="1">
                <a:tableStyleId>{5C22544A-7EE6-4342-B048-85BDC9FD1C3A}</a:tableStyleId>
              </a:tblPr>
              <a:tblGrid>
                <a:gridCol w="1933172">
                  <a:extLst>
                    <a:ext uri="{9D8B030D-6E8A-4147-A177-3AD203B41FA5}">
                      <a16:colId xmlns:a16="http://schemas.microsoft.com/office/drawing/2014/main" val="3611314680"/>
                    </a:ext>
                  </a:extLst>
                </a:gridCol>
                <a:gridCol w="5818698">
                  <a:extLst>
                    <a:ext uri="{9D8B030D-6E8A-4147-A177-3AD203B41FA5}">
                      <a16:colId xmlns:a16="http://schemas.microsoft.com/office/drawing/2014/main" val="2720681768"/>
                    </a:ext>
                  </a:extLst>
                </a:gridCol>
              </a:tblGrid>
              <a:tr h="0">
                <a:tc>
                  <a:txBody>
                    <a:bodyPr/>
                    <a:lstStyle/>
                    <a:p>
                      <a:pPr marL="0" marR="0" algn="ctr">
                        <a:lnSpc>
                          <a:spcPct val="120000"/>
                        </a:lnSpc>
                        <a:spcBef>
                          <a:spcPts val="0"/>
                        </a:spcBef>
                        <a:spcAft>
                          <a:spcPts val="0"/>
                        </a:spcAft>
                      </a:pPr>
                      <a:r>
                        <a:rPr lang="en-GB" sz="1400">
                          <a:effectLst/>
                        </a:rPr>
                        <a:t>Category</a:t>
                      </a:r>
                      <a:endParaRPr lang="en-US" sz="14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GB" sz="1400" dirty="0">
                          <a:effectLst/>
                        </a:rPr>
                        <a:t>Parameters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18230186"/>
                  </a:ext>
                </a:extLst>
              </a:tr>
              <a:tr h="0">
                <a:tc>
                  <a:txBody>
                    <a:bodyPr/>
                    <a:lstStyle/>
                    <a:p>
                      <a:pPr marL="0" marR="0" algn="l">
                        <a:lnSpc>
                          <a:spcPct val="120000"/>
                        </a:lnSpc>
                        <a:spcBef>
                          <a:spcPts val="0"/>
                        </a:spcBef>
                        <a:spcAft>
                          <a:spcPts val="0"/>
                        </a:spcAft>
                      </a:pPr>
                      <a:r>
                        <a:rPr lang="en-GB" sz="1400">
                          <a:effectLst/>
                        </a:rPr>
                        <a:t>Location of installation</a:t>
                      </a:r>
                      <a:endParaRPr lang="en-US" sz="14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20000"/>
                        </a:lnSpc>
                        <a:spcBef>
                          <a:spcPts val="0"/>
                        </a:spcBef>
                        <a:spcAft>
                          <a:spcPts val="0"/>
                        </a:spcAft>
                      </a:pPr>
                      <a:r>
                        <a:rPr lang="en-GB" sz="1400" dirty="0">
                          <a:effectLst/>
                        </a:rPr>
                        <a:t>(a) Distance to existing grid power source (15 km)</a:t>
                      </a:r>
                      <a:endParaRPr lang="en-US" sz="1400" dirty="0">
                        <a:effectLst/>
                      </a:endParaRPr>
                    </a:p>
                    <a:p>
                      <a:pPr algn="l">
                        <a:spcAft>
                          <a:spcPts val="0"/>
                        </a:spcAft>
                      </a:pPr>
                      <a:r>
                        <a:rPr lang="en-GB" sz="1400" dirty="0">
                          <a:effectLst/>
                        </a:rPr>
                        <a:t>(b) Transmission distance based on population distribution (dense or sparse).</a:t>
                      </a:r>
                      <a:endParaRPr lang="en-US" sz="1400" dirty="0">
                        <a:effectLst/>
                      </a:endParaRPr>
                    </a:p>
                    <a:p>
                      <a:pPr algn="l">
                        <a:spcAft>
                          <a:spcPts val="0"/>
                        </a:spcAft>
                      </a:pPr>
                      <a:r>
                        <a:rPr lang="en-GB" sz="1400" dirty="0">
                          <a:effectLst/>
                        </a:rPr>
                        <a:t>(c) Accessibility and topography (accessible throughout the year)</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37637804"/>
                  </a:ext>
                </a:extLst>
              </a:tr>
              <a:tr h="0">
                <a:tc>
                  <a:txBody>
                    <a:bodyPr/>
                    <a:lstStyle/>
                    <a:p>
                      <a:pPr marL="0" marR="0" algn="l">
                        <a:lnSpc>
                          <a:spcPct val="120000"/>
                        </a:lnSpc>
                        <a:spcBef>
                          <a:spcPts val="0"/>
                        </a:spcBef>
                        <a:spcAft>
                          <a:spcPts val="0"/>
                        </a:spcAft>
                      </a:pPr>
                      <a:r>
                        <a:rPr lang="en-GB" sz="1400">
                          <a:effectLst/>
                        </a:rPr>
                        <a:t>Productivity</a:t>
                      </a:r>
                      <a:endParaRPr lang="en-US" sz="14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20000"/>
                        </a:lnSpc>
                        <a:spcBef>
                          <a:spcPts val="0"/>
                        </a:spcBef>
                        <a:spcAft>
                          <a:spcPts val="0"/>
                        </a:spcAft>
                      </a:pPr>
                      <a:r>
                        <a:rPr lang="en-GB" sz="1400" dirty="0">
                          <a:effectLst/>
                        </a:rPr>
                        <a:t>The site should present potential for productive uses by small entrepreneurs, SMEs, etc.</a:t>
                      </a:r>
                      <a:endParaRPr lang="en-US" sz="14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0750766"/>
                  </a:ext>
                </a:extLst>
              </a:tr>
              <a:tr h="0">
                <a:tc>
                  <a:txBody>
                    <a:bodyPr/>
                    <a:lstStyle/>
                    <a:p>
                      <a:pPr marL="0" marR="0" algn="l">
                        <a:lnSpc>
                          <a:spcPct val="120000"/>
                        </a:lnSpc>
                        <a:spcBef>
                          <a:spcPts val="0"/>
                        </a:spcBef>
                        <a:spcAft>
                          <a:spcPts val="0"/>
                        </a:spcAft>
                      </a:pPr>
                      <a:r>
                        <a:rPr lang="en-GB" sz="1400">
                          <a:effectLst/>
                        </a:rPr>
                        <a:t>Payment for services</a:t>
                      </a:r>
                      <a:endParaRPr lang="en-US" sz="14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20000"/>
                        </a:lnSpc>
                        <a:spcBef>
                          <a:spcPts val="0"/>
                        </a:spcBef>
                        <a:spcAft>
                          <a:spcPts val="0"/>
                        </a:spcAft>
                      </a:pPr>
                      <a:r>
                        <a:rPr lang="en-GB" sz="1400" dirty="0">
                          <a:effectLst/>
                        </a:rPr>
                        <a:t>For the project to be economically viable, the potential power consumers should demonstrate:</a:t>
                      </a:r>
                      <a:endParaRPr lang="en-US" sz="1400" dirty="0">
                        <a:effectLst/>
                      </a:endParaRPr>
                    </a:p>
                    <a:p>
                      <a:pPr marL="0" marR="0" algn="l">
                        <a:lnSpc>
                          <a:spcPct val="120000"/>
                        </a:lnSpc>
                        <a:spcBef>
                          <a:spcPts val="0"/>
                        </a:spcBef>
                        <a:spcAft>
                          <a:spcPts val="0"/>
                        </a:spcAft>
                      </a:pPr>
                      <a:r>
                        <a:rPr lang="en-GB" sz="1400" dirty="0">
                          <a:effectLst/>
                        </a:rPr>
                        <a:t>Ability to pay: </a:t>
                      </a:r>
                      <a:endParaRPr lang="en-US" sz="1400" dirty="0">
                        <a:effectLst/>
                      </a:endParaRPr>
                    </a:p>
                    <a:p>
                      <a:pPr marL="342900" marR="0" lvl="0" indent="-342900" algn="l">
                        <a:lnSpc>
                          <a:spcPct val="120000"/>
                        </a:lnSpc>
                        <a:spcBef>
                          <a:spcPts val="0"/>
                        </a:spcBef>
                        <a:spcAft>
                          <a:spcPts val="0"/>
                        </a:spcAft>
                        <a:buFont typeface="Symbol" panose="05050102010706020507" pitchFamily="18" charset="2"/>
                        <a:buChar char=""/>
                      </a:pPr>
                      <a:r>
                        <a:rPr lang="en-GB" sz="1400" dirty="0">
                          <a:effectLst/>
                        </a:rPr>
                        <a:t>Prevailing economic activities.</a:t>
                      </a:r>
                      <a:endParaRPr lang="en-US" sz="1400" dirty="0">
                        <a:effectLst/>
                      </a:endParaRPr>
                    </a:p>
                    <a:p>
                      <a:pPr marL="342900" marR="0" lvl="0" indent="-342900" algn="l">
                        <a:lnSpc>
                          <a:spcPct val="120000"/>
                        </a:lnSpc>
                        <a:spcBef>
                          <a:spcPts val="0"/>
                        </a:spcBef>
                        <a:spcAft>
                          <a:spcPts val="0"/>
                        </a:spcAft>
                        <a:buFont typeface="Symbol" panose="05050102010706020507" pitchFamily="18" charset="2"/>
                        <a:buChar char=""/>
                      </a:pPr>
                      <a:r>
                        <a:rPr lang="en-GB" sz="1400" dirty="0">
                          <a:effectLst/>
                        </a:rPr>
                        <a:t>Disposable income.</a:t>
                      </a:r>
                      <a:endParaRPr lang="en-US" sz="1400" dirty="0">
                        <a:effectLst/>
                      </a:endParaRPr>
                    </a:p>
                    <a:p>
                      <a:pPr marL="342900" marR="0" lvl="0" indent="-342900" algn="l">
                        <a:lnSpc>
                          <a:spcPct val="120000"/>
                        </a:lnSpc>
                        <a:spcBef>
                          <a:spcPts val="0"/>
                        </a:spcBef>
                        <a:spcAft>
                          <a:spcPts val="0"/>
                        </a:spcAft>
                        <a:buFont typeface="Symbol" panose="05050102010706020507" pitchFamily="18" charset="2"/>
                        <a:buChar char=""/>
                      </a:pPr>
                      <a:r>
                        <a:rPr lang="en-GB" sz="1400" dirty="0">
                          <a:effectLst/>
                        </a:rPr>
                        <a:t>Percentage of the population engaged in economically productive activities.</a:t>
                      </a:r>
                      <a:endParaRPr lang="en-US" sz="1400" dirty="0">
                        <a:effectLst/>
                      </a:endParaRPr>
                    </a:p>
                    <a:p>
                      <a:pPr marL="36195" marR="0" algn="l">
                        <a:lnSpc>
                          <a:spcPct val="120000"/>
                        </a:lnSpc>
                        <a:spcBef>
                          <a:spcPts val="0"/>
                        </a:spcBef>
                        <a:spcAft>
                          <a:spcPts val="0"/>
                        </a:spcAft>
                      </a:pPr>
                      <a:r>
                        <a:rPr lang="en-GB" sz="1400" dirty="0">
                          <a:effectLst/>
                        </a:rPr>
                        <a:t>Willingness to pay:</a:t>
                      </a:r>
                      <a:endParaRPr lang="en-US" sz="1400" dirty="0">
                        <a:effectLst/>
                      </a:endParaRPr>
                    </a:p>
                    <a:p>
                      <a:pPr marL="342900" marR="0" lvl="0" indent="-342900" algn="l">
                        <a:lnSpc>
                          <a:spcPct val="120000"/>
                        </a:lnSpc>
                        <a:spcBef>
                          <a:spcPts val="0"/>
                        </a:spcBef>
                        <a:spcAft>
                          <a:spcPts val="0"/>
                        </a:spcAft>
                        <a:buFont typeface="Symbol" panose="05050102010706020507" pitchFamily="18" charset="2"/>
                        <a:buChar char=""/>
                      </a:pPr>
                      <a:r>
                        <a:rPr lang="en-GB" sz="1400" dirty="0">
                          <a:effectLst/>
                        </a:rPr>
                        <a:t>Current expenditures on power/energy.</a:t>
                      </a:r>
                      <a:endParaRPr lang="en-US" sz="1400" dirty="0">
                        <a:effectLst/>
                      </a:endParaRPr>
                    </a:p>
                    <a:p>
                      <a:pPr marL="342900" marR="0" lvl="0" indent="-342900" algn="l">
                        <a:lnSpc>
                          <a:spcPct val="120000"/>
                        </a:lnSpc>
                        <a:spcBef>
                          <a:spcPts val="0"/>
                        </a:spcBef>
                        <a:spcAft>
                          <a:spcPts val="0"/>
                        </a:spcAft>
                        <a:buFont typeface="Symbol" panose="05050102010706020507" pitchFamily="18" charset="2"/>
                        <a:buChar char=""/>
                      </a:pPr>
                      <a:r>
                        <a:rPr lang="en-GB" sz="1400" dirty="0">
                          <a:effectLst/>
                        </a:rPr>
                        <a:t>Quality of current power/energy sources.</a:t>
                      </a:r>
                      <a:endParaRPr lang="en-US" sz="1400" dirty="0">
                        <a:effectLst/>
                      </a:endParaRPr>
                    </a:p>
                    <a:p>
                      <a:pPr marL="342900" marR="0" lvl="0" indent="-342900" algn="l">
                        <a:lnSpc>
                          <a:spcPct val="120000"/>
                        </a:lnSpc>
                        <a:spcBef>
                          <a:spcPts val="0"/>
                        </a:spcBef>
                        <a:spcAft>
                          <a:spcPts val="0"/>
                        </a:spcAft>
                        <a:buFont typeface="Symbol" panose="05050102010706020507" pitchFamily="18" charset="2"/>
                        <a:buChar char=""/>
                      </a:pPr>
                      <a:r>
                        <a:rPr lang="en-GB" sz="1400" dirty="0">
                          <a:effectLst/>
                        </a:rPr>
                        <a:t>Desire or need to consume quality power.</a:t>
                      </a:r>
                      <a:endParaRPr lang="en-US" sz="14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87073571"/>
                  </a:ext>
                </a:extLst>
              </a:tr>
              <a:tr h="0">
                <a:tc>
                  <a:txBody>
                    <a:bodyPr/>
                    <a:lstStyle/>
                    <a:p>
                      <a:pPr marL="0" marR="0" algn="l">
                        <a:lnSpc>
                          <a:spcPct val="120000"/>
                        </a:lnSpc>
                        <a:spcBef>
                          <a:spcPts val="0"/>
                        </a:spcBef>
                        <a:spcAft>
                          <a:spcPts val="0"/>
                        </a:spcAft>
                      </a:pPr>
                      <a:r>
                        <a:rPr lang="en-GB" sz="1400">
                          <a:effectLst/>
                        </a:rPr>
                        <a:t>Magnitude of potential power consumers</a:t>
                      </a:r>
                      <a:endParaRPr lang="en-US" sz="14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20000"/>
                        </a:lnSpc>
                        <a:spcBef>
                          <a:spcPts val="0"/>
                        </a:spcBef>
                        <a:spcAft>
                          <a:spcPts val="0"/>
                        </a:spcAft>
                      </a:pPr>
                      <a:r>
                        <a:rPr lang="en-GB" sz="1400" dirty="0">
                          <a:effectLst/>
                        </a:rPr>
                        <a:t>The generated power must be consumed in order to provide positive social, environmental and economic impact. </a:t>
                      </a:r>
                      <a:endParaRPr lang="en-US" sz="14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65216888"/>
                  </a:ext>
                </a:extLst>
              </a:tr>
              <a:tr h="0">
                <a:tc>
                  <a:txBody>
                    <a:bodyPr/>
                    <a:lstStyle/>
                    <a:p>
                      <a:pPr marL="0" marR="0" algn="l">
                        <a:lnSpc>
                          <a:spcPct val="120000"/>
                        </a:lnSpc>
                        <a:spcBef>
                          <a:spcPts val="0"/>
                        </a:spcBef>
                        <a:spcAft>
                          <a:spcPts val="0"/>
                        </a:spcAft>
                      </a:pPr>
                      <a:r>
                        <a:rPr lang="en-GB" sz="1400">
                          <a:effectLst/>
                        </a:rPr>
                        <a:t>Secure generation site</a:t>
                      </a:r>
                      <a:endParaRPr lang="en-US" sz="14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20000"/>
                        </a:lnSpc>
                        <a:spcBef>
                          <a:spcPts val="0"/>
                        </a:spcBef>
                        <a:spcAft>
                          <a:spcPts val="0"/>
                        </a:spcAft>
                      </a:pPr>
                      <a:r>
                        <a:rPr lang="en-GB" sz="1400" dirty="0">
                          <a:effectLst/>
                        </a:rPr>
                        <a:t>Cattle rustling, clashes, vandalism, theft, etc.</a:t>
                      </a:r>
                      <a:endParaRPr lang="en-US" sz="14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70971115"/>
                  </a:ext>
                </a:extLst>
              </a:tr>
            </a:tbl>
          </a:graphicData>
        </a:graphic>
      </p:graphicFrame>
      <p:sp>
        <p:nvSpPr>
          <p:cNvPr id="4" name="Slide Number Placeholder 3">
            <a:extLst>
              <a:ext uri="{FF2B5EF4-FFF2-40B4-BE49-F238E27FC236}">
                <a16:creationId xmlns:a16="http://schemas.microsoft.com/office/drawing/2014/main" id="{FA4F26D5-CEC1-443B-9B0B-15CE8D7B07B1}"/>
              </a:ext>
            </a:extLst>
          </p:cNvPr>
          <p:cNvSpPr>
            <a:spLocks noGrp="1"/>
          </p:cNvSpPr>
          <p:nvPr>
            <p:ph type="sldNum" sz="quarter" idx="12"/>
          </p:nvPr>
        </p:nvSpPr>
        <p:spPr/>
        <p:txBody>
          <a:bodyPr/>
          <a:lstStyle/>
          <a:p>
            <a:fld id="{27D4CA99-DF90-4FF3-B442-BB7438910425}" type="slidenum">
              <a:rPr lang="en-US" smtClean="0"/>
              <a:t>5</a:t>
            </a:fld>
            <a:endParaRPr lang="en-US"/>
          </a:p>
        </p:txBody>
      </p:sp>
      <p:sp>
        <p:nvSpPr>
          <p:cNvPr id="6" name="Rectangle 5">
            <a:extLst>
              <a:ext uri="{FF2B5EF4-FFF2-40B4-BE49-F238E27FC236}">
                <a16:creationId xmlns:a16="http://schemas.microsoft.com/office/drawing/2014/main" id="{4A10475E-9A09-477B-85D4-55B09E8898C5}"/>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2681653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BE280-CC57-4532-BBB9-5E4DDDA031B4}"/>
              </a:ext>
            </a:extLst>
          </p:cNvPr>
          <p:cNvSpPr>
            <a:spLocks noGrp="1"/>
          </p:cNvSpPr>
          <p:nvPr>
            <p:ph type="title"/>
          </p:nvPr>
        </p:nvSpPr>
        <p:spPr/>
        <p:txBody>
          <a:bodyPr>
            <a:normAutofit/>
          </a:bodyPr>
          <a:lstStyle/>
          <a:p>
            <a:r>
              <a:rPr lang="en-US" sz="2000" b="1" dirty="0">
                <a:solidFill>
                  <a:schemeClr val="accent1">
                    <a:lumMod val="75000"/>
                  </a:schemeClr>
                </a:solidFill>
              </a:rPr>
              <a:t>Key features of mini-grids and Energy </a:t>
            </a:r>
            <a:r>
              <a:rPr lang="en-US" sz="2000" b="1" dirty="0" err="1">
                <a:solidFill>
                  <a:schemeClr val="accent1">
                    <a:lumMod val="75000"/>
                  </a:schemeClr>
                </a:solidFill>
              </a:rPr>
              <a:t>Centres</a:t>
            </a:r>
            <a:endParaRPr lang="en-US" sz="2000" b="1" dirty="0">
              <a:solidFill>
                <a:schemeClr val="accent1">
                  <a:lumMod val="75000"/>
                </a:schemeClr>
              </a:solidFill>
            </a:endParaRPr>
          </a:p>
        </p:txBody>
      </p:sp>
      <p:graphicFrame>
        <p:nvGraphicFramePr>
          <p:cNvPr id="5" name="Content Placeholder 4">
            <a:extLst>
              <a:ext uri="{FF2B5EF4-FFF2-40B4-BE49-F238E27FC236}">
                <a16:creationId xmlns:a16="http://schemas.microsoft.com/office/drawing/2014/main" id="{D6CD1472-4D8E-4157-8AB4-F4E2283465FC}"/>
              </a:ext>
            </a:extLst>
          </p:cNvPr>
          <p:cNvGraphicFramePr>
            <a:graphicFrameLocks noGrp="1"/>
          </p:cNvGraphicFramePr>
          <p:nvPr>
            <p:ph idx="1"/>
            <p:extLst>
              <p:ext uri="{D42A27DB-BD31-4B8C-83A1-F6EECF244321}">
                <p14:modId xmlns:p14="http://schemas.microsoft.com/office/powerpoint/2010/main" val="3848976356"/>
              </p:ext>
            </p:extLst>
          </p:nvPr>
        </p:nvGraphicFramePr>
        <p:xfrm>
          <a:off x="628649" y="1273534"/>
          <a:ext cx="8266777" cy="5063159"/>
        </p:xfrm>
        <a:graphic>
          <a:graphicData uri="http://schemas.openxmlformats.org/drawingml/2006/table">
            <a:tbl>
              <a:tblPr firstRow="1" firstCol="1" bandRow="1">
                <a:tableStyleId>{5C22544A-7EE6-4342-B048-85BDC9FD1C3A}</a:tableStyleId>
              </a:tblPr>
              <a:tblGrid>
                <a:gridCol w="1332432">
                  <a:extLst>
                    <a:ext uri="{9D8B030D-6E8A-4147-A177-3AD203B41FA5}">
                      <a16:colId xmlns:a16="http://schemas.microsoft.com/office/drawing/2014/main" val="2864871473"/>
                    </a:ext>
                  </a:extLst>
                </a:gridCol>
                <a:gridCol w="3217348">
                  <a:extLst>
                    <a:ext uri="{9D8B030D-6E8A-4147-A177-3AD203B41FA5}">
                      <a16:colId xmlns:a16="http://schemas.microsoft.com/office/drawing/2014/main" val="484056859"/>
                    </a:ext>
                  </a:extLst>
                </a:gridCol>
                <a:gridCol w="3716997">
                  <a:extLst>
                    <a:ext uri="{9D8B030D-6E8A-4147-A177-3AD203B41FA5}">
                      <a16:colId xmlns:a16="http://schemas.microsoft.com/office/drawing/2014/main" val="3978649906"/>
                    </a:ext>
                  </a:extLst>
                </a:gridCol>
              </a:tblGrid>
              <a:tr h="137235">
                <a:tc>
                  <a:txBody>
                    <a:bodyPr/>
                    <a:lstStyle/>
                    <a:p>
                      <a:pPr marL="0" marR="0" algn="just">
                        <a:lnSpc>
                          <a:spcPct val="120000"/>
                        </a:lnSpc>
                        <a:spcBef>
                          <a:spcPts val="0"/>
                        </a:spcBef>
                        <a:spcAft>
                          <a:spcPts val="0"/>
                        </a:spcAft>
                      </a:pPr>
                      <a:r>
                        <a:rPr lang="en-GB" sz="1300">
                          <a:effectLst/>
                        </a:rPr>
                        <a:t>Characteristic</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20000"/>
                        </a:lnSpc>
                        <a:spcBef>
                          <a:spcPts val="0"/>
                        </a:spcBef>
                        <a:spcAft>
                          <a:spcPts val="0"/>
                        </a:spcAft>
                      </a:pPr>
                      <a:r>
                        <a:rPr lang="en-GB" sz="1300">
                          <a:effectLst/>
                        </a:rPr>
                        <a:t>Mini-grid</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20000"/>
                        </a:lnSpc>
                        <a:spcBef>
                          <a:spcPts val="0"/>
                        </a:spcBef>
                        <a:spcAft>
                          <a:spcPts val="0"/>
                        </a:spcAft>
                      </a:pPr>
                      <a:r>
                        <a:rPr lang="en-GB" sz="1300" dirty="0">
                          <a:effectLst/>
                        </a:rPr>
                        <a:t>Energy centre</a:t>
                      </a:r>
                      <a:endParaRPr lang="en-US" sz="13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extLst>
                  <a:ext uri="{0D108BD9-81ED-4DB2-BD59-A6C34878D82A}">
                    <a16:rowId xmlns:a16="http://schemas.microsoft.com/office/drawing/2014/main" val="2291284364"/>
                  </a:ext>
                </a:extLst>
              </a:tr>
              <a:tr h="1611449">
                <a:tc>
                  <a:txBody>
                    <a:bodyPr/>
                    <a:lstStyle/>
                    <a:p>
                      <a:pPr marL="0" marR="0" algn="just">
                        <a:lnSpc>
                          <a:spcPct val="100000"/>
                        </a:lnSpc>
                        <a:spcBef>
                          <a:spcPts val="0"/>
                        </a:spcBef>
                        <a:spcAft>
                          <a:spcPts val="0"/>
                        </a:spcAft>
                      </a:pPr>
                      <a:r>
                        <a:rPr lang="en-GB" sz="1300">
                          <a:effectLst/>
                        </a:rPr>
                        <a:t>Services</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a:effectLst/>
                        </a:rPr>
                        <a:t>All electricity uses possible, practically feasible are lighting, telecommunication, electric media, cooling of goods, printing, operation of computers, and diverse forms of commercial activities like grinding, welding, hair crabbing</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dirty="0">
                          <a:effectLst/>
                        </a:rPr>
                        <a:t>Battery charging (mobile phones, lanterns, radios, other battery driven devices), dissemination of efficient RE-based energy sources (PV-operated portable LED lights, solar mobile phone chargers, etc.); installation and maintenance; capacity building like training of local technicians; demonstration, Solar PV modules, batteries, regulators, inventers, internet services, efficient cook-stoves, Mobile money transfers, LPGs, Convenient store service</a:t>
                      </a:r>
                      <a:endParaRPr lang="en-US" sz="13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extLst>
                  <a:ext uri="{0D108BD9-81ED-4DB2-BD59-A6C34878D82A}">
                    <a16:rowId xmlns:a16="http://schemas.microsoft.com/office/drawing/2014/main" val="1497186646"/>
                  </a:ext>
                </a:extLst>
              </a:tr>
              <a:tr h="284657">
                <a:tc>
                  <a:txBody>
                    <a:bodyPr/>
                    <a:lstStyle/>
                    <a:p>
                      <a:pPr marL="0" marR="0" algn="just">
                        <a:lnSpc>
                          <a:spcPct val="100000"/>
                        </a:lnSpc>
                        <a:spcBef>
                          <a:spcPts val="0"/>
                        </a:spcBef>
                        <a:spcAft>
                          <a:spcPts val="0"/>
                        </a:spcAft>
                      </a:pPr>
                      <a:r>
                        <a:rPr lang="en-GB" sz="1300">
                          <a:effectLst/>
                        </a:rPr>
                        <a:t>Service territory</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a:effectLst/>
                        </a:rPr>
                        <a:t>One settlement with well-defined borders</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dirty="0">
                          <a:effectLst/>
                        </a:rPr>
                        <a:t>Up to several settlements in a walking distance to each other</a:t>
                      </a:r>
                      <a:endParaRPr lang="en-US" sz="13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extLst>
                  <a:ext uri="{0D108BD9-81ED-4DB2-BD59-A6C34878D82A}">
                    <a16:rowId xmlns:a16="http://schemas.microsoft.com/office/drawing/2014/main" val="1874953303"/>
                  </a:ext>
                </a:extLst>
              </a:tr>
              <a:tr h="284657">
                <a:tc>
                  <a:txBody>
                    <a:bodyPr/>
                    <a:lstStyle/>
                    <a:p>
                      <a:pPr marL="0" marR="0" algn="just">
                        <a:lnSpc>
                          <a:spcPct val="100000"/>
                        </a:lnSpc>
                        <a:spcBef>
                          <a:spcPts val="0"/>
                        </a:spcBef>
                        <a:spcAft>
                          <a:spcPts val="0"/>
                        </a:spcAft>
                      </a:pPr>
                      <a:r>
                        <a:rPr lang="en-GB" sz="1300">
                          <a:effectLst/>
                        </a:rPr>
                        <a:t>Customers</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l">
                        <a:lnSpc>
                          <a:spcPct val="100000"/>
                        </a:lnSpc>
                        <a:spcBef>
                          <a:spcPts val="0"/>
                        </a:spcBef>
                        <a:spcAft>
                          <a:spcPts val="0"/>
                        </a:spcAft>
                      </a:pPr>
                      <a:r>
                        <a:rPr lang="en-GB" sz="1300">
                          <a:effectLst/>
                        </a:rPr>
                        <a:t>Households, public, commercial</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dirty="0">
                          <a:effectLst/>
                        </a:rPr>
                        <a:t>Mainly households and small-medium commercials</a:t>
                      </a:r>
                      <a:endParaRPr lang="en-US" sz="13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extLst>
                  <a:ext uri="{0D108BD9-81ED-4DB2-BD59-A6C34878D82A}">
                    <a16:rowId xmlns:a16="http://schemas.microsoft.com/office/drawing/2014/main" val="721802918"/>
                  </a:ext>
                </a:extLst>
              </a:tr>
              <a:tr h="137235">
                <a:tc>
                  <a:txBody>
                    <a:bodyPr/>
                    <a:lstStyle/>
                    <a:p>
                      <a:pPr marL="0" marR="0" algn="just">
                        <a:lnSpc>
                          <a:spcPct val="100000"/>
                        </a:lnSpc>
                        <a:spcBef>
                          <a:spcPts val="0"/>
                        </a:spcBef>
                        <a:spcAft>
                          <a:spcPts val="0"/>
                        </a:spcAft>
                      </a:pPr>
                      <a:r>
                        <a:rPr lang="en-GB" sz="1300">
                          <a:effectLst/>
                        </a:rPr>
                        <a:t>Capacity</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l">
                        <a:lnSpc>
                          <a:spcPct val="100000"/>
                        </a:lnSpc>
                        <a:spcBef>
                          <a:spcPts val="0"/>
                        </a:spcBef>
                        <a:spcAft>
                          <a:spcPts val="0"/>
                        </a:spcAft>
                      </a:pPr>
                      <a:r>
                        <a:rPr lang="en-GB" sz="1300">
                          <a:effectLst/>
                        </a:rPr>
                        <a:t>Typically 2 kW-2 MW</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a:effectLst/>
                        </a:rPr>
                        <a:t>Up to 10 kW</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extLst>
                  <a:ext uri="{0D108BD9-81ED-4DB2-BD59-A6C34878D82A}">
                    <a16:rowId xmlns:a16="http://schemas.microsoft.com/office/drawing/2014/main" val="1600511138"/>
                  </a:ext>
                </a:extLst>
              </a:tr>
              <a:tr h="1169185">
                <a:tc>
                  <a:txBody>
                    <a:bodyPr/>
                    <a:lstStyle/>
                    <a:p>
                      <a:pPr marL="0" marR="0" algn="just">
                        <a:lnSpc>
                          <a:spcPct val="100000"/>
                        </a:lnSpc>
                        <a:spcBef>
                          <a:spcPts val="0"/>
                        </a:spcBef>
                        <a:spcAft>
                          <a:spcPts val="0"/>
                        </a:spcAft>
                      </a:pPr>
                      <a:r>
                        <a:rPr lang="en-GB" sz="1300">
                          <a:effectLst/>
                        </a:rPr>
                        <a:t>Main elements</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l">
                        <a:lnSpc>
                          <a:spcPct val="100000"/>
                        </a:lnSpc>
                        <a:spcBef>
                          <a:spcPts val="0"/>
                        </a:spcBef>
                        <a:spcAft>
                          <a:spcPts val="0"/>
                        </a:spcAft>
                      </a:pPr>
                      <a:r>
                        <a:rPr lang="en-GB" sz="1300">
                          <a:effectLst/>
                        </a:rPr>
                        <a:t>Electric energy generation sub-system with one or more generation units (PV, hydro, wind, etc.); distribution network; power conditioning unit; user’s electrical installations, incl. interface equipment between installations and mini-grid and metering (IRENA 2015)</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dirty="0">
                          <a:effectLst/>
                        </a:rPr>
                        <a:t>Shop or trading post with the selection of efficient renewable energy products and services</a:t>
                      </a:r>
                      <a:endParaRPr lang="en-US" sz="13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extLst>
                  <a:ext uri="{0D108BD9-81ED-4DB2-BD59-A6C34878D82A}">
                    <a16:rowId xmlns:a16="http://schemas.microsoft.com/office/drawing/2014/main" val="3910282714"/>
                  </a:ext>
                </a:extLst>
              </a:tr>
              <a:tr h="726921">
                <a:tc>
                  <a:txBody>
                    <a:bodyPr/>
                    <a:lstStyle/>
                    <a:p>
                      <a:pPr marL="0" marR="0" algn="just">
                        <a:lnSpc>
                          <a:spcPct val="100000"/>
                        </a:lnSpc>
                        <a:spcBef>
                          <a:spcPts val="0"/>
                        </a:spcBef>
                        <a:spcAft>
                          <a:spcPts val="0"/>
                        </a:spcAft>
                      </a:pPr>
                      <a:r>
                        <a:rPr lang="en-GB" sz="1300">
                          <a:effectLst/>
                        </a:rPr>
                        <a:t>Socioeconomic outcomes</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l">
                        <a:lnSpc>
                          <a:spcPct val="100000"/>
                        </a:lnSpc>
                        <a:spcBef>
                          <a:spcPts val="0"/>
                        </a:spcBef>
                        <a:spcAft>
                          <a:spcPts val="0"/>
                        </a:spcAft>
                      </a:pPr>
                      <a:r>
                        <a:rPr lang="en-GB" sz="1300">
                          <a:effectLst/>
                        </a:rPr>
                        <a:t>Provision of secure power supply to local enterprises, income generation for businesses, improved local service, education and healthcare</a:t>
                      </a:r>
                      <a:endParaRPr lang="en-US" sz="130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tc>
                  <a:txBody>
                    <a:bodyPr/>
                    <a:lstStyle/>
                    <a:p>
                      <a:pPr marL="0" marR="0" algn="just">
                        <a:lnSpc>
                          <a:spcPct val="100000"/>
                        </a:lnSpc>
                        <a:spcBef>
                          <a:spcPts val="0"/>
                        </a:spcBef>
                        <a:spcAft>
                          <a:spcPts val="0"/>
                        </a:spcAft>
                      </a:pPr>
                      <a:r>
                        <a:rPr lang="en-GB" sz="1300" dirty="0">
                          <a:effectLst/>
                        </a:rPr>
                        <a:t>Enhancing the access to modern energy services for rural households, saving transportation cost and time, distribution of efficient and affordable energy products and services</a:t>
                      </a:r>
                      <a:endParaRPr lang="en-US" sz="1300" dirty="0">
                        <a:effectLst/>
                        <a:latin typeface="Source Sans Pro" panose="020B0503030403020204" pitchFamily="34" charset="0"/>
                        <a:ea typeface="Times New Roman" panose="02020603050405020304" pitchFamily="18" charset="0"/>
                        <a:cs typeface="Times New Roman" panose="02020603050405020304" pitchFamily="18" charset="0"/>
                      </a:endParaRPr>
                    </a:p>
                  </a:txBody>
                  <a:tcPr marL="55283" marR="55283" marT="0" marB="0"/>
                </a:tc>
                <a:extLst>
                  <a:ext uri="{0D108BD9-81ED-4DB2-BD59-A6C34878D82A}">
                    <a16:rowId xmlns:a16="http://schemas.microsoft.com/office/drawing/2014/main" val="1372308572"/>
                  </a:ext>
                </a:extLst>
              </a:tr>
            </a:tbl>
          </a:graphicData>
        </a:graphic>
      </p:graphicFrame>
      <p:sp>
        <p:nvSpPr>
          <p:cNvPr id="4" name="Slide Number Placeholder 3">
            <a:extLst>
              <a:ext uri="{FF2B5EF4-FFF2-40B4-BE49-F238E27FC236}">
                <a16:creationId xmlns:a16="http://schemas.microsoft.com/office/drawing/2014/main" id="{DEFDA7F7-96C7-46F1-B546-C825C27B485D}"/>
              </a:ext>
            </a:extLst>
          </p:cNvPr>
          <p:cNvSpPr>
            <a:spLocks noGrp="1"/>
          </p:cNvSpPr>
          <p:nvPr>
            <p:ph type="sldNum" sz="quarter" idx="12"/>
          </p:nvPr>
        </p:nvSpPr>
        <p:spPr/>
        <p:txBody>
          <a:bodyPr/>
          <a:lstStyle/>
          <a:p>
            <a:fld id="{27D4CA99-DF90-4FF3-B442-BB7438910425}" type="slidenum">
              <a:rPr lang="en-US" smtClean="0"/>
              <a:t>6</a:t>
            </a:fld>
            <a:endParaRPr lang="en-US"/>
          </a:p>
        </p:txBody>
      </p:sp>
      <p:sp>
        <p:nvSpPr>
          <p:cNvPr id="6" name="Rectangle 5">
            <a:extLst>
              <a:ext uri="{FF2B5EF4-FFF2-40B4-BE49-F238E27FC236}">
                <a16:creationId xmlns:a16="http://schemas.microsoft.com/office/drawing/2014/main" id="{683A1DCB-889B-4BC2-A13C-596A9B9058E3}"/>
              </a:ext>
            </a:extLst>
          </p:cNvPr>
          <p:cNvSpPr/>
          <p:nvPr/>
        </p:nvSpPr>
        <p:spPr>
          <a:xfrm>
            <a:off x="2286000" y="31331"/>
            <a:ext cx="6589058" cy="615553"/>
          </a:xfrm>
          <a:prstGeom prst="rect">
            <a:avLst/>
          </a:prstGeom>
        </p:spPr>
        <p:txBody>
          <a:bodyPr wrap="square">
            <a:spAutoFit/>
          </a:bodyPr>
          <a:lstStyle/>
          <a:p>
            <a:r>
              <a:rPr lang="en-ZA" sz="3400" dirty="0">
                <a:solidFill>
                  <a:schemeClr val="bg1"/>
                </a:solidFill>
              </a:rPr>
              <a:t>FINANCIAL SUPPORT SCHEME (FSS)</a:t>
            </a:r>
            <a:endParaRPr lang="en-US" sz="3400" dirty="0">
              <a:solidFill>
                <a:schemeClr val="bg1"/>
              </a:solidFill>
            </a:endParaRPr>
          </a:p>
        </p:txBody>
      </p:sp>
    </p:spTree>
    <p:extLst>
      <p:ext uri="{BB962C8B-B14F-4D97-AF65-F5344CB8AC3E}">
        <p14:creationId xmlns:p14="http://schemas.microsoft.com/office/powerpoint/2010/main" val="1266552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42211"/>
            <a:ext cx="7886700" cy="615553"/>
          </a:xfrm>
        </p:spPr>
        <p:txBody>
          <a:bodyPr>
            <a:normAutofit/>
          </a:bodyPr>
          <a:lstStyle/>
          <a:p>
            <a:r>
              <a:rPr lang="en-GB" sz="3200" b="1" dirty="0">
                <a:solidFill>
                  <a:schemeClr val="accent1"/>
                </a:solidFill>
              </a:rPr>
              <a:t>FSS direct support to Investors is to:</a:t>
            </a:r>
            <a:endParaRPr lang="en-US" sz="3200" b="1" dirty="0">
              <a:solidFill>
                <a:schemeClr val="accent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D4CA99-DF90-4FF3-B442-BB7438910425}"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9DE7D101-8244-4C2A-862D-A5536EB2FD49}"/>
              </a:ext>
            </a:extLst>
          </p:cNvPr>
          <p:cNvSpPr/>
          <p:nvPr/>
        </p:nvSpPr>
        <p:spPr>
          <a:xfrm>
            <a:off x="2286000" y="31331"/>
            <a:ext cx="6589058" cy="61555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400" b="0" i="0" u="none" strike="noStrike" kern="1200" cap="none" spc="0" normalizeH="0" baseline="0" noProof="0" dirty="0">
                <a:ln>
                  <a:noFill/>
                </a:ln>
                <a:solidFill>
                  <a:prstClr val="white"/>
                </a:solidFill>
                <a:effectLst/>
                <a:uLnTx/>
                <a:uFillTx/>
                <a:latin typeface="Calibri" panose="020F0502020204030204"/>
                <a:ea typeface="+mn-ea"/>
                <a:cs typeface="+mn-cs"/>
              </a:rPr>
              <a:t>FINANCIAL SUPPORT SCHEME (FSS)</a:t>
            </a:r>
            <a:endParaRPr kumimoji="0" lang="en-US" sz="3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Content Placeholder 6">
            <a:extLst>
              <a:ext uri="{FF2B5EF4-FFF2-40B4-BE49-F238E27FC236}">
                <a16:creationId xmlns:a16="http://schemas.microsoft.com/office/drawing/2014/main" id="{CF7FAB2F-F17D-48E8-9BDB-048869648EE2}"/>
              </a:ext>
            </a:extLst>
          </p:cNvPr>
          <p:cNvSpPr>
            <a:spLocks noGrp="1"/>
          </p:cNvSpPr>
          <p:nvPr>
            <p:ph idx="1"/>
          </p:nvPr>
        </p:nvSpPr>
        <p:spPr>
          <a:xfrm>
            <a:off x="628650" y="1560921"/>
            <a:ext cx="7886700" cy="4351338"/>
          </a:xfrm>
        </p:spPr>
        <p:txBody>
          <a:bodyPr>
            <a:noAutofit/>
          </a:bodyPr>
          <a:lstStyle/>
          <a:p>
            <a:pPr lvl="0" algn="just"/>
            <a:r>
              <a:rPr lang="en-US" sz="2800" dirty="0"/>
              <a:t>design and install a mini-grid that will perform efficiently.</a:t>
            </a:r>
          </a:p>
          <a:p>
            <a:pPr lvl="0" algn="just"/>
            <a:endParaRPr lang="en-US" sz="2800" dirty="0"/>
          </a:p>
          <a:p>
            <a:pPr lvl="0" algn="just"/>
            <a:r>
              <a:rPr lang="en-US" sz="2800" dirty="0"/>
              <a:t>make it easier for investors to </a:t>
            </a:r>
            <a:r>
              <a:rPr lang="en-US" sz="2800" dirty="0" err="1"/>
              <a:t>mobilise</a:t>
            </a:r>
            <a:r>
              <a:rPr lang="en-US" sz="2800" dirty="0"/>
              <a:t> debt financing through provision of de-risking capital in the form of an investment grant.</a:t>
            </a:r>
          </a:p>
          <a:p>
            <a:pPr lvl="0" algn="just"/>
            <a:endParaRPr lang="en-US" sz="2800" dirty="0"/>
          </a:p>
          <a:p>
            <a:pPr lvl="0" algn="just"/>
            <a:r>
              <a:rPr lang="en-US" sz="2800" dirty="0"/>
              <a:t>provide tariff relief to isolated rural consumers, just like those connected to conventional energy-based mini-grids. </a:t>
            </a:r>
          </a:p>
          <a:p>
            <a:endParaRPr lang="en-US" sz="3200" dirty="0"/>
          </a:p>
        </p:txBody>
      </p:sp>
    </p:spTree>
    <p:extLst>
      <p:ext uri="{BB962C8B-B14F-4D97-AF65-F5344CB8AC3E}">
        <p14:creationId xmlns:p14="http://schemas.microsoft.com/office/powerpoint/2010/main" val="580009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01B241-937D-4E42-BE90-34DE34640BAA}"/>
              </a:ext>
            </a:extLst>
          </p:cNvPr>
          <p:cNvSpPr>
            <a:spLocks noGrp="1"/>
          </p:cNvSpPr>
          <p:nvPr>
            <p:ph type="sldNum" sz="quarter" idx="12"/>
          </p:nvPr>
        </p:nvSpPr>
        <p:spPr/>
        <p:txBody>
          <a:bodyPr/>
          <a:lstStyle/>
          <a:p>
            <a:fld id="{27D4CA99-DF90-4FF3-B442-BB7438910425}" type="slidenum">
              <a:rPr lang="en-US" smtClean="0"/>
              <a:t>8</a:t>
            </a:fld>
            <a:endParaRPr lang="en-US"/>
          </a:p>
        </p:txBody>
      </p:sp>
      <p:sp>
        <p:nvSpPr>
          <p:cNvPr id="5" name="Rectangle 4">
            <a:extLst>
              <a:ext uri="{FF2B5EF4-FFF2-40B4-BE49-F238E27FC236}">
                <a16:creationId xmlns:a16="http://schemas.microsoft.com/office/drawing/2014/main" id="{4C9C49E2-9078-460D-BB2A-F213CAAF98E7}"/>
              </a:ext>
            </a:extLst>
          </p:cNvPr>
          <p:cNvSpPr/>
          <p:nvPr/>
        </p:nvSpPr>
        <p:spPr>
          <a:xfrm>
            <a:off x="2286000" y="31331"/>
            <a:ext cx="6589058" cy="61555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400" b="0" i="0" u="none" strike="noStrike" kern="1200" cap="none" spc="0" normalizeH="0" baseline="0" noProof="0" dirty="0">
                <a:ln>
                  <a:noFill/>
                </a:ln>
                <a:solidFill>
                  <a:prstClr val="white"/>
                </a:solidFill>
                <a:effectLst/>
                <a:uLnTx/>
                <a:uFillTx/>
                <a:latin typeface="Calibri" panose="020F0502020204030204"/>
                <a:ea typeface="+mn-ea"/>
                <a:cs typeface="+mn-cs"/>
              </a:rPr>
              <a:t>FINANCIAL SUPPORT SCHEME (FSS)</a:t>
            </a:r>
            <a:endParaRPr kumimoji="0" lang="en-US" sz="3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39FFF53-BB0B-4296-BAAC-8917F32D911D}"/>
              </a:ext>
            </a:extLst>
          </p:cNvPr>
          <p:cNvSpPr txBox="1"/>
          <p:nvPr/>
        </p:nvSpPr>
        <p:spPr>
          <a:xfrm>
            <a:off x="501588" y="1044211"/>
            <a:ext cx="8140823" cy="523220"/>
          </a:xfrm>
          <a:prstGeom prst="rect">
            <a:avLst/>
          </a:prstGeom>
          <a:noFill/>
        </p:spPr>
        <p:txBody>
          <a:bodyPr wrap="square" rtlCol="0">
            <a:spAutoFit/>
          </a:bodyPr>
          <a:lstStyle/>
          <a:p>
            <a:r>
              <a:rPr lang="en-US" sz="2800" b="1" dirty="0">
                <a:solidFill>
                  <a:schemeClr val="accent1"/>
                </a:solidFill>
                <a:latin typeface="+mj-lt"/>
              </a:rPr>
              <a:t>Services offered by the FSS</a:t>
            </a:r>
          </a:p>
        </p:txBody>
      </p:sp>
      <p:pic>
        <p:nvPicPr>
          <p:cNvPr id="7" name="Picture 6">
            <a:extLst>
              <a:ext uri="{FF2B5EF4-FFF2-40B4-BE49-F238E27FC236}">
                <a16:creationId xmlns:a16="http://schemas.microsoft.com/office/drawing/2014/main" id="{A3EABBA1-7E0D-4B15-A665-F9001576805D}"/>
              </a:ext>
            </a:extLst>
          </p:cNvPr>
          <p:cNvPicPr>
            <a:picLocks noChangeAspect="1"/>
          </p:cNvPicPr>
          <p:nvPr/>
        </p:nvPicPr>
        <p:blipFill>
          <a:blip r:embed="rId2">
            <a:duotone>
              <a:schemeClr val="accent6">
                <a:shade val="45000"/>
                <a:satMod val="135000"/>
              </a:schemeClr>
              <a:prstClr val="white"/>
            </a:duotone>
          </a:blip>
          <a:stretch>
            <a:fillRect/>
          </a:stretch>
        </p:blipFill>
        <p:spPr>
          <a:xfrm>
            <a:off x="730216" y="1825088"/>
            <a:ext cx="1098584" cy="1098584"/>
          </a:xfrm>
          <a:prstGeom prst="rect">
            <a:avLst/>
          </a:prstGeom>
        </p:spPr>
      </p:pic>
      <p:sp>
        <p:nvSpPr>
          <p:cNvPr id="8" name="TextBox 7">
            <a:extLst>
              <a:ext uri="{FF2B5EF4-FFF2-40B4-BE49-F238E27FC236}">
                <a16:creationId xmlns:a16="http://schemas.microsoft.com/office/drawing/2014/main" id="{B7A97B61-D000-469A-9627-428B7AF400AD}"/>
              </a:ext>
            </a:extLst>
          </p:cNvPr>
          <p:cNvSpPr txBox="1"/>
          <p:nvPr/>
        </p:nvSpPr>
        <p:spPr>
          <a:xfrm>
            <a:off x="2059619" y="1627348"/>
            <a:ext cx="6622742" cy="1631216"/>
          </a:xfrm>
          <a:prstGeom prst="rect">
            <a:avLst/>
          </a:prstGeom>
          <a:noFill/>
        </p:spPr>
        <p:txBody>
          <a:bodyPr wrap="square" rtlCol="0">
            <a:spAutoFit/>
          </a:bodyPr>
          <a:lstStyle/>
          <a:p>
            <a:r>
              <a:rPr lang="en-US" sz="2000" b="1" dirty="0"/>
              <a:t>Financial services</a:t>
            </a:r>
            <a:r>
              <a:rPr lang="en-US" sz="2000" dirty="0"/>
              <a:t>:</a:t>
            </a:r>
          </a:p>
          <a:p>
            <a:pPr marL="285750" indent="-285750">
              <a:buFont typeface="Arial" panose="020B0604020202020204" pitchFamily="34" charset="0"/>
              <a:buChar char="•"/>
            </a:pPr>
            <a:r>
              <a:rPr lang="en-US" sz="2000" dirty="0"/>
              <a:t>Grants for feasibility studies for renewable energy mini-grids</a:t>
            </a:r>
          </a:p>
          <a:p>
            <a:pPr marL="285750" indent="-285750">
              <a:buFont typeface="Arial" panose="020B0604020202020204" pitchFamily="34" charset="0"/>
              <a:buChar char="•"/>
            </a:pPr>
            <a:r>
              <a:rPr lang="en-US" sz="2000" dirty="0"/>
              <a:t>Performance-based payments</a:t>
            </a:r>
          </a:p>
          <a:p>
            <a:pPr marL="285750" indent="-285750">
              <a:buFont typeface="Arial" panose="020B0604020202020204" pitchFamily="34" charset="0"/>
              <a:buChar char="•"/>
            </a:pPr>
            <a:r>
              <a:rPr lang="en-US" sz="2000" dirty="0"/>
              <a:t>Annual subsidy to Energy </a:t>
            </a:r>
            <a:r>
              <a:rPr lang="en-US" sz="2000" dirty="0" err="1"/>
              <a:t>Centres</a:t>
            </a:r>
            <a:r>
              <a:rPr lang="en-US" sz="2000" dirty="0"/>
              <a:t> </a:t>
            </a:r>
          </a:p>
        </p:txBody>
      </p:sp>
      <p:pic>
        <p:nvPicPr>
          <p:cNvPr id="9" name="Picture 8">
            <a:extLst>
              <a:ext uri="{FF2B5EF4-FFF2-40B4-BE49-F238E27FC236}">
                <a16:creationId xmlns:a16="http://schemas.microsoft.com/office/drawing/2014/main" id="{F615A597-8A22-4670-B62F-CE830005A6D5}"/>
              </a:ext>
            </a:extLst>
          </p:cNvPr>
          <p:cNvPicPr>
            <a:picLocks noChangeAspect="1"/>
          </p:cNvPicPr>
          <p:nvPr/>
        </p:nvPicPr>
        <p:blipFill>
          <a:blip r:embed="rId3"/>
          <a:stretch>
            <a:fillRect/>
          </a:stretch>
        </p:blipFill>
        <p:spPr>
          <a:xfrm>
            <a:off x="774605" y="3657573"/>
            <a:ext cx="901673" cy="877303"/>
          </a:xfrm>
          <a:prstGeom prst="rect">
            <a:avLst/>
          </a:prstGeom>
        </p:spPr>
      </p:pic>
      <p:sp>
        <p:nvSpPr>
          <p:cNvPr id="10" name="TextBox 9">
            <a:extLst>
              <a:ext uri="{FF2B5EF4-FFF2-40B4-BE49-F238E27FC236}">
                <a16:creationId xmlns:a16="http://schemas.microsoft.com/office/drawing/2014/main" id="{2A7E3960-BEA3-4992-8567-2BF0C9370A71}"/>
              </a:ext>
            </a:extLst>
          </p:cNvPr>
          <p:cNvSpPr txBox="1"/>
          <p:nvPr/>
        </p:nvSpPr>
        <p:spPr>
          <a:xfrm>
            <a:off x="2059619" y="3231246"/>
            <a:ext cx="6622742" cy="1631216"/>
          </a:xfrm>
          <a:prstGeom prst="rect">
            <a:avLst/>
          </a:prstGeom>
          <a:noFill/>
        </p:spPr>
        <p:txBody>
          <a:bodyPr wrap="square" rtlCol="0">
            <a:spAutoFit/>
          </a:bodyPr>
          <a:lstStyle/>
          <a:p>
            <a:r>
              <a:rPr lang="en-US" sz="2000" b="1" dirty="0"/>
              <a:t>Business development services</a:t>
            </a:r>
            <a:r>
              <a:rPr lang="en-US" sz="2000" dirty="0"/>
              <a:t>:</a:t>
            </a:r>
          </a:p>
          <a:p>
            <a:pPr marL="285750" indent="-285750">
              <a:buFont typeface="Arial" panose="020B0604020202020204" pitchFamily="34" charset="0"/>
              <a:buChar char="•"/>
            </a:pPr>
            <a:r>
              <a:rPr lang="en-US" sz="2000" dirty="0"/>
              <a:t>Business case refinement </a:t>
            </a:r>
          </a:p>
          <a:p>
            <a:pPr marL="285750" indent="-285750">
              <a:buFont typeface="Arial" panose="020B0604020202020204" pitchFamily="34" charset="0"/>
              <a:buChar char="•"/>
            </a:pPr>
            <a:r>
              <a:rPr lang="en-US" sz="2000" dirty="0"/>
              <a:t>Financial structuring </a:t>
            </a:r>
          </a:p>
          <a:p>
            <a:pPr marL="285750" indent="-285750">
              <a:buFont typeface="Arial" panose="020B0604020202020204" pitchFamily="34" charset="0"/>
              <a:buChar char="•"/>
            </a:pPr>
            <a:r>
              <a:rPr lang="en-US" sz="2000" dirty="0"/>
              <a:t>Matchmaking, preparation of equity/loan agreements</a:t>
            </a:r>
          </a:p>
          <a:p>
            <a:pPr marL="285750" indent="-285750">
              <a:buFont typeface="Arial" panose="020B0604020202020204" pitchFamily="34" charset="0"/>
              <a:buChar char="•"/>
            </a:pPr>
            <a:r>
              <a:rPr lang="en-US" sz="2000" dirty="0"/>
              <a:t>Negotiations with external funders </a:t>
            </a:r>
          </a:p>
        </p:txBody>
      </p:sp>
      <p:pic>
        <p:nvPicPr>
          <p:cNvPr id="11" name="Picture 10">
            <a:extLst>
              <a:ext uri="{FF2B5EF4-FFF2-40B4-BE49-F238E27FC236}">
                <a16:creationId xmlns:a16="http://schemas.microsoft.com/office/drawing/2014/main" id="{F730D0E2-EF96-4F67-95C1-8379E1E7995F}"/>
              </a:ext>
            </a:extLst>
          </p:cNvPr>
          <p:cNvPicPr>
            <a:picLocks noChangeAspect="1"/>
          </p:cNvPicPr>
          <p:nvPr/>
        </p:nvPicPr>
        <p:blipFill>
          <a:blip r:embed="rId4"/>
          <a:stretch>
            <a:fillRect/>
          </a:stretch>
        </p:blipFill>
        <p:spPr>
          <a:xfrm>
            <a:off x="774605" y="5032912"/>
            <a:ext cx="1009807" cy="1009807"/>
          </a:xfrm>
          <a:prstGeom prst="rect">
            <a:avLst/>
          </a:prstGeom>
        </p:spPr>
      </p:pic>
      <p:sp>
        <p:nvSpPr>
          <p:cNvPr id="12" name="TextBox 11">
            <a:extLst>
              <a:ext uri="{FF2B5EF4-FFF2-40B4-BE49-F238E27FC236}">
                <a16:creationId xmlns:a16="http://schemas.microsoft.com/office/drawing/2014/main" id="{0E6CB476-CF69-4088-92BF-770E9AD5009C}"/>
              </a:ext>
            </a:extLst>
          </p:cNvPr>
          <p:cNvSpPr txBox="1"/>
          <p:nvPr/>
        </p:nvSpPr>
        <p:spPr>
          <a:xfrm>
            <a:off x="2059619" y="4944132"/>
            <a:ext cx="6622742" cy="1323439"/>
          </a:xfrm>
          <a:prstGeom prst="rect">
            <a:avLst/>
          </a:prstGeom>
          <a:noFill/>
        </p:spPr>
        <p:txBody>
          <a:bodyPr wrap="square" rtlCol="0">
            <a:spAutoFit/>
          </a:bodyPr>
          <a:lstStyle/>
          <a:p>
            <a:r>
              <a:rPr lang="en-US" sz="2000" b="1" dirty="0"/>
              <a:t>Due diligence</a:t>
            </a:r>
            <a:r>
              <a:rPr lang="en-US" sz="2000" dirty="0"/>
              <a:t>:</a:t>
            </a:r>
          </a:p>
          <a:p>
            <a:pPr marL="285750" indent="-285750">
              <a:buFont typeface="Arial" panose="020B0604020202020204" pitchFamily="34" charset="0"/>
              <a:buChar char="•"/>
            </a:pPr>
            <a:r>
              <a:rPr lang="en-US" sz="2000" dirty="0"/>
              <a:t>Input/output and financial data verification  </a:t>
            </a:r>
          </a:p>
          <a:p>
            <a:pPr marL="285750" indent="-285750">
              <a:buFont typeface="Arial" panose="020B0604020202020204" pitchFamily="34" charset="0"/>
              <a:buChar char="•"/>
            </a:pPr>
            <a:r>
              <a:rPr lang="en-US" sz="2000" dirty="0"/>
              <a:t>Verification of regulatory compliance</a:t>
            </a:r>
          </a:p>
          <a:p>
            <a:pPr marL="285750" indent="-285750">
              <a:buFont typeface="Arial" panose="020B0604020202020204" pitchFamily="34" charset="0"/>
              <a:buChar char="•"/>
            </a:pPr>
            <a:r>
              <a:rPr lang="en-US" sz="2000" dirty="0"/>
              <a:t>Verification of social and environmental impact </a:t>
            </a:r>
          </a:p>
        </p:txBody>
      </p:sp>
    </p:spTree>
    <p:extLst>
      <p:ext uri="{BB962C8B-B14F-4D97-AF65-F5344CB8AC3E}">
        <p14:creationId xmlns:p14="http://schemas.microsoft.com/office/powerpoint/2010/main" val="1829553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74563"/>
            <a:ext cx="7886700" cy="615553"/>
          </a:xfrm>
        </p:spPr>
        <p:txBody>
          <a:bodyPr>
            <a:noAutofit/>
          </a:bodyPr>
          <a:lstStyle/>
          <a:p>
            <a:r>
              <a:rPr lang="en-US" sz="2800" b="1" dirty="0">
                <a:solidFill>
                  <a:schemeClr val="accent1"/>
                </a:solidFill>
              </a:rPr>
              <a:t>Financial Services provided by the FSS to each of the renewable energy-based mini-grids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D4CA99-DF90-4FF3-B442-BB7438910425}"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9DE7D101-8244-4C2A-862D-A5536EB2FD49}"/>
              </a:ext>
            </a:extLst>
          </p:cNvPr>
          <p:cNvSpPr/>
          <p:nvPr/>
        </p:nvSpPr>
        <p:spPr>
          <a:xfrm>
            <a:off x="2286000" y="31331"/>
            <a:ext cx="6589058" cy="61555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400" b="0" i="0" u="none" strike="noStrike" kern="1200" cap="none" spc="0" normalizeH="0" baseline="0" noProof="0" dirty="0">
                <a:ln>
                  <a:noFill/>
                </a:ln>
                <a:solidFill>
                  <a:prstClr val="white"/>
                </a:solidFill>
                <a:effectLst/>
                <a:uLnTx/>
                <a:uFillTx/>
                <a:latin typeface="Calibri" panose="020F0502020204030204"/>
                <a:ea typeface="+mn-ea"/>
                <a:cs typeface="+mn-cs"/>
              </a:rPr>
              <a:t>FINANCIAL SUPPORT SCHEME (FSS)</a:t>
            </a:r>
            <a:endParaRPr kumimoji="0" lang="en-US" sz="3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Content Placeholder 6">
            <a:extLst>
              <a:ext uri="{FF2B5EF4-FFF2-40B4-BE49-F238E27FC236}">
                <a16:creationId xmlns:a16="http://schemas.microsoft.com/office/drawing/2014/main" id="{CF7FAB2F-F17D-48E8-9BDB-048869648EE2}"/>
              </a:ext>
            </a:extLst>
          </p:cNvPr>
          <p:cNvSpPr>
            <a:spLocks noGrp="1"/>
          </p:cNvSpPr>
          <p:nvPr>
            <p:ph idx="1"/>
          </p:nvPr>
        </p:nvSpPr>
        <p:spPr>
          <a:xfrm>
            <a:off x="592554" y="1706475"/>
            <a:ext cx="7886700" cy="4268196"/>
          </a:xfrm>
        </p:spPr>
        <p:txBody>
          <a:bodyPr>
            <a:noAutofit/>
          </a:bodyPr>
          <a:lstStyle/>
          <a:p>
            <a:pPr marL="457200" lvl="0" indent="-457200" algn="just">
              <a:buFont typeface="+mj-lt"/>
              <a:buAutoNum type="alphaLcParenR"/>
            </a:pPr>
            <a:r>
              <a:rPr lang="en-GB" sz="2000" dirty="0"/>
              <a:t>support the preparation of feasibility studies/business plans (FS/BP) and partial investment for isolated renewable energy-based mini-grids. </a:t>
            </a:r>
          </a:p>
          <a:p>
            <a:pPr lvl="1" algn="just">
              <a:buFont typeface="Wingdings" panose="05000000000000000000" pitchFamily="2" charset="2"/>
              <a:buChar char="Ø"/>
            </a:pPr>
            <a:endParaRPr lang="en-GB" sz="1400" dirty="0"/>
          </a:p>
          <a:p>
            <a:pPr lvl="1" algn="just">
              <a:buFont typeface="Wingdings" panose="05000000000000000000" pitchFamily="2" charset="2"/>
              <a:buChar char="Ø"/>
            </a:pPr>
            <a:r>
              <a:rPr lang="en-GB" sz="1600" dirty="0"/>
              <a:t>through provision of a grant, to eligible project developers selected on the basis of competitive bidding, up to 50% for each of the costs involved for the feasibility study / business plans.</a:t>
            </a:r>
          </a:p>
          <a:p>
            <a:pPr lvl="1" algn="just">
              <a:buFont typeface="Wingdings" panose="05000000000000000000" pitchFamily="2" charset="2"/>
              <a:buChar char="Ø"/>
            </a:pPr>
            <a:r>
              <a:rPr lang="en-GB" sz="1600" dirty="0"/>
              <a:t>investment grant, with a maximum per project allocation not exceeding $ 60,000. </a:t>
            </a:r>
            <a:endParaRPr lang="en-US" sz="1600" dirty="0"/>
          </a:p>
          <a:p>
            <a:pPr marL="457200" indent="-457200" algn="just">
              <a:buFont typeface="+mj-lt"/>
              <a:buAutoNum type="alphaLcParenR"/>
            </a:pPr>
            <a:endParaRPr lang="en-US" sz="1500" dirty="0"/>
          </a:p>
          <a:p>
            <a:pPr marL="457200" lvl="0" indent="-457200" algn="just">
              <a:buFont typeface="+mj-lt"/>
              <a:buAutoNum type="alphaLcParenR"/>
            </a:pPr>
            <a:r>
              <a:rPr lang="en-GB" sz="2000" dirty="0"/>
              <a:t>to establish a performance-based incentive (PBI) fund (a subsidy that is also referred to as OBA – output-based aid) that will be paid directly to the project developer, based on actual energy production of the PV or renewable energy system.</a:t>
            </a:r>
          </a:p>
          <a:p>
            <a:pPr lvl="1" algn="just">
              <a:buFont typeface="Wingdings" panose="05000000000000000000" pitchFamily="2" charset="2"/>
              <a:buChar char="Ø"/>
            </a:pPr>
            <a:endParaRPr lang="en-GB" sz="1400" dirty="0"/>
          </a:p>
          <a:p>
            <a:pPr lvl="1" algn="just">
              <a:buFont typeface="Wingdings" panose="05000000000000000000" pitchFamily="2" charset="2"/>
              <a:buChar char="Ø"/>
            </a:pPr>
            <a:r>
              <a:rPr lang="en-GB" sz="1600" dirty="0"/>
              <a:t>maximum per project annual allocation not exceeding $7,500 for a period of up to 4 years.</a:t>
            </a:r>
            <a:endParaRPr lang="en-US" sz="1600" dirty="0"/>
          </a:p>
        </p:txBody>
      </p:sp>
    </p:spTree>
    <p:extLst>
      <p:ext uri="{BB962C8B-B14F-4D97-AF65-F5344CB8AC3E}">
        <p14:creationId xmlns:p14="http://schemas.microsoft.com/office/powerpoint/2010/main" val="321397377"/>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23129</TotalTime>
  <Words>2623</Words>
  <Application>Microsoft Office PowerPoint</Application>
  <PresentationFormat>On-screen Show (4:3)</PresentationFormat>
  <Paragraphs>286</Paragraphs>
  <Slides>21</Slides>
  <Notes>2</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21</vt:i4>
      </vt:variant>
    </vt:vector>
  </HeadingPairs>
  <TitlesOfParts>
    <vt:vector size="33" baseType="lpstr">
      <vt:lpstr>Arial</vt:lpstr>
      <vt:lpstr>Berlin Sans FB</vt:lpstr>
      <vt:lpstr>Calibri</vt:lpstr>
      <vt:lpstr>Calibri Light</vt:lpstr>
      <vt:lpstr>Museo Sans 300</vt:lpstr>
      <vt:lpstr>Myriad Pro</vt:lpstr>
      <vt:lpstr>Source Sans Pro</vt:lpstr>
      <vt:lpstr>Symbol</vt:lpstr>
      <vt:lpstr>Wingdings</vt:lpstr>
      <vt:lpstr>1_Custom Design</vt:lpstr>
      <vt:lpstr>Office Theme</vt:lpstr>
      <vt:lpstr>2_Office Theme</vt:lpstr>
      <vt:lpstr>FINANCIAL SUPPORT SCHEME (FSS)</vt:lpstr>
      <vt:lpstr>FSS Overview</vt:lpstr>
      <vt:lpstr>Geographical locations - Renewable Energy Mini-grids</vt:lpstr>
      <vt:lpstr>Geographical locations - Village Energy Centres</vt:lpstr>
      <vt:lpstr>Criteria for Village Selection</vt:lpstr>
      <vt:lpstr>Key features of mini-grids and Energy Centres</vt:lpstr>
      <vt:lpstr>FSS direct support to Investors is to:</vt:lpstr>
      <vt:lpstr>PowerPoint Presentation</vt:lpstr>
      <vt:lpstr>Financial Services provided by the FSS to each of the renewable energy-based mini-grids</vt:lpstr>
      <vt:lpstr>Financial Services provided by the FSS to each of the Village Energy Centres </vt:lpstr>
      <vt:lpstr>Eligibility Criteria for Renewable Energy Mini-Grids and Village Energy Centers (1) </vt:lpstr>
      <vt:lpstr>Eligibility Criteria for Renewable Energy Mini-Grids and Village Energy Centers (2)</vt:lpstr>
      <vt:lpstr>Eligibility Criteria for Renewable Energy Mini-Grids and Village Energy Centers (3)</vt:lpstr>
      <vt:lpstr>Eligibility Criteria for Renewable Energy Mini-Grids and Village Energy Centers (4)</vt:lpstr>
      <vt:lpstr>PowerPoint Presentation</vt:lpstr>
      <vt:lpstr>Pre-feasibility studies</vt:lpstr>
      <vt:lpstr>PowerPoint Presentation</vt:lpstr>
      <vt:lpstr>PowerPoint Presentation</vt:lpstr>
      <vt:lpstr>FSS Process Overview</vt:lpstr>
      <vt:lpstr>PowerPoint Presentation</vt:lpstr>
      <vt:lpstr>PowerPoint Presentation</vt:lpstr>
    </vt:vector>
  </TitlesOfParts>
  <Company>DJPA Partnership (Africa)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Jax</dc:creator>
  <cp:lastModifiedBy>Dmitry Pozhidaev</cp:lastModifiedBy>
  <cp:revision>524</cp:revision>
  <cp:lastPrinted>2016-07-22T13:25:04Z</cp:lastPrinted>
  <dcterms:created xsi:type="dcterms:W3CDTF">2016-01-21T12:45:44Z</dcterms:created>
  <dcterms:modified xsi:type="dcterms:W3CDTF">2019-05-18T18:30:45Z</dcterms:modified>
</cp:coreProperties>
</file>